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2"/>
  </p:notesMasterIdLst>
  <p:sldIdLst>
    <p:sldId id="256" r:id="rId2"/>
    <p:sldId id="259" r:id="rId3"/>
    <p:sldId id="274" r:id="rId4"/>
    <p:sldId id="336" r:id="rId5"/>
    <p:sldId id="340" r:id="rId6"/>
    <p:sldId id="341" r:id="rId7"/>
    <p:sldId id="342" r:id="rId8"/>
    <p:sldId id="343" r:id="rId9"/>
    <p:sldId id="387" r:id="rId10"/>
    <p:sldId id="345" r:id="rId11"/>
    <p:sldId id="346" r:id="rId12"/>
    <p:sldId id="347" r:id="rId13"/>
    <p:sldId id="348" r:id="rId14"/>
    <p:sldId id="362" r:id="rId15"/>
    <p:sldId id="363" r:id="rId16"/>
    <p:sldId id="364" r:id="rId17"/>
    <p:sldId id="318" r:id="rId18"/>
    <p:sldId id="372" r:id="rId19"/>
    <p:sldId id="373" r:id="rId20"/>
    <p:sldId id="370" r:id="rId21"/>
    <p:sldId id="332" r:id="rId22"/>
    <p:sldId id="374" r:id="rId23"/>
    <p:sldId id="375" r:id="rId24"/>
    <p:sldId id="376" r:id="rId25"/>
    <p:sldId id="306" r:id="rId26"/>
    <p:sldId id="377" r:id="rId27"/>
    <p:sldId id="378" r:id="rId28"/>
    <p:sldId id="379" r:id="rId29"/>
    <p:sldId id="330" r:id="rId30"/>
    <p:sldId id="380" r:id="rId31"/>
    <p:sldId id="381" r:id="rId32"/>
    <p:sldId id="382" r:id="rId33"/>
    <p:sldId id="383" r:id="rId34"/>
    <p:sldId id="313" r:id="rId35"/>
    <p:sldId id="388" r:id="rId36"/>
    <p:sldId id="389" r:id="rId37"/>
    <p:sldId id="390" r:id="rId38"/>
    <p:sldId id="278" r:id="rId39"/>
    <p:sldId id="265" r:id="rId40"/>
    <p:sldId id="266" r:id="rId41"/>
  </p:sldIdLst>
  <p:sldSz cx="9144000" cy="6858000" type="screen4x3"/>
  <p:notesSz cx="7077075" cy="9363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A7C6885-BB5E-4894-AA63-D6F53E14E2ED}">
          <p14:sldIdLst>
            <p14:sldId id="256"/>
            <p14:sldId id="259"/>
            <p14:sldId id="274"/>
            <p14:sldId id="336"/>
            <p14:sldId id="340"/>
            <p14:sldId id="341"/>
            <p14:sldId id="342"/>
            <p14:sldId id="343"/>
            <p14:sldId id="387"/>
            <p14:sldId id="345"/>
            <p14:sldId id="346"/>
            <p14:sldId id="347"/>
            <p14:sldId id="348"/>
            <p14:sldId id="362"/>
            <p14:sldId id="363"/>
            <p14:sldId id="364"/>
            <p14:sldId id="318"/>
            <p14:sldId id="372"/>
            <p14:sldId id="373"/>
            <p14:sldId id="370"/>
            <p14:sldId id="332"/>
            <p14:sldId id="374"/>
            <p14:sldId id="375"/>
            <p14:sldId id="376"/>
            <p14:sldId id="306"/>
            <p14:sldId id="377"/>
            <p14:sldId id="378"/>
            <p14:sldId id="379"/>
            <p14:sldId id="330"/>
            <p14:sldId id="380"/>
            <p14:sldId id="381"/>
            <p14:sldId id="382"/>
            <p14:sldId id="383"/>
            <p14:sldId id="313"/>
            <p14:sldId id="388"/>
            <p14:sldId id="389"/>
            <p14:sldId id="390"/>
          </p14:sldIdLst>
        </p14:section>
        <p14:section name="Untitled Section" id="{53DE80DB-4F6E-435E-B842-7B5E72DD5582}">
          <p14:sldIdLst>
            <p14:sldId id="278"/>
            <p14:sldId id="265"/>
            <p14:sldId id="266"/>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4" d="100"/>
          <a:sy n="64" d="100"/>
        </p:scale>
        <p:origin x="1340" y="3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7050" cy="468313"/>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4008438" y="0"/>
            <a:ext cx="3067050" cy="468313"/>
          </a:xfrm>
          <a:prstGeom prst="rect">
            <a:avLst/>
          </a:prstGeom>
        </p:spPr>
        <p:txBody>
          <a:bodyPr vert="horz" lIns="91440" tIns="45720" rIns="91440" bIns="45720" rtlCol="0"/>
          <a:lstStyle>
            <a:lvl1pPr algn="r">
              <a:defRPr sz="1200"/>
            </a:lvl1pPr>
          </a:lstStyle>
          <a:p>
            <a:fld id="{75921B1D-54DE-4A5B-8476-80DC7867B091}" type="datetimeFigureOut">
              <a:rPr lang="en-US" smtClean="0"/>
              <a:t>4/18/2018</a:t>
            </a:fld>
            <a:endParaRPr lang="en-US" dirty="0"/>
          </a:p>
        </p:txBody>
      </p:sp>
      <p:sp>
        <p:nvSpPr>
          <p:cNvPr id="4" name="Slide Image Placeholder 3"/>
          <p:cNvSpPr>
            <a:spLocks noGrp="1" noRot="1" noChangeAspect="1"/>
          </p:cNvSpPr>
          <p:nvPr>
            <p:ph type="sldImg" idx="2"/>
          </p:nvPr>
        </p:nvSpPr>
        <p:spPr>
          <a:xfrm>
            <a:off x="1196975" y="701675"/>
            <a:ext cx="4683125" cy="35115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8025" y="4448175"/>
            <a:ext cx="5661025" cy="42132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93175"/>
            <a:ext cx="3067050" cy="468313"/>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08438" y="8893175"/>
            <a:ext cx="3067050" cy="468313"/>
          </a:xfrm>
          <a:prstGeom prst="rect">
            <a:avLst/>
          </a:prstGeom>
        </p:spPr>
        <p:txBody>
          <a:bodyPr vert="horz" lIns="91440" tIns="45720" rIns="91440" bIns="45720" rtlCol="0" anchor="b"/>
          <a:lstStyle>
            <a:lvl1pPr algn="r">
              <a:defRPr sz="1200"/>
            </a:lvl1pPr>
          </a:lstStyle>
          <a:p>
            <a:fld id="{F0F9D7EE-0634-4497-8933-FEFCA98E1105}" type="slidenum">
              <a:rPr lang="en-US" smtClean="0"/>
              <a:t>‹#›</a:t>
            </a:fld>
            <a:endParaRPr lang="en-US" dirty="0"/>
          </a:p>
        </p:txBody>
      </p:sp>
    </p:spTree>
    <p:extLst>
      <p:ext uri="{BB962C8B-B14F-4D97-AF65-F5344CB8AC3E}">
        <p14:creationId xmlns:p14="http://schemas.microsoft.com/office/powerpoint/2010/main" val="13661306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2097A4-5FB2-4655-BF31-511BE37959D8}" type="slidenum">
              <a:rPr lang="en-US" smtClean="0"/>
              <a:t>37</a:t>
            </a:fld>
            <a:endParaRPr lang="en-US" dirty="0"/>
          </a:p>
        </p:txBody>
      </p:sp>
    </p:spTree>
    <p:extLst>
      <p:ext uri="{BB962C8B-B14F-4D97-AF65-F5344CB8AC3E}">
        <p14:creationId xmlns:p14="http://schemas.microsoft.com/office/powerpoint/2010/main" val="25333703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a:t>Click to edit Master title style</a:t>
            </a:r>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46A7F8D5-338A-4DAA-A723-B28C5C89165C}" type="datetimeFigureOut">
              <a:rPr lang="en-US" smtClean="0"/>
              <a:t>4/18/2018</a:t>
            </a:fld>
            <a:endParaRPr lang="en-US" dirty="0"/>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dirty="0"/>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65740B93-AC30-494A-845F-F0834DD8D468}" type="slidenum">
              <a:rPr lang="en-US" smtClean="0"/>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6A7F8D5-338A-4DAA-A723-B28C5C89165C}" type="datetimeFigureOut">
              <a:rPr lang="en-US" smtClean="0"/>
              <a:t>4/18/2018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5740B93-AC30-494A-845F-F0834DD8D468}"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46A7F8D5-338A-4DAA-A723-B28C5C89165C}" type="datetimeFigureOut">
              <a:rPr lang="en-US" smtClean="0"/>
              <a:t>4/18/2018</a:t>
            </a:fld>
            <a:endParaRPr lang="en-US" dirty="0"/>
          </a:p>
        </p:txBody>
      </p:sp>
      <p:sp>
        <p:nvSpPr>
          <p:cNvPr id="5" name="Footer Placeholder 4"/>
          <p:cNvSpPr>
            <a:spLocks noGrp="1"/>
          </p:cNvSpPr>
          <p:nvPr>
            <p:ph type="ftr" sz="quarter" idx="11"/>
          </p:nvPr>
        </p:nvSpPr>
        <p:spPr>
          <a:xfrm>
            <a:off x="457201" y="6248207"/>
            <a:ext cx="5573483" cy="365125"/>
          </a:xfrm>
        </p:spPr>
        <p:txBody>
          <a:bodyPr/>
          <a:lstStyle/>
          <a:p>
            <a:endParaRPr lang="en-US" dirty="0"/>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6" name="Slide Number Placeholder 5"/>
          <p:cNvSpPr>
            <a:spLocks noGrp="1"/>
          </p:cNvSpPr>
          <p:nvPr>
            <p:ph type="sldNum" sz="quarter" idx="12"/>
          </p:nvPr>
        </p:nvSpPr>
        <p:spPr>
          <a:xfrm rot="5400000">
            <a:off x="5989638" y="144462"/>
            <a:ext cx="533400" cy="244476"/>
          </a:xfrm>
        </p:spPr>
        <p:txBody>
          <a:bodyPr/>
          <a:lstStyle/>
          <a:p>
            <a:fld id="{65740B93-AC30-494A-845F-F0834DD8D468}" type="slidenum">
              <a:rPr lang="en-US" smtClean="0"/>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p:spPr>
        <p:txBody>
          <a:bodyPr/>
          <a:lstStyle/>
          <a:p>
            <a:pPr lvl="0"/>
            <a:endParaRPr lang="en-US" noProof="0"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fld id="{073FF006-6337-431D-B1CD-710F026E5C5E}" type="slidenum">
              <a:rPr lang="en-US" altLang="en-US"/>
              <a:pPr/>
              <a:t>‹#›</a:t>
            </a:fld>
            <a:endParaRPr lang="en-US" altLang="en-US" dirty="0"/>
          </a:p>
        </p:txBody>
      </p:sp>
    </p:spTree>
    <p:extLst>
      <p:ext uri="{BB962C8B-B14F-4D97-AF65-F5344CB8AC3E}">
        <p14:creationId xmlns:p14="http://schemas.microsoft.com/office/powerpoint/2010/main" val="4252172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hart Placeholder 2"/>
          <p:cNvSpPr>
            <a:spLocks noGrp="1"/>
          </p:cNvSpPr>
          <p:nvPr>
            <p:ph type="chart" idx="1"/>
          </p:nvPr>
        </p:nvSpPr>
        <p:spPr>
          <a:xfrm>
            <a:off x="457200" y="1600200"/>
            <a:ext cx="8229600" cy="4525963"/>
          </a:xfrm>
        </p:spPr>
        <p:txBody>
          <a:bodyPr/>
          <a:lstStyle/>
          <a:p>
            <a:pPr lvl="0"/>
            <a:endParaRPr lang="en-US" noProof="0"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fld id="{8741173E-5AA7-401C-A4B6-37CF623D2D4F}" type="slidenum">
              <a:rPr lang="en-US" altLang="en-US"/>
              <a:pPr/>
              <a:t>‹#›</a:t>
            </a:fld>
            <a:endParaRPr lang="en-US" altLang="en-US" dirty="0"/>
          </a:p>
        </p:txBody>
      </p:sp>
    </p:spTree>
    <p:extLst>
      <p:ext uri="{BB962C8B-B14F-4D97-AF65-F5344CB8AC3E}">
        <p14:creationId xmlns:p14="http://schemas.microsoft.com/office/powerpoint/2010/main" val="30061053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fld id="{E3CFC443-9098-4D7F-ADE9-0FA345614B57}" type="slidenum">
              <a:rPr lang="en-US" altLang="en-US"/>
              <a:pPr/>
              <a:t>‹#›</a:t>
            </a:fld>
            <a:endParaRPr lang="en-US" altLang="en-US" dirty="0"/>
          </a:p>
        </p:txBody>
      </p:sp>
    </p:spTree>
    <p:extLst>
      <p:ext uri="{BB962C8B-B14F-4D97-AF65-F5344CB8AC3E}">
        <p14:creationId xmlns:p14="http://schemas.microsoft.com/office/powerpoint/2010/main" val="4261342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46A7F8D5-338A-4DAA-A723-B28C5C89165C}" type="datetimeFigureOut">
              <a:rPr lang="en-US" smtClean="0"/>
              <a:t>4/18/2018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65740B93-AC30-494A-845F-F0834DD8D468}" type="slidenum">
              <a:rPr lang="en-US" smtClean="0"/>
              <a:t>‹#›</a:t>
            </a:fld>
            <a:endParaRPr lang="en-US" dirty="0"/>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a:t>Click to edit Master title style</a:t>
            </a:r>
          </a:p>
        </p:txBody>
      </p:sp>
      <p:sp>
        <p:nvSpPr>
          <p:cNvPr id="12" name="Date Placeholder 11"/>
          <p:cNvSpPr>
            <a:spLocks noGrp="1"/>
          </p:cNvSpPr>
          <p:nvPr>
            <p:ph type="dt" sz="half" idx="10"/>
          </p:nvPr>
        </p:nvSpPr>
        <p:spPr/>
        <p:txBody>
          <a:bodyPr/>
          <a:lstStyle/>
          <a:p>
            <a:fld id="{46A7F8D5-338A-4DAA-A723-B28C5C89165C}" type="datetimeFigureOut">
              <a:rPr lang="en-US" smtClean="0"/>
              <a:t>4/18/2018</a:t>
            </a:fld>
            <a:endParaRPr lang="en-US" dirty="0"/>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65740B93-AC30-494A-845F-F0834DD8D468}" type="slidenum">
              <a:rPr lang="en-US" smtClean="0"/>
              <a:t>‹#›</a:t>
            </a:fld>
            <a:endParaRPr lang="en-US" dirty="0"/>
          </a:p>
        </p:txBody>
      </p:sp>
      <p:sp>
        <p:nvSpPr>
          <p:cNvPr id="14" name="Footer Placeholder 13"/>
          <p:cNvSpPr>
            <a:spLocks noGrp="1"/>
          </p:cNvSpPr>
          <p:nvPr>
            <p:ph type="ftr" sz="quarter" idx="12"/>
          </p:nvPr>
        </p:nvSpPr>
        <p:spPr/>
        <p:txBody>
          <a:bodyPr/>
          <a:lstStyle/>
          <a:p>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8" name="Date Placeholder 7"/>
          <p:cNvSpPr>
            <a:spLocks noGrp="1"/>
          </p:cNvSpPr>
          <p:nvPr>
            <p:ph type="dt" sz="half" idx="15"/>
          </p:nvPr>
        </p:nvSpPr>
        <p:spPr/>
        <p:txBody>
          <a:bodyPr rtlCol="0"/>
          <a:lstStyle/>
          <a:p>
            <a:fld id="{46A7F8D5-338A-4DAA-A723-B28C5C89165C}" type="datetimeFigureOut">
              <a:rPr lang="en-US" smtClean="0"/>
              <a:t>4/18/2018</a:t>
            </a:fld>
            <a:endParaRPr lang="en-US" dirty="0"/>
          </a:p>
        </p:txBody>
      </p:sp>
      <p:sp>
        <p:nvSpPr>
          <p:cNvPr id="10" name="Slide Number Placeholder 9"/>
          <p:cNvSpPr>
            <a:spLocks noGrp="1"/>
          </p:cNvSpPr>
          <p:nvPr>
            <p:ph type="sldNum" sz="quarter" idx="16"/>
          </p:nvPr>
        </p:nvSpPr>
        <p:spPr/>
        <p:txBody>
          <a:bodyPr rtlCol="0"/>
          <a:lstStyle/>
          <a:p>
            <a:fld id="{65740B93-AC30-494A-845F-F0834DD8D468}" type="slidenum">
              <a:rPr lang="en-US" smtClean="0"/>
              <a:t>‹#›</a:t>
            </a:fld>
            <a:endParaRPr lang="en-US" dirty="0"/>
          </a:p>
        </p:txBody>
      </p:sp>
      <p:sp>
        <p:nvSpPr>
          <p:cNvPr id="12" name="Footer Placeholder 11"/>
          <p:cNvSpPr>
            <a:spLocks noGrp="1"/>
          </p:cNvSpPr>
          <p:nvPr>
            <p:ph type="ftr" sz="quarter" idx="17"/>
          </p:nvPr>
        </p:nvSpPr>
        <p:spPr/>
        <p:txBody>
          <a:bodyPr rtlCol="0"/>
          <a:lstStyle/>
          <a:p>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a:t>Click to edit Master title style</a:t>
            </a:r>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5"/>
          </p:nvPr>
        </p:nvSpPr>
        <p:spPr/>
        <p:txBody>
          <a:bodyPr rtlCol="0"/>
          <a:lstStyle/>
          <a:p>
            <a:fld id="{46A7F8D5-338A-4DAA-A723-B28C5C89165C}" type="datetimeFigureOut">
              <a:rPr lang="en-US" smtClean="0"/>
              <a:t>4/18/2018</a:t>
            </a:fld>
            <a:endParaRPr lang="en-US" dirty="0"/>
          </a:p>
        </p:txBody>
      </p:sp>
      <p:sp>
        <p:nvSpPr>
          <p:cNvPr id="12" name="Slide Number Placeholder 11"/>
          <p:cNvSpPr>
            <a:spLocks noGrp="1"/>
          </p:cNvSpPr>
          <p:nvPr>
            <p:ph type="sldNum" sz="quarter" idx="16"/>
          </p:nvPr>
        </p:nvSpPr>
        <p:spPr/>
        <p:txBody>
          <a:bodyPr rtlCol="0"/>
          <a:lstStyle/>
          <a:p>
            <a:fld id="{65740B93-AC30-494A-845F-F0834DD8D468}" type="slidenum">
              <a:rPr lang="en-US" smtClean="0"/>
              <a:t>‹#›</a:t>
            </a:fld>
            <a:endParaRPr lang="en-US" dirty="0"/>
          </a:p>
        </p:txBody>
      </p:sp>
      <p:sp>
        <p:nvSpPr>
          <p:cNvPr id="14" name="Footer Placeholder 13"/>
          <p:cNvSpPr>
            <a:spLocks noGrp="1"/>
          </p:cNvSpPr>
          <p:nvPr>
            <p:ph type="ftr" sz="quarter" idx="17"/>
          </p:nvPr>
        </p:nvSpPr>
        <p:spPr/>
        <p:txBody>
          <a:bodyPr rtlCol="0"/>
          <a:lstStyle/>
          <a:p>
            <a:endParaRPr lang="en-US" dirty="0"/>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46A7F8D5-338A-4DAA-A723-B28C5C89165C}" type="datetimeFigureOut">
              <a:rPr lang="en-US" smtClean="0"/>
              <a:t>4/18/2018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65740B93-AC30-494A-845F-F0834DD8D468}"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A7F8D5-338A-4DAA-A723-B28C5C89165C}" type="datetimeFigureOut">
              <a:rPr lang="en-US" smtClean="0"/>
              <a:t>4/18/2018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65740B93-AC30-494A-845F-F0834DD8D468}"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a:t>Click to edit Master title style</a:t>
            </a:r>
          </a:p>
        </p:txBody>
      </p:sp>
      <p:sp>
        <p:nvSpPr>
          <p:cNvPr id="5" name="Date Placeholder 4"/>
          <p:cNvSpPr>
            <a:spLocks noGrp="1"/>
          </p:cNvSpPr>
          <p:nvPr>
            <p:ph type="dt" sz="half" idx="10"/>
          </p:nvPr>
        </p:nvSpPr>
        <p:spPr/>
        <p:txBody>
          <a:bodyPr/>
          <a:lstStyle/>
          <a:p>
            <a:fld id="{46A7F8D5-338A-4DAA-A723-B28C5C89165C}" type="datetimeFigureOut">
              <a:rPr lang="en-US" smtClean="0"/>
              <a:t>4/18/2018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65740B93-AC30-494A-845F-F0834DD8D468}" type="slidenum">
              <a:rPr lang="en-US" smtClean="0"/>
              <a:t>‹#›</a:t>
            </a:fld>
            <a:endParaRPr lang="en-US" dirty="0"/>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a:t>Click to edit Master title style</a:t>
            </a:r>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Date Placeholder 11"/>
          <p:cNvSpPr>
            <a:spLocks noGrp="1"/>
          </p:cNvSpPr>
          <p:nvPr>
            <p:ph type="dt" sz="half" idx="10"/>
          </p:nvPr>
        </p:nvSpPr>
        <p:spPr>
          <a:xfrm>
            <a:off x="6248400" y="6248400"/>
            <a:ext cx="2667000" cy="365125"/>
          </a:xfrm>
        </p:spPr>
        <p:txBody>
          <a:bodyPr rtlCol="0"/>
          <a:lstStyle/>
          <a:p>
            <a:fld id="{46A7F8D5-338A-4DAA-A723-B28C5C89165C}" type="datetimeFigureOut">
              <a:rPr lang="en-US" smtClean="0"/>
              <a:t>4/18/2018</a:t>
            </a:fld>
            <a:endParaRPr lang="en-US" dirty="0"/>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65740B93-AC30-494A-845F-F0834DD8D468}" type="slidenum">
              <a:rPr lang="en-US" smtClean="0"/>
              <a:t>‹#›</a:t>
            </a:fld>
            <a:endParaRPr lang="en-US" dirty="0"/>
          </a:p>
        </p:txBody>
      </p:sp>
      <p:sp>
        <p:nvSpPr>
          <p:cNvPr id="14" name="Footer Placeholder 13"/>
          <p:cNvSpPr>
            <a:spLocks noGrp="1"/>
          </p:cNvSpPr>
          <p:nvPr>
            <p:ph type="ftr" sz="quarter" idx="12"/>
          </p:nvPr>
        </p:nvSpPr>
        <p:spPr>
          <a:xfrm>
            <a:off x="1600200" y="6248206"/>
            <a:ext cx="4572000" cy="365125"/>
          </a:xfrm>
        </p:spPr>
        <p:txBody>
          <a:bodyPr rtlCol="0"/>
          <a:lstStyle/>
          <a:p>
            <a:endParaRPr lang="en-US" dirty="0"/>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dirty="0"/>
              <a:t>Click icon to add picture</a:t>
            </a:r>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46A7F8D5-338A-4DAA-A723-B28C5C89165C}" type="datetimeFigureOut">
              <a:rPr lang="en-US" smtClean="0"/>
              <a:t>4/18/2018</a:t>
            </a:fld>
            <a:endParaRPr lang="en-US" dirty="0"/>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dirty="0"/>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65740B93-AC30-494A-845F-F0834DD8D468}"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3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5.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Omgha Annual Meeting</a:t>
            </a:r>
          </a:p>
        </p:txBody>
      </p:sp>
      <p:sp>
        <p:nvSpPr>
          <p:cNvPr id="3" name="Subtitle 2"/>
          <p:cNvSpPr>
            <a:spLocks noGrp="1"/>
          </p:cNvSpPr>
          <p:nvPr>
            <p:ph type="subTitle" idx="1"/>
          </p:nvPr>
        </p:nvSpPr>
        <p:spPr/>
        <p:txBody>
          <a:bodyPr/>
          <a:lstStyle/>
          <a:p>
            <a:r>
              <a:rPr lang="en-US" dirty="0"/>
              <a:t>April 18th, 2018</a:t>
            </a:r>
          </a:p>
        </p:txBody>
      </p:sp>
      <p:pic>
        <p:nvPicPr>
          <p:cNvPr id="4" name="Picture 3" descr="New Imag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0" y="1101436"/>
            <a:ext cx="4495800" cy="2819400"/>
          </a:xfrm>
          <a:prstGeom prst="rect">
            <a:avLst/>
          </a:prstGeom>
          <a:noFill/>
          <a:ln>
            <a:noFill/>
          </a:ln>
        </p:spPr>
      </p:pic>
    </p:spTree>
    <p:extLst>
      <p:ext uri="{BB962C8B-B14F-4D97-AF65-F5344CB8AC3E}">
        <p14:creationId xmlns:p14="http://schemas.microsoft.com/office/powerpoint/2010/main" val="29197196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normAutofit fontScale="90000"/>
          </a:bodyPr>
          <a:lstStyle/>
          <a:p>
            <a:pPr eaLnBrk="1" hangingPunct="1"/>
            <a:r>
              <a:rPr lang="en-US" altLang="en-US" u="sng" dirty="0">
                <a:solidFill>
                  <a:schemeClr val="tx1"/>
                </a:solidFill>
              </a:rPr>
              <a:t>Charitable Gambling</a:t>
            </a:r>
            <a:br>
              <a:rPr lang="en-US" altLang="en-US" u="sng" dirty="0">
                <a:solidFill>
                  <a:schemeClr val="tx1"/>
                </a:solidFill>
              </a:rPr>
            </a:br>
            <a:r>
              <a:rPr lang="en-US" altLang="en-US" sz="4000" u="sng" dirty="0">
                <a:solidFill>
                  <a:schemeClr val="tx1"/>
                </a:solidFill>
              </a:rPr>
              <a:t>Cathy Cheatham– Gambling Mgr</a:t>
            </a:r>
          </a:p>
        </p:txBody>
      </p:sp>
      <p:sp>
        <p:nvSpPr>
          <p:cNvPr id="11267" name="Text Box 3"/>
          <p:cNvSpPr txBox="1">
            <a:spLocks noChangeArrowheads="1"/>
          </p:cNvSpPr>
          <p:nvPr/>
        </p:nvSpPr>
        <p:spPr bwMode="auto">
          <a:xfrm>
            <a:off x="304800" y="1828800"/>
            <a:ext cx="8534400" cy="44781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 typeface="Wingdings" pitchFamily="2" charset="2"/>
              <a:buChar char="q"/>
            </a:pPr>
            <a:r>
              <a:rPr lang="en-US" altLang="en-US" sz="3000" dirty="0">
                <a:latin typeface="Times New Roman" pitchFamily="18" charset="0"/>
              </a:rPr>
              <a:t> Approximately $375K of profits expected this year  </a:t>
            </a:r>
          </a:p>
          <a:p>
            <a:pPr eaLnBrk="1" hangingPunct="1">
              <a:spcBef>
                <a:spcPct val="50000"/>
              </a:spcBef>
              <a:buFont typeface="Wingdings" pitchFamily="2" charset="2"/>
              <a:buChar char="q"/>
            </a:pPr>
            <a:r>
              <a:rPr lang="en-US" altLang="en-US" sz="3000" dirty="0">
                <a:latin typeface="Times New Roman" pitchFamily="18" charset="0"/>
              </a:rPr>
              <a:t>Gross Revenue over $10 million .</a:t>
            </a:r>
          </a:p>
          <a:p>
            <a:pPr eaLnBrk="1" hangingPunct="1">
              <a:spcBef>
                <a:spcPct val="50000"/>
              </a:spcBef>
              <a:buFont typeface="Wingdings" pitchFamily="2" charset="2"/>
              <a:buChar char="q"/>
            </a:pPr>
            <a:r>
              <a:rPr lang="en-US" altLang="en-US" sz="3000" dirty="0">
                <a:latin typeface="Times New Roman" pitchFamily="18" charset="0"/>
              </a:rPr>
              <a:t>Five star rating with the Gambling Control Board</a:t>
            </a:r>
          </a:p>
          <a:p>
            <a:pPr eaLnBrk="1" hangingPunct="1">
              <a:spcBef>
                <a:spcPct val="50000"/>
              </a:spcBef>
              <a:buFont typeface="Wingdings" pitchFamily="2" charset="2"/>
              <a:buChar char="q"/>
            </a:pPr>
            <a:r>
              <a:rPr lang="en-US" altLang="en-US" sz="3000" dirty="0">
                <a:latin typeface="Times New Roman" pitchFamily="18" charset="0"/>
              </a:rPr>
              <a:t>Addition of Maple Tavern site</a:t>
            </a:r>
          </a:p>
          <a:p>
            <a:pPr eaLnBrk="1" hangingPunct="1">
              <a:spcBef>
                <a:spcPct val="50000"/>
              </a:spcBef>
              <a:buFont typeface="Wingdings" pitchFamily="2" charset="2"/>
              <a:buChar char="q"/>
            </a:pPr>
            <a:r>
              <a:rPr lang="en-US" altLang="en-US" sz="3000" dirty="0">
                <a:latin typeface="Times New Roman" pitchFamily="18" charset="0"/>
              </a:rPr>
              <a:t>Expect to continue to use these profits to offset OMGHA’s cost of hockey </a:t>
            </a:r>
          </a:p>
          <a:p>
            <a:pPr eaLnBrk="1" hangingPunct="1">
              <a:spcBef>
                <a:spcPct val="50000"/>
              </a:spcBef>
              <a:buFont typeface="Wingdings" pitchFamily="2" charset="2"/>
              <a:buNone/>
            </a:pPr>
            <a:endParaRPr lang="en-US" altLang="en-US" sz="3000" dirty="0">
              <a:latin typeface="Times New Roman" pitchFamily="18" charset="0"/>
            </a:endParaRPr>
          </a:p>
        </p:txBody>
      </p:sp>
      <p:pic>
        <p:nvPicPr>
          <p:cNvPr id="4" name="Content Placeholder 3" descr="New Image">
            <a:extLst>
              <a:ext uri="{FF2B5EF4-FFF2-40B4-BE49-F238E27FC236}">
                <a16:creationId xmlns:a16="http://schemas.microsoft.com/office/drawing/2014/main" id="{33A5AA8C-07F4-4F25-8504-5DAD25B5BC9E}"/>
              </a:ext>
            </a:extLst>
          </p:cNvPr>
          <p:cNvPicPr>
            <a:picLock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94665" y="5715000"/>
            <a:ext cx="1949335" cy="1101436"/>
          </a:xfrm>
          <a:prstGeom prst="rect">
            <a:avLst/>
          </a:prstGeom>
          <a:noFill/>
          <a:ln>
            <a:noFill/>
          </a:ln>
        </p:spPr>
      </p:pic>
    </p:spTree>
    <p:extLst>
      <p:ext uri="{BB962C8B-B14F-4D97-AF65-F5344CB8AC3E}">
        <p14:creationId xmlns:p14="http://schemas.microsoft.com/office/powerpoint/2010/main" val="40447117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457200" y="274638"/>
            <a:ext cx="8229600" cy="563562"/>
          </a:xfrm>
        </p:spPr>
        <p:txBody>
          <a:bodyPr>
            <a:normAutofit fontScale="90000"/>
          </a:bodyPr>
          <a:lstStyle/>
          <a:p>
            <a:pPr eaLnBrk="1" hangingPunct="1"/>
            <a:br>
              <a:rPr lang="en-US" altLang="en-US" dirty="0"/>
            </a:br>
            <a:r>
              <a:rPr lang="en-US" altLang="en-US" sz="2400" b="1" dirty="0"/>
              <a:t>OMGHA Usage Lawful Gambling Profits</a:t>
            </a:r>
            <a:br>
              <a:rPr lang="en-US" altLang="en-US" dirty="0"/>
            </a:br>
            <a:endParaRPr lang="en-US" altLang="en-US" dirty="0"/>
          </a:p>
        </p:txBody>
      </p:sp>
      <p:pic>
        <p:nvPicPr>
          <p:cNvPr id="5" name="Chart Placeholder 3">
            <a:extLst>
              <a:ext uri="{FF2B5EF4-FFF2-40B4-BE49-F238E27FC236}">
                <a16:creationId xmlns:a16="http://schemas.microsoft.com/office/drawing/2014/main" id="{9AEE7BF4-B0B9-4B18-B0AE-4D59F7A35DFE}"/>
              </a:ext>
            </a:extLst>
          </p:cNvPr>
          <p:cNvPicPr>
            <a:picLocks noGrp="1" noChangeAspect="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609600" y="1676400"/>
            <a:ext cx="8153400" cy="4317659"/>
          </a:xfrm>
        </p:spPr>
      </p:pic>
      <p:pic>
        <p:nvPicPr>
          <p:cNvPr id="6" name="Content Placeholder 3" descr="New Image">
            <a:extLst>
              <a:ext uri="{FF2B5EF4-FFF2-40B4-BE49-F238E27FC236}">
                <a16:creationId xmlns:a16="http://schemas.microsoft.com/office/drawing/2014/main" id="{7F51FFEF-CF09-4BF3-9AD5-64645F777D73}"/>
              </a:ext>
            </a:extLst>
          </p:cNvPr>
          <p:cNvPicPr>
            <a:picLocks/>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86600" y="76200"/>
            <a:ext cx="1949335" cy="1101436"/>
          </a:xfrm>
          <a:prstGeom prst="rect">
            <a:avLst/>
          </a:prstGeom>
          <a:noFill/>
          <a:ln>
            <a:noFill/>
          </a:ln>
        </p:spPr>
      </p:pic>
    </p:spTree>
    <p:extLst>
      <p:ext uri="{BB962C8B-B14F-4D97-AF65-F5344CB8AC3E}">
        <p14:creationId xmlns:p14="http://schemas.microsoft.com/office/powerpoint/2010/main" val="35640504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57200" y="228600"/>
            <a:ext cx="8229600" cy="1143000"/>
          </a:xfrm>
        </p:spPr>
        <p:txBody>
          <a:bodyPr/>
          <a:lstStyle/>
          <a:p>
            <a:pPr eaLnBrk="1" hangingPunct="1"/>
            <a:r>
              <a:rPr lang="en-US" altLang="en-US" sz="4000" u="sng" dirty="0">
                <a:solidFill>
                  <a:schemeClr val="tx1"/>
                </a:solidFill>
              </a:rPr>
              <a:t>Areas of Focus for 2018/2019</a:t>
            </a:r>
          </a:p>
        </p:txBody>
      </p:sp>
      <p:sp>
        <p:nvSpPr>
          <p:cNvPr id="13315" name="Text Box 3"/>
          <p:cNvSpPr txBox="1">
            <a:spLocks noChangeArrowheads="1"/>
          </p:cNvSpPr>
          <p:nvPr/>
        </p:nvSpPr>
        <p:spPr bwMode="auto">
          <a:xfrm>
            <a:off x="533400" y="1524000"/>
            <a:ext cx="8534400"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 typeface="Wingdings" pitchFamily="2" charset="2"/>
              <a:buChar char="q"/>
            </a:pPr>
            <a:r>
              <a:rPr lang="en-US" altLang="en-US" sz="3000" dirty="0">
                <a:latin typeface="Times New Roman" pitchFamily="18" charset="0"/>
              </a:rPr>
              <a:t>Continue to use the gambling proceeds to offset the cost of hockey for OMGHA families.</a:t>
            </a:r>
          </a:p>
          <a:p>
            <a:pPr eaLnBrk="1" hangingPunct="1">
              <a:spcBef>
                <a:spcPct val="50000"/>
              </a:spcBef>
              <a:buFont typeface="Wingdings" pitchFamily="2" charset="2"/>
              <a:buChar char="q"/>
            </a:pPr>
            <a:r>
              <a:rPr lang="en-US" altLang="en-US" sz="3000" dirty="0">
                <a:latin typeface="Times New Roman" pitchFamily="18" charset="0"/>
              </a:rPr>
              <a:t>Osseo rink updates</a:t>
            </a:r>
          </a:p>
          <a:p>
            <a:pPr eaLnBrk="1" hangingPunct="1">
              <a:spcBef>
                <a:spcPct val="50000"/>
              </a:spcBef>
              <a:buFont typeface="Wingdings" pitchFamily="2" charset="2"/>
              <a:buChar char="q"/>
            </a:pPr>
            <a:r>
              <a:rPr lang="en-US" altLang="en-US" sz="3000" dirty="0">
                <a:latin typeface="Times New Roman" pitchFamily="18" charset="0"/>
              </a:rPr>
              <a:t>Continue to develop a long term financial strategy for the association</a:t>
            </a:r>
          </a:p>
        </p:txBody>
      </p:sp>
      <p:pic>
        <p:nvPicPr>
          <p:cNvPr id="4" name="Content Placeholder 3" descr="New Image">
            <a:extLst>
              <a:ext uri="{FF2B5EF4-FFF2-40B4-BE49-F238E27FC236}">
                <a16:creationId xmlns:a16="http://schemas.microsoft.com/office/drawing/2014/main" id="{7A86BA5A-1489-49A3-9AA7-2B20D4483CA6}"/>
              </a:ext>
            </a:extLst>
          </p:cNvPr>
          <p:cNvPicPr>
            <a:picLock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18465" y="5756564"/>
            <a:ext cx="1949335" cy="1101436"/>
          </a:xfrm>
          <a:prstGeom prst="rect">
            <a:avLst/>
          </a:prstGeom>
          <a:noFill/>
          <a:ln>
            <a:noFill/>
          </a:ln>
        </p:spPr>
      </p:pic>
    </p:spTree>
    <p:extLst>
      <p:ext uri="{BB962C8B-B14F-4D97-AF65-F5344CB8AC3E}">
        <p14:creationId xmlns:p14="http://schemas.microsoft.com/office/powerpoint/2010/main" val="7092561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1026"/>
          <p:cNvSpPr txBox="1">
            <a:spLocks noChangeArrowheads="1"/>
          </p:cNvSpPr>
          <p:nvPr/>
        </p:nvSpPr>
        <p:spPr bwMode="auto">
          <a:xfrm>
            <a:off x="1600200" y="2438400"/>
            <a:ext cx="6096000" cy="1098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6600" dirty="0">
                <a:latin typeface="Times New Roman" pitchFamily="18" charset="0"/>
              </a:rPr>
              <a:t>Questions?</a:t>
            </a:r>
          </a:p>
        </p:txBody>
      </p:sp>
      <p:pic>
        <p:nvPicPr>
          <p:cNvPr id="3" name="Content Placeholder 3" descr="New Image">
            <a:extLst>
              <a:ext uri="{FF2B5EF4-FFF2-40B4-BE49-F238E27FC236}">
                <a16:creationId xmlns:a16="http://schemas.microsoft.com/office/drawing/2014/main" id="{A0C6F99C-BD36-4E0A-B248-FFFE8D751E7E}"/>
              </a:ext>
            </a:extLst>
          </p:cNvPr>
          <p:cNvPicPr>
            <a:picLock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10400" y="5562600"/>
            <a:ext cx="1949335" cy="1101436"/>
          </a:xfrm>
          <a:prstGeom prst="rect">
            <a:avLst/>
          </a:prstGeom>
          <a:noFill/>
          <a:ln>
            <a:noFill/>
          </a:ln>
        </p:spPr>
      </p:pic>
    </p:spTree>
    <p:extLst>
      <p:ext uri="{BB962C8B-B14F-4D97-AF65-F5344CB8AC3E}">
        <p14:creationId xmlns:p14="http://schemas.microsoft.com/office/powerpoint/2010/main" val="23647881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r>
              <a:rPr lang="en-US" dirty="0"/>
              <a:t>Amy Lee Olson</a:t>
            </a:r>
          </a:p>
        </p:txBody>
      </p:sp>
      <p:sp>
        <p:nvSpPr>
          <p:cNvPr id="4" name="Title 3"/>
          <p:cNvSpPr>
            <a:spLocks noGrp="1"/>
          </p:cNvSpPr>
          <p:nvPr>
            <p:ph type="title"/>
          </p:nvPr>
        </p:nvSpPr>
        <p:spPr/>
        <p:txBody>
          <a:bodyPr/>
          <a:lstStyle/>
          <a:p>
            <a:r>
              <a:rPr lang="en-US" dirty="0">
                <a:solidFill>
                  <a:schemeClr val="tx1"/>
                </a:solidFill>
              </a:rPr>
              <a:t>Secretary Report</a:t>
            </a:r>
            <a:r>
              <a:rPr lang="en-US" dirty="0"/>
              <a:t>	</a:t>
            </a:r>
          </a:p>
        </p:txBody>
      </p:sp>
      <p:pic>
        <p:nvPicPr>
          <p:cNvPr id="6" name="Content Placeholder 3" descr="New Image"/>
          <p:cNvPicPr>
            <a:picLock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94665" y="5756564"/>
            <a:ext cx="1949335" cy="1101436"/>
          </a:xfrm>
          <a:prstGeom prst="rect">
            <a:avLst/>
          </a:prstGeom>
          <a:noFill/>
          <a:ln>
            <a:noFill/>
          </a:ln>
        </p:spPr>
      </p:pic>
    </p:spTree>
    <p:extLst>
      <p:ext uri="{BB962C8B-B14F-4D97-AF65-F5344CB8AC3E}">
        <p14:creationId xmlns:p14="http://schemas.microsoft.com/office/powerpoint/2010/main" val="16736859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Secretary's Report</a:t>
            </a:r>
          </a:p>
        </p:txBody>
      </p:sp>
      <p:sp>
        <p:nvSpPr>
          <p:cNvPr id="3" name="Content Placeholder 2"/>
          <p:cNvSpPr>
            <a:spLocks noGrp="1"/>
          </p:cNvSpPr>
          <p:nvPr>
            <p:ph sz="quarter" idx="1"/>
          </p:nvPr>
        </p:nvSpPr>
        <p:spPr/>
        <p:txBody>
          <a:bodyPr>
            <a:normAutofit lnSpcReduction="10000"/>
          </a:bodyPr>
          <a:lstStyle/>
          <a:p>
            <a:r>
              <a:rPr lang="en-US" sz="2000" dirty="0"/>
              <a:t>Registrar’s—Kristy Gourley, Sunny Hamman  &amp; Michelle LaBorde</a:t>
            </a:r>
          </a:p>
          <a:p>
            <a:pPr lvl="1"/>
            <a:r>
              <a:rPr lang="en-US" sz="1700" dirty="0"/>
              <a:t>Had a total of 1155 players registered for the 2017/2018 season, </a:t>
            </a:r>
          </a:p>
          <a:p>
            <a:pPr lvl="1"/>
            <a:r>
              <a:rPr lang="en-US" sz="1700" dirty="0"/>
              <a:t>These three work with over 200 coaches and managers and are key to making sure everyone is able to step on the ice.</a:t>
            </a:r>
            <a:endParaRPr lang="en-US" sz="2000" dirty="0"/>
          </a:p>
          <a:p>
            <a:r>
              <a:rPr lang="en-US" sz="2000" dirty="0"/>
              <a:t>Ultimate Safety Meeting —Stacie Klitz &amp; Tiffany Giese</a:t>
            </a:r>
          </a:p>
          <a:p>
            <a:pPr lvl="1"/>
            <a:r>
              <a:rPr lang="en-US" sz="1700" dirty="0"/>
              <a:t>Ultimate Safety Meeting/Send off to State—held at Whirly Ball, had a decent turnout, but great comments on the location and the moved up date.  Will work to give more notice next year, had location challenges.</a:t>
            </a:r>
          </a:p>
          <a:p>
            <a:r>
              <a:rPr lang="en-US" sz="2000" dirty="0"/>
              <a:t>Pictures—Jill Wente</a:t>
            </a:r>
          </a:p>
          <a:p>
            <a:pPr lvl="1"/>
            <a:r>
              <a:rPr lang="en-US" sz="1600" dirty="0"/>
              <a:t>Reviewed other potential picture partners with small committee and decided to stick with Clix!</a:t>
            </a:r>
          </a:p>
          <a:p>
            <a:pPr lvl="1"/>
            <a:r>
              <a:rPr lang="en-US" sz="1600" dirty="0"/>
              <a:t>Moved to on-line ordering this year.  Although there were less orders, those who ordered spent more.</a:t>
            </a:r>
          </a:p>
          <a:p>
            <a:pPr lvl="1"/>
            <a:r>
              <a:rPr lang="en-US" sz="1600" dirty="0"/>
              <a:t>Clix does a lot of extras for OMGHA—Santa Skate, Coaches pictures, State Pictures</a:t>
            </a:r>
          </a:p>
          <a:p>
            <a:pPr lvl="1"/>
            <a:r>
              <a:rPr lang="en-US" sz="1600" dirty="0"/>
              <a:t>Clix! made a $600.00 donation to the scholarship fund</a:t>
            </a:r>
          </a:p>
          <a:p>
            <a:pPr lvl="1"/>
            <a:endParaRPr lang="en-US" sz="1700" dirty="0"/>
          </a:p>
          <a:p>
            <a:pPr lvl="1"/>
            <a:endParaRPr lang="en-US" sz="1700" dirty="0"/>
          </a:p>
          <a:p>
            <a:pPr lvl="1"/>
            <a:endParaRPr lang="en-US" sz="1700" dirty="0"/>
          </a:p>
        </p:txBody>
      </p:sp>
      <p:pic>
        <p:nvPicPr>
          <p:cNvPr id="7" name="Content Placeholder 3" descr="New Image"/>
          <p:cNvPicPr>
            <a:picLock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94665" y="5756564"/>
            <a:ext cx="1949335" cy="1101436"/>
          </a:xfrm>
          <a:prstGeom prst="rect">
            <a:avLst/>
          </a:prstGeom>
          <a:noFill/>
          <a:ln>
            <a:noFill/>
          </a:ln>
        </p:spPr>
      </p:pic>
    </p:spTree>
    <p:extLst>
      <p:ext uri="{BB962C8B-B14F-4D97-AF65-F5344CB8AC3E}">
        <p14:creationId xmlns:p14="http://schemas.microsoft.com/office/powerpoint/2010/main" val="27137223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Secretary's Report</a:t>
            </a:r>
          </a:p>
        </p:txBody>
      </p:sp>
      <p:sp>
        <p:nvSpPr>
          <p:cNvPr id="3" name="Content Placeholder 2"/>
          <p:cNvSpPr>
            <a:spLocks noGrp="1"/>
          </p:cNvSpPr>
          <p:nvPr>
            <p:ph sz="quarter" idx="1"/>
          </p:nvPr>
        </p:nvSpPr>
        <p:spPr>
          <a:xfrm>
            <a:off x="612648" y="1600200"/>
            <a:ext cx="8153400" cy="4876800"/>
          </a:xfrm>
        </p:spPr>
        <p:txBody>
          <a:bodyPr>
            <a:normAutofit fontScale="85000" lnSpcReduction="20000"/>
          </a:bodyPr>
          <a:lstStyle/>
          <a:p>
            <a:r>
              <a:rPr lang="en-US" sz="2000" dirty="0"/>
              <a:t>Volunteer Coordinators—Rochelle Giuliani &amp; Tricia Leafblad</a:t>
            </a:r>
          </a:p>
          <a:p>
            <a:pPr lvl="1"/>
            <a:r>
              <a:rPr lang="en-US" sz="1600" dirty="0"/>
              <a:t>These two work with every part of the Association—from pictures to coaches and tournaments to parades, they manage over 10</a:t>
            </a:r>
            <a:r>
              <a:rPr lang="en-US" sz="1600"/>
              <a:t>, 700 </a:t>
            </a:r>
            <a:r>
              <a:rPr lang="en-US" sz="1600" dirty="0"/>
              <a:t>volunteer hours!</a:t>
            </a:r>
          </a:p>
          <a:p>
            <a:pPr lvl="1"/>
            <a:r>
              <a:rPr lang="en-US" sz="1600" dirty="0"/>
              <a:t>Please remember that our association operates solely on a volunteer basis.  In order to provide quality programs and to create a positive, fun and a quality environment for our players, we need help from every participating family. Our policy is for every family to commit to at least 14 hours/credits of volunteer time for one player and 20 hours/credits for two or more players.  Note:  No Volunteer Hours required for Mini-Mite or Jr. Gold/U16 players.</a:t>
            </a:r>
          </a:p>
          <a:p>
            <a:pPr lvl="1"/>
            <a:r>
              <a:rPr lang="en-US" sz="1600" dirty="0"/>
              <a:t>Remember to “like” OMGHA on Facebook and “follow” on Twitter for DIBs updates</a:t>
            </a:r>
          </a:p>
          <a:p>
            <a:r>
              <a:rPr lang="en-US" sz="2000" dirty="0"/>
              <a:t>Scholastic Achievement—Larysa Karkoc</a:t>
            </a:r>
          </a:p>
          <a:p>
            <a:pPr lvl="1"/>
            <a:r>
              <a:rPr lang="en-US" sz="1700" dirty="0"/>
              <a:t>This years event will be held on Monday, April 23</a:t>
            </a:r>
            <a:r>
              <a:rPr lang="en-US" sz="1700" baseline="30000" dirty="0"/>
              <a:t>rd</a:t>
            </a:r>
            <a:r>
              <a:rPr lang="en-US" sz="1700" dirty="0"/>
              <a:t> at 7pm at Lord of Life Church. </a:t>
            </a:r>
          </a:p>
          <a:p>
            <a:pPr lvl="1"/>
            <a:r>
              <a:rPr lang="en-US" sz="1700" dirty="0"/>
              <a:t>Will be giving away 4 Scholarships this year.  OMGHA continues to support the Terry Gallagher Memorial Scholarship program</a:t>
            </a:r>
          </a:p>
          <a:p>
            <a:r>
              <a:rPr lang="en-US" sz="2000" dirty="0"/>
              <a:t>SportsEngine</a:t>
            </a:r>
          </a:p>
          <a:p>
            <a:pPr lvl="1"/>
            <a:r>
              <a:rPr lang="en-US" sz="1700" dirty="0"/>
              <a:t>Please remember to keep your email updated in your NGIN profile, important to receive communications</a:t>
            </a:r>
          </a:p>
          <a:p>
            <a:pPr lvl="1"/>
            <a:r>
              <a:rPr lang="en-US" sz="1700" dirty="0"/>
              <a:t>Merge your accounts if you have more than one, very easy to do!</a:t>
            </a:r>
          </a:p>
          <a:p>
            <a:pPr lvl="1"/>
            <a:r>
              <a:rPr lang="en-US" sz="1700" dirty="0"/>
              <a:t>On line payments—can view in profile if you do not receive emails</a:t>
            </a:r>
          </a:p>
          <a:p>
            <a:r>
              <a:rPr lang="en-US" sz="2000" dirty="0"/>
              <a:t>Thank you!</a:t>
            </a:r>
          </a:p>
          <a:p>
            <a:pPr lvl="1"/>
            <a:r>
              <a:rPr lang="en-US" sz="1700" dirty="0"/>
              <a:t>It has been a privilege to serve as the OMGHA Secretary</a:t>
            </a:r>
          </a:p>
          <a:p>
            <a:pPr lvl="1"/>
            <a:r>
              <a:rPr lang="en-US" sz="1700" dirty="0"/>
              <a:t>Will continue to “see you at the rink!”</a:t>
            </a:r>
          </a:p>
          <a:p>
            <a:pPr lvl="1"/>
            <a:endParaRPr lang="en-US" sz="1700" dirty="0"/>
          </a:p>
        </p:txBody>
      </p:sp>
      <p:pic>
        <p:nvPicPr>
          <p:cNvPr id="9" name="Content Placeholder 3" descr="New Image"/>
          <p:cNvPicPr>
            <a:picLock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94665" y="5756564"/>
            <a:ext cx="1949335" cy="1101436"/>
          </a:xfrm>
          <a:prstGeom prst="rect">
            <a:avLst/>
          </a:prstGeom>
          <a:noFill/>
          <a:ln>
            <a:noFill/>
          </a:ln>
        </p:spPr>
      </p:pic>
    </p:spTree>
    <p:extLst>
      <p:ext uri="{BB962C8B-B14F-4D97-AF65-F5344CB8AC3E}">
        <p14:creationId xmlns:p14="http://schemas.microsoft.com/office/powerpoint/2010/main" val="14519264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r>
              <a:rPr lang="en-US" dirty="0"/>
              <a:t>Chuck Sawicky</a:t>
            </a:r>
          </a:p>
        </p:txBody>
      </p:sp>
      <p:sp>
        <p:nvSpPr>
          <p:cNvPr id="4" name="Title 3"/>
          <p:cNvSpPr>
            <a:spLocks noGrp="1"/>
          </p:cNvSpPr>
          <p:nvPr>
            <p:ph type="title"/>
          </p:nvPr>
        </p:nvSpPr>
        <p:spPr/>
        <p:txBody>
          <a:bodyPr/>
          <a:lstStyle/>
          <a:p>
            <a:r>
              <a:rPr lang="en-US" dirty="0">
                <a:solidFill>
                  <a:schemeClr val="tx1"/>
                </a:solidFill>
              </a:rPr>
              <a:t>VP House Report</a:t>
            </a:r>
            <a:r>
              <a:rPr lang="en-US" dirty="0"/>
              <a:t>	</a:t>
            </a:r>
          </a:p>
        </p:txBody>
      </p:sp>
      <p:pic>
        <p:nvPicPr>
          <p:cNvPr id="6" name="Content Placeholder 3" descr="New Image"/>
          <p:cNvPicPr>
            <a:picLock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94665" y="5756564"/>
            <a:ext cx="1949335" cy="1101436"/>
          </a:xfrm>
          <a:prstGeom prst="rect">
            <a:avLst/>
          </a:prstGeom>
          <a:noFill/>
          <a:ln>
            <a:noFill/>
          </a:ln>
        </p:spPr>
      </p:pic>
    </p:spTree>
    <p:extLst>
      <p:ext uri="{BB962C8B-B14F-4D97-AF65-F5344CB8AC3E}">
        <p14:creationId xmlns:p14="http://schemas.microsoft.com/office/powerpoint/2010/main" val="23936881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152400" y="5257800"/>
          <a:ext cx="6172200" cy="1036320"/>
        </p:xfrm>
        <a:graphic>
          <a:graphicData uri="http://schemas.openxmlformats.org/drawingml/2006/table">
            <a:tbl>
              <a:tblPr firstRow="1" bandRow="1">
                <a:tableStyleId>{5C22544A-7EE6-4342-B048-85BDC9FD1C3A}</a:tableStyleId>
              </a:tblPr>
              <a:tblGrid>
                <a:gridCol w="771525">
                  <a:extLst>
                    <a:ext uri="{9D8B030D-6E8A-4147-A177-3AD203B41FA5}">
                      <a16:colId xmlns:a16="http://schemas.microsoft.com/office/drawing/2014/main" val="20000"/>
                    </a:ext>
                  </a:extLst>
                </a:gridCol>
                <a:gridCol w="771525">
                  <a:extLst>
                    <a:ext uri="{9D8B030D-6E8A-4147-A177-3AD203B41FA5}">
                      <a16:colId xmlns:a16="http://schemas.microsoft.com/office/drawing/2014/main" val="20001"/>
                    </a:ext>
                  </a:extLst>
                </a:gridCol>
                <a:gridCol w="771525">
                  <a:extLst>
                    <a:ext uri="{9D8B030D-6E8A-4147-A177-3AD203B41FA5}">
                      <a16:colId xmlns:a16="http://schemas.microsoft.com/office/drawing/2014/main" val="20002"/>
                    </a:ext>
                  </a:extLst>
                </a:gridCol>
                <a:gridCol w="771525">
                  <a:extLst>
                    <a:ext uri="{9D8B030D-6E8A-4147-A177-3AD203B41FA5}">
                      <a16:colId xmlns:a16="http://schemas.microsoft.com/office/drawing/2014/main" val="20003"/>
                    </a:ext>
                  </a:extLst>
                </a:gridCol>
                <a:gridCol w="771525">
                  <a:extLst>
                    <a:ext uri="{9D8B030D-6E8A-4147-A177-3AD203B41FA5}">
                      <a16:colId xmlns:a16="http://schemas.microsoft.com/office/drawing/2014/main" val="20004"/>
                    </a:ext>
                  </a:extLst>
                </a:gridCol>
                <a:gridCol w="771525">
                  <a:extLst>
                    <a:ext uri="{9D8B030D-6E8A-4147-A177-3AD203B41FA5}">
                      <a16:colId xmlns:a16="http://schemas.microsoft.com/office/drawing/2014/main" val="20005"/>
                    </a:ext>
                  </a:extLst>
                </a:gridCol>
                <a:gridCol w="771525">
                  <a:extLst>
                    <a:ext uri="{9D8B030D-6E8A-4147-A177-3AD203B41FA5}">
                      <a16:colId xmlns:a16="http://schemas.microsoft.com/office/drawing/2014/main" val="20006"/>
                    </a:ext>
                  </a:extLst>
                </a:gridCol>
                <a:gridCol w="771525">
                  <a:extLst>
                    <a:ext uri="{9D8B030D-6E8A-4147-A177-3AD203B41FA5}">
                      <a16:colId xmlns:a16="http://schemas.microsoft.com/office/drawing/2014/main" val="20007"/>
                    </a:ext>
                  </a:extLst>
                </a:gridCol>
              </a:tblGrid>
              <a:tr h="370840">
                <a:tc>
                  <a:txBody>
                    <a:bodyPr/>
                    <a:lstStyle/>
                    <a:p>
                      <a:pPr algn="ctr"/>
                      <a:endParaRPr lang="en-US" sz="14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a:t>2011-2012</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a:t>2012-2013</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a:t>2013-2014</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a:t>2014</a:t>
                      </a:r>
                      <a:r>
                        <a:rPr lang="en-US" sz="1400" baseline="0" dirty="0"/>
                        <a:t>-2015</a:t>
                      </a:r>
                      <a:endParaRPr lang="en-US" sz="14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a:t>2015-2016</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a:t>2016-2017</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a:t>2017-2018</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0840">
                <a:tc>
                  <a:txBody>
                    <a:bodyPr/>
                    <a:lstStyle/>
                    <a:p>
                      <a:pPr algn="ctr"/>
                      <a:r>
                        <a:rPr lang="en-US" sz="1400" dirty="0"/>
                        <a:t>Total Players</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a:t>392</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a:t>402</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a:t>451</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a:t>499</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a:t>530</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a:t>543</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a:t>542</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bl>
          </a:graphicData>
        </a:graphic>
      </p:graphicFrame>
      <p:sp>
        <p:nvSpPr>
          <p:cNvPr id="5" name="TextBox 4"/>
          <p:cNvSpPr txBox="1"/>
          <p:nvPr/>
        </p:nvSpPr>
        <p:spPr>
          <a:xfrm>
            <a:off x="228600" y="1523501"/>
            <a:ext cx="8686800" cy="1754326"/>
          </a:xfrm>
          <a:prstGeom prst="rect">
            <a:avLst/>
          </a:prstGeom>
          <a:noFill/>
        </p:spPr>
        <p:txBody>
          <a:bodyPr wrap="square" rtlCol="0">
            <a:spAutoFit/>
          </a:bodyPr>
          <a:lstStyle/>
          <a:p>
            <a:pPr>
              <a:tabLst>
                <a:tab pos="4741863" algn="l"/>
              </a:tabLst>
            </a:pPr>
            <a:r>
              <a:rPr lang="en-US" b="1" u="sng" dirty="0"/>
              <a:t>House Committee</a:t>
            </a:r>
          </a:p>
          <a:p>
            <a:pPr>
              <a:tabLst>
                <a:tab pos="4741863" algn="l"/>
              </a:tabLst>
            </a:pPr>
            <a:r>
              <a:rPr lang="en-US" dirty="0"/>
              <a:t>VP House – Chuck Sawicky	Supermite Director – Vic Nelson</a:t>
            </a:r>
          </a:p>
          <a:p>
            <a:pPr>
              <a:tabLst>
                <a:tab pos="4741863" algn="l"/>
              </a:tabLst>
            </a:pPr>
            <a:r>
              <a:rPr lang="en-US" dirty="0"/>
              <a:t>Mite Director –  Dan Eveland	Girls House Director – Brian Grant</a:t>
            </a:r>
          </a:p>
          <a:p>
            <a:pPr>
              <a:tabLst>
                <a:tab pos="4741863" algn="l"/>
              </a:tabLst>
            </a:pPr>
            <a:r>
              <a:rPr lang="en-US" dirty="0"/>
              <a:t>Mini-Mite Directors – Nick Pederson	Goalie Director – Aric Stienenson</a:t>
            </a:r>
          </a:p>
          <a:p>
            <a:pPr>
              <a:tabLst>
                <a:tab pos="4741863" algn="l"/>
              </a:tabLst>
            </a:pPr>
            <a:r>
              <a:rPr lang="en-US" dirty="0"/>
              <a:t>Recruiting – Jason Bauerly	Scheduler – Dani/Matt Margenau</a:t>
            </a:r>
          </a:p>
          <a:p>
            <a:pPr>
              <a:tabLst>
                <a:tab pos="4741863" algn="l"/>
              </a:tabLst>
            </a:pPr>
            <a:r>
              <a:rPr lang="en-US" dirty="0"/>
              <a:t>Register – Sunny Hamman and Michelle Laborde</a:t>
            </a:r>
          </a:p>
        </p:txBody>
      </p:sp>
      <p:sp>
        <p:nvSpPr>
          <p:cNvPr id="6" name="Rectangle 5"/>
          <p:cNvSpPr/>
          <p:nvPr/>
        </p:nvSpPr>
        <p:spPr>
          <a:xfrm>
            <a:off x="228600" y="3367973"/>
            <a:ext cx="3265638" cy="369332"/>
          </a:xfrm>
          <a:prstGeom prst="rect">
            <a:avLst/>
          </a:prstGeom>
        </p:spPr>
        <p:txBody>
          <a:bodyPr wrap="none">
            <a:spAutoFit/>
          </a:bodyPr>
          <a:lstStyle/>
          <a:p>
            <a:r>
              <a:rPr lang="en-US" b="1" u="sng" dirty="0"/>
              <a:t>House Mission – Hockey Culture</a:t>
            </a:r>
          </a:p>
        </p:txBody>
      </p:sp>
      <p:cxnSp>
        <p:nvCxnSpPr>
          <p:cNvPr id="11" name="Straight Connector 10"/>
          <p:cNvCxnSpPr/>
          <p:nvPr/>
        </p:nvCxnSpPr>
        <p:spPr>
          <a:xfrm>
            <a:off x="0" y="3366912"/>
            <a:ext cx="9144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0" y="4719063"/>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228600" y="4719063"/>
            <a:ext cx="896592" cy="369332"/>
          </a:xfrm>
          <a:prstGeom prst="rect">
            <a:avLst/>
          </a:prstGeom>
        </p:spPr>
        <p:txBody>
          <a:bodyPr wrap="none">
            <a:spAutoFit/>
          </a:bodyPr>
          <a:lstStyle/>
          <a:p>
            <a:r>
              <a:rPr lang="en-US" b="1" u="sng" dirty="0"/>
              <a:t>Growth</a:t>
            </a:r>
          </a:p>
        </p:txBody>
      </p:sp>
      <p:sp>
        <p:nvSpPr>
          <p:cNvPr id="14" name="Rectangle 13"/>
          <p:cNvSpPr/>
          <p:nvPr/>
        </p:nvSpPr>
        <p:spPr>
          <a:xfrm>
            <a:off x="319005" y="3681210"/>
            <a:ext cx="8768542" cy="954107"/>
          </a:xfrm>
          <a:prstGeom prst="rect">
            <a:avLst/>
          </a:prstGeom>
        </p:spPr>
        <p:txBody>
          <a:bodyPr wrap="square">
            <a:spAutoFit/>
          </a:bodyPr>
          <a:lstStyle/>
          <a:p>
            <a:pPr marL="285750" lvl="0" indent="-285750">
              <a:buFontTx/>
              <a:buChar char="-"/>
              <a:tabLst>
                <a:tab pos="5429250" algn="r"/>
              </a:tabLst>
            </a:pPr>
            <a:r>
              <a:rPr lang="en-US" sz="1400" dirty="0"/>
              <a:t>Grow the Game</a:t>
            </a:r>
          </a:p>
          <a:p>
            <a:pPr marL="285750" lvl="0" indent="-285750">
              <a:buFontTx/>
              <a:buChar char="-"/>
              <a:tabLst>
                <a:tab pos="5429250" algn="r"/>
              </a:tabLst>
            </a:pPr>
            <a:r>
              <a:rPr lang="en-US" sz="1400" dirty="0"/>
              <a:t>Grow the Passion</a:t>
            </a:r>
          </a:p>
          <a:p>
            <a:pPr marL="285750" lvl="0" indent="-285750">
              <a:buFontTx/>
              <a:buChar char="-"/>
              <a:tabLst>
                <a:tab pos="5429250" algn="r"/>
              </a:tabLst>
            </a:pPr>
            <a:r>
              <a:rPr lang="en-US" sz="1400" dirty="0"/>
              <a:t>Develop Hockey Players</a:t>
            </a:r>
          </a:p>
          <a:p>
            <a:pPr marL="285750" lvl="0" indent="-285750">
              <a:buFontTx/>
              <a:buChar char="-"/>
              <a:tabLst>
                <a:tab pos="5429250" algn="r"/>
              </a:tabLst>
            </a:pPr>
            <a:r>
              <a:rPr lang="en-US" sz="1400" dirty="0"/>
              <a:t>Promote Safety</a:t>
            </a:r>
          </a:p>
        </p:txBody>
      </p:sp>
      <p:sp>
        <p:nvSpPr>
          <p:cNvPr id="15" name="Rectangle 14"/>
          <p:cNvSpPr/>
          <p:nvPr/>
        </p:nvSpPr>
        <p:spPr>
          <a:xfrm>
            <a:off x="149904" y="2919619"/>
            <a:ext cx="4757940" cy="320040"/>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Register – Sunny Hamman and Michelle Laborde</a:t>
            </a:r>
          </a:p>
        </p:txBody>
      </p:sp>
      <p:sp>
        <p:nvSpPr>
          <p:cNvPr id="16" name="Rectangle 15"/>
          <p:cNvSpPr/>
          <p:nvPr/>
        </p:nvSpPr>
        <p:spPr>
          <a:xfrm>
            <a:off x="7002950" y="4901168"/>
            <a:ext cx="1988650" cy="1815882"/>
          </a:xfrm>
          <a:prstGeom prst="rect">
            <a:avLst/>
          </a:prstGeom>
        </p:spPr>
        <p:txBody>
          <a:bodyPr wrap="square">
            <a:spAutoFit/>
          </a:bodyPr>
          <a:lstStyle/>
          <a:p>
            <a:pPr>
              <a:tabLst>
                <a:tab pos="1658938" algn="r"/>
              </a:tabLst>
            </a:pPr>
            <a:r>
              <a:rPr lang="en-US" sz="1400" dirty="0">
                <a:solidFill>
                  <a:schemeClr val="accent2"/>
                </a:solidFill>
              </a:rPr>
              <a:t>Level	# Teams</a:t>
            </a:r>
          </a:p>
          <a:p>
            <a:pPr>
              <a:tabLst>
                <a:tab pos="1658938" algn="r"/>
              </a:tabLst>
            </a:pPr>
            <a:r>
              <a:rPr lang="en-US" sz="1400" dirty="0">
                <a:solidFill>
                  <a:schemeClr val="accent2"/>
                </a:solidFill>
              </a:rPr>
              <a:t>Supermites	12</a:t>
            </a:r>
          </a:p>
          <a:p>
            <a:pPr>
              <a:tabLst>
                <a:tab pos="1658938" algn="r"/>
              </a:tabLst>
            </a:pPr>
            <a:r>
              <a:rPr lang="en-US" sz="1400" dirty="0">
                <a:solidFill>
                  <a:schemeClr val="accent2"/>
                </a:solidFill>
              </a:rPr>
              <a:t>U8	6</a:t>
            </a:r>
          </a:p>
          <a:p>
            <a:pPr lvl="0">
              <a:tabLst>
                <a:tab pos="1658938" algn="r"/>
              </a:tabLst>
            </a:pPr>
            <a:r>
              <a:rPr lang="en-US" sz="1400" dirty="0">
                <a:solidFill>
                  <a:schemeClr val="accent2"/>
                </a:solidFill>
              </a:rPr>
              <a:t>Mite 2	6</a:t>
            </a:r>
          </a:p>
          <a:p>
            <a:pPr lvl="0">
              <a:tabLst>
                <a:tab pos="1658938" algn="r"/>
              </a:tabLst>
            </a:pPr>
            <a:r>
              <a:rPr lang="en-US" sz="1400" dirty="0">
                <a:solidFill>
                  <a:schemeClr val="accent2"/>
                </a:solidFill>
              </a:rPr>
              <a:t>Mite 1	6</a:t>
            </a:r>
          </a:p>
          <a:p>
            <a:pPr lvl="0">
              <a:tabLst>
                <a:tab pos="1658938" algn="r"/>
              </a:tabLst>
            </a:pPr>
            <a:r>
              <a:rPr lang="en-US" sz="1400" dirty="0">
                <a:solidFill>
                  <a:schemeClr val="accent2"/>
                </a:solidFill>
              </a:rPr>
              <a:t>Girls Mites	4</a:t>
            </a:r>
          </a:p>
          <a:p>
            <a:pPr lvl="0">
              <a:tabLst>
                <a:tab pos="1658938" algn="r"/>
              </a:tabLst>
            </a:pPr>
            <a:r>
              <a:rPr lang="en-US" sz="1400" dirty="0">
                <a:solidFill>
                  <a:schemeClr val="accent2"/>
                </a:solidFill>
              </a:rPr>
              <a:t>Mini-Mites	2</a:t>
            </a:r>
          </a:p>
          <a:p>
            <a:pPr lvl="0">
              <a:tabLst>
                <a:tab pos="1658938" algn="r"/>
              </a:tabLst>
            </a:pPr>
            <a:r>
              <a:rPr lang="en-US" sz="1400" dirty="0">
                <a:solidFill>
                  <a:schemeClr val="accent2"/>
                </a:solidFill>
              </a:rPr>
              <a:t>Total	36</a:t>
            </a:r>
          </a:p>
        </p:txBody>
      </p:sp>
      <p:cxnSp>
        <p:nvCxnSpPr>
          <p:cNvPr id="9" name="Straight Connector 8"/>
          <p:cNvCxnSpPr/>
          <p:nvPr/>
        </p:nvCxnSpPr>
        <p:spPr>
          <a:xfrm>
            <a:off x="7068879" y="5159022"/>
            <a:ext cx="173736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7068879" y="6443133"/>
            <a:ext cx="173736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Right Arrow 9"/>
          <p:cNvSpPr/>
          <p:nvPr/>
        </p:nvSpPr>
        <p:spPr>
          <a:xfrm>
            <a:off x="6473275" y="5547360"/>
            <a:ext cx="381000" cy="45720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pic>
        <p:nvPicPr>
          <p:cNvPr id="19" name="Picture 18" descr="http://assets.ngin.com/attachments/document/0013/6939/OMGHA_LEAF_BIR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80454" y="172876"/>
            <a:ext cx="925785" cy="842963"/>
          </a:xfrm>
          <a:prstGeom prst="rect">
            <a:avLst/>
          </a:prstGeom>
          <a:noFill/>
          <a:extLst>
            <a:ext uri="{909E8E84-426E-40DD-AFC4-6F175D3DCCD1}">
              <a14:hiddenFill xmlns:a14="http://schemas.microsoft.com/office/drawing/2010/main">
                <a:solidFill>
                  <a:srgbClr val="FFFFFF"/>
                </a:solidFill>
              </a14:hiddenFill>
            </a:ext>
          </a:extLst>
        </p:spPr>
      </p:pic>
      <p:sp>
        <p:nvSpPr>
          <p:cNvPr id="20" name="Title 19"/>
          <p:cNvSpPr>
            <a:spLocks noGrp="1"/>
          </p:cNvSpPr>
          <p:nvPr>
            <p:ph type="title"/>
          </p:nvPr>
        </p:nvSpPr>
        <p:spPr/>
        <p:txBody>
          <a:bodyPr/>
          <a:lstStyle/>
          <a:p>
            <a:r>
              <a:rPr lang="en-US" dirty="0"/>
              <a:t>VP House Report</a:t>
            </a:r>
          </a:p>
        </p:txBody>
      </p:sp>
      <p:sp>
        <p:nvSpPr>
          <p:cNvPr id="7" name="Rectangle 6"/>
          <p:cNvSpPr/>
          <p:nvPr/>
        </p:nvSpPr>
        <p:spPr>
          <a:xfrm>
            <a:off x="4862688" y="1817510"/>
            <a:ext cx="3276600" cy="320040"/>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Supermite Director – Vic Nelson</a:t>
            </a:r>
          </a:p>
        </p:txBody>
      </p:sp>
      <p:sp>
        <p:nvSpPr>
          <p:cNvPr id="21" name="Rectangle 20"/>
          <p:cNvSpPr/>
          <p:nvPr/>
        </p:nvSpPr>
        <p:spPr>
          <a:xfrm>
            <a:off x="3162049" y="3681210"/>
            <a:ext cx="6072355" cy="954107"/>
          </a:xfrm>
          <a:prstGeom prst="rect">
            <a:avLst/>
          </a:prstGeom>
        </p:spPr>
        <p:txBody>
          <a:bodyPr wrap="square">
            <a:spAutoFit/>
          </a:bodyPr>
          <a:lstStyle/>
          <a:p>
            <a:pPr marL="285750" lvl="0" indent="-285750">
              <a:buFont typeface="Wingdings" panose="05000000000000000000" pitchFamily="2" charset="2"/>
              <a:buChar char="ð"/>
              <a:tabLst>
                <a:tab pos="5429250" algn="r"/>
              </a:tabLst>
            </a:pPr>
            <a:r>
              <a:rPr lang="en-US" sz="1400" dirty="0">
                <a:solidFill>
                  <a:schemeClr val="accent2"/>
                </a:solidFill>
              </a:rPr>
              <a:t>Maintain current numbers</a:t>
            </a:r>
          </a:p>
          <a:p>
            <a:pPr marL="285750" lvl="0" indent="-285750">
              <a:buFont typeface="Wingdings" panose="05000000000000000000" pitchFamily="2" charset="2"/>
              <a:buChar char="ð"/>
              <a:tabLst>
                <a:tab pos="5429250" algn="r"/>
              </a:tabLst>
            </a:pPr>
            <a:r>
              <a:rPr lang="en-US" sz="1400" dirty="0">
                <a:solidFill>
                  <a:schemeClr val="accent2"/>
                </a:solidFill>
              </a:rPr>
              <a:t>Retention rates of over 90%</a:t>
            </a:r>
          </a:p>
          <a:p>
            <a:pPr marL="285750" lvl="0" indent="-285750">
              <a:buFont typeface="Wingdings" panose="05000000000000000000" pitchFamily="2" charset="2"/>
              <a:buChar char="ð"/>
              <a:tabLst>
                <a:tab pos="5429250" algn="r"/>
              </a:tabLst>
            </a:pPr>
            <a:r>
              <a:rPr lang="en-US" sz="1400" dirty="0">
                <a:solidFill>
                  <a:schemeClr val="accent2"/>
                </a:solidFill>
              </a:rPr>
              <a:t>Leverage ADM model/provide traveling with skilled players who love hockey</a:t>
            </a:r>
          </a:p>
          <a:p>
            <a:pPr marL="285750" lvl="0" indent="-285750">
              <a:buFont typeface="Wingdings" panose="05000000000000000000" pitchFamily="2" charset="2"/>
              <a:buChar char="ð"/>
              <a:tabLst>
                <a:tab pos="5429250" algn="r"/>
              </a:tabLst>
            </a:pPr>
            <a:r>
              <a:rPr lang="en-US" sz="1400" dirty="0">
                <a:solidFill>
                  <a:schemeClr val="accent2"/>
                </a:solidFill>
              </a:rPr>
              <a:t>Included in all aspects of program</a:t>
            </a:r>
          </a:p>
        </p:txBody>
      </p:sp>
    </p:spTree>
    <p:extLst>
      <p:ext uri="{BB962C8B-B14F-4D97-AF65-F5344CB8AC3E}">
        <p14:creationId xmlns:p14="http://schemas.microsoft.com/office/powerpoint/2010/main" val="1909657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subTnLst>
                                    <p:set>
                                      <p:cBhvr override="childStyle">
                                        <p:cTn dur="1" fill="hold" display="0" masterRel="nextClick" afterEffect="1"/>
                                        <p:tgtEl>
                                          <p:spTgt spid="15"/>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1">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1">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1">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P spid="10" grpId="0" animBg="1"/>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a:off x="0" y="3084170"/>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1590476" y="1566692"/>
            <a:ext cx="7498080" cy="1477328"/>
          </a:xfrm>
          <a:prstGeom prst="rect">
            <a:avLst/>
          </a:prstGeom>
        </p:spPr>
        <p:txBody>
          <a:bodyPr wrap="square">
            <a:spAutoFit/>
          </a:bodyPr>
          <a:lstStyle/>
          <a:p>
            <a:pPr marL="173038" lvl="0" indent="-173038">
              <a:buFontTx/>
              <a:buChar char="-"/>
            </a:pPr>
            <a:r>
              <a:rPr lang="en-US" sz="1500" dirty="0"/>
              <a:t>Maple Grove and Osseo Parade</a:t>
            </a:r>
          </a:p>
          <a:p>
            <a:pPr marL="173038" lvl="0" indent="-173038">
              <a:buFontTx/>
              <a:buChar char="-"/>
            </a:pPr>
            <a:r>
              <a:rPr lang="en-US" sz="1500" dirty="0"/>
              <a:t>Marketing Road Signs, Rink Posters and School Flyers</a:t>
            </a:r>
          </a:p>
          <a:p>
            <a:pPr marL="173038" lvl="0" indent="-173038">
              <a:buFontTx/>
              <a:buChar char="-"/>
            </a:pPr>
            <a:r>
              <a:rPr lang="en-US" sz="1500" dirty="0"/>
              <a:t>Try Hockey for Free (6 Events) and New Player Clinics (8 Events) </a:t>
            </a:r>
          </a:p>
          <a:p>
            <a:pPr marL="173038" lvl="0" indent="-173038">
              <a:buFontTx/>
              <a:buChar char="-"/>
            </a:pPr>
            <a:r>
              <a:rPr lang="en-US" sz="1500" dirty="0"/>
              <a:t>Letterman Promotions and Early Registration T-shirts</a:t>
            </a:r>
          </a:p>
          <a:p>
            <a:pPr marL="173038" lvl="0" indent="-173038">
              <a:buFontTx/>
              <a:buChar char="-"/>
            </a:pPr>
            <a:r>
              <a:rPr lang="en-US" sz="1500" dirty="0"/>
              <a:t>Free Hockey for Girls</a:t>
            </a:r>
          </a:p>
          <a:p>
            <a:pPr marL="173038" lvl="0" indent="-173038">
              <a:buFontTx/>
              <a:buChar char="-"/>
            </a:pPr>
            <a:r>
              <a:rPr lang="en-US" sz="1500" dirty="0"/>
              <a:t>SM (173) / U8 (69) / Mite 2 (97) / Mite 1 (83) / Girl (53) / Mini-Mites (67)</a:t>
            </a:r>
          </a:p>
        </p:txBody>
      </p:sp>
      <p:sp>
        <p:nvSpPr>
          <p:cNvPr id="20" name="Rectangle 19"/>
          <p:cNvSpPr/>
          <p:nvPr/>
        </p:nvSpPr>
        <p:spPr>
          <a:xfrm>
            <a:off x="1590476" y="3127236"/>
            <a:ext cx="7498080" cy="2169825"/>
          </a:xfrm>
          <a:prstGeom prst="rect">
            <a:avLst/>
          </a:prstGeom>
        </p:spPr>
        <p:txBody>
          <a:bodyPr wrap="square">
            <a:spAutoFit/>
          </a:bodyPr>
          <a:lstStyle/>
          <a:p>
            <a:pPr marL="173038" lvl="0" indent="-173038">
              <a:buFontTx/>
              <a:buChar char="-"/>
            </a:pPr>
            <a:r>
              <a:rPr lang="en-US" sz="1500" dirty="0"/>
              <a:t>Team Designations and Jerseys</a:t>
            </a:r>
          </a:p>
          <a:p>
            <a:pPr marL="173038" lvl="0" indent="-173038">
              <a:buFontTx/>
              <a:buChar char="-"/>
            </a:pPr>
            <a:r>
              <a:rPr lang="en-US" sz="1500" dirty="0"/>
              <a:t>3 on 3 League (Fall and Spring)</a:t>
            </a:r>
          </a:p>
          <a:p>
            <a:pPr marL="173038" lvl="0" indent="-173038">
              <a:buFontTx/>
              <a:buChar char="-"/>
            </a:pPr>
            <a:r>
              <a:rPr lang="en-US" sz="1500" dirty="0"/>
              <a:t>HEP (200+ players in 5 hours)</a:t>
            </a:r>
          </a:p>
          <a:p>
            <a:pPr marL="173038" lvl="0" indent="-173038">
              <a:buFontTx/>
              <a:buChar char="-"/>
            </a:pPr>
            <a:r>
              <a:rPr lang="en-US" sz="1500" dirty="0"/>
              <a:t>Communication Meetings (Coaches and Managers)</a:t>
            </a:r>
          </a:p>
          <a:p>
            <a:pPr marL="173038" lvl="0" indent="-173038">
              <a:buFontTx/>
              <a:buChar char="-"/>
            </a:pPr>
            <a:r>
              <a:rPr lang="en-US" sz="1500" dirty="0"/>
              <a:t>Coach Selection</a:t>
            </a:r>
          </a:p>
          <a:p>
            <a:pPr marL="173038" lvl="0" indent="-173038">
              <a:buFontTx/>
              <a:buChar char="-"/>
            </a:pPr>
            <a:r>
              <a:rPr lang="en-US" sz="1500" dirty="0"/>
              <a:t>Outdoor Ice – Rink Rats and Practice</a:t>
            </a:r>
          </a:p>
          <a:p>
            <a:pPr marL="173038" lvl="0" indent="-173038">
              <a:buFontTx/>
              <a:buChar char="-"/>
            </a:pPr>
            <a:r>
              <a:rPr lang="en-US" sz="1500" dirty="0"/>
              <a:t>Jamboree – Friday/Saturday/Sunday</a:t>
            </a:r>
          </a:p>
          <a:p>
            <a:pPr marL="173038" lvl="0" indent="-173038">
              <a:buFontTx/>
              <a:buChar char="-"/>
            </a:pPr>
            <a:r>
              <a:rPr lang="en-US" sz="1500" dirty="0"/>
              <a:t>Olympic Event, Mini-Tin Bin, The “Show”, Wayzata crossover 3v3</a:t>
            </a:r>
          </a:p>
          <a:p>
            <a:pPr marL="173038" lvl="0" indent="-173038">
              <a:buFontTx/>
              <a:buChar char="-"/>
            </a:pPr>
            <a:r>
              <a:rPr lang="en-US" sz="1500" dirty="0"/>
              <a:t>High School Game Events</a:t>
            </a:r>
          </a:p>
        </p:txBody>
      </p:sp>
      <p:sp>
        <p:nvSpPr>
          <p:cNvPr id="22" name="Rectangle 21"/>
          <p:cNvSpPr/>
          <p:nvPr/>
        </p:nvSpPr>
        <p:spPr>
          <a:xfrm>
            <a:off x="1590476" y="5364636"/>
            <a:ext cx="7498080" cy="1477328"/>
          </a:xfrm>
          <a:prstGeom prst="rect">
            <a:avLst/>
          </a:prstGeom>
        </p:spPr>
        <p:txBody>
          <a:bodyPr wrap="square">
            <a:spAutoFit/>
          </a:bodyPr>
          <a:lstStyle/>
          <a:p>
            <a:pPr marL="173038" lvl="0" indent="-173038">
              <a:buFontTx/>
              <a:buChar char="-"/>
            </a:pPr>
            <a:r>
              <a:rPr lang="en-US" sz="1500" dirty="0"/>
              <a:t>Total Ice Time:  SM/U8 50 Hours, Mite I/II/Girl Mite 40 Hours, Mini-mites 20 Hours</a:t>
            </a:r>
          </a:p>
          <a:p>
            <a:pPr marL="173038" lvl="0" indent="-173038">
              <a:buFontTx/>
              <a:buChar char="-"/>
            </a:pPr>
            <a:r>
              <a:rPr lang="en-US" sz="1500" dirty="0"/>
              <a:t>On-Ice Coach Training (Director)</a:t>
            </a:r>
          </a:p>
          <a:p>
            <a:pPr marL="173038" lvl="0" indent="-173038">
              <a:buFontTx/>
              <a:buChar char="-"/>
            </a:pPr>
            <a:r>
              <a:rPr lang="en-US" sz="1500" dirty="0"/>
              <a:t>Practice Planning – ADM Model (station based, small area games), standard practice plans</a:t>
            </a:r>
          </a:p>
          <a:p>
            <a:pPr marL="173038" lvl="0" indent="-173038">
              <a:buFontTx/>
              <a:buChar char="-"/>
            </a:pPr>
            <a:r>
              <a:rPr lang="en-US" sz="1500" dirty="0"/>
              <a:t>Goalie Training (6 sessions)</a:t>
            </a:r>
          </a:p>
          <a:p>
            <a:pPr marL="173038" lvl="0" indent="-173038">
              <a:buFontTx/>
              <a:buChar char="-"/>
            </a:pPr>
            <a:r>
              <a:rPr lang="en-US" sz="1500" dirty="0"/>
              <a:t>Individual Skills Training</a:t>
            </a:r>
          </a:p>
          <a:p>
            <a:pPr marL="173038" lvl="0" indent="-173038">
              <a:buFontTx/>
              <a:buChar char="-"/>
            </a:pPr>
            <a:r>
              <a:rPr lang="en-US" sz="1500" dirty="0"/>
              <a:t>3o3 Ice</a:t>
            </a:r>
          </a:p>
        </p:txBody>
      </p:sp>
      <p:cxnSp>
        <p:nvCxnSpPr>
          <p:cNvPr id="24" name="Straight Connector 23"/>
          <p:cNvCxnSpPr/>
          <p:nvPr/>
        </p:nvCxnSpPr>
        <p:spPr>
          <a:xfrm>
            <a:off x="40871" y="5325534"/>
            <a:ext cx="9144000" cy="0"/>
          </a:xfrm>
          <a:prstGeom prst="line">
            <a:avLst/>
          </a:prstGeom>
        </p:spPr>
        <p:style>
          <a:lnRef idx="1">
            <a:schemeClr val="accent1"/>
          </a:lnRef>
          <a:fillRef idx="0">
            <a:schemeClr val="accent1"/>
          </a:fillRef>
          <a:effectRef idx="0">
            <a:schemeClr val="accent1"/>
          </a:effectRef>
          <a:fontRef idx="minor">
            <a:schemeClr val="tx1"/>
          </a:fontRef>
        </p:style>
      </p:cxnSp>
      <p:pic>
        <p:nvPicPr>
          <p:cNvPr id="12" name="Picture 11" descr="http://assets.ngin.com/attachments/document/0013/6939/OMGHA_LEAF_BIR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80454" y="172876"/>
            <a:ext cx="925785" cy="842963"/>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p:cNvSpPr>
            <a:spLocks noGrp="1"/>
          </p:cNvSpPr>
          <p:nvPr>
            <p:ph type="title"/>
          </p:nvPr>
        </p:nvSpPr>
        <p:spPr/>
        <p:txBody>
          <a:bodyPr/>
          <a:lstStyle/>
          <a:p>
            <a:r>
              <a:rPr lang="en-US" dirty="0"/>
              <a:t>VP House Report</a:t>
            </a:r>
          </a:p>
        </p:txBody>
      </p:sp>
      <p:sp>
        <p:nvSpPr>
          <p:cNvPr id="6" name="Rectangle 5"/>
          <p:cNvSpPr/>
          <p:nvPr/>
        </p:nvSpPr>
        <p:spPr>
          <a:xfrm>
            <a:off x="40871" y="1619556"/>
            <a:ext cx="1477587" cy="13716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Recruiting</a:t>
            </a:r>
          </a:p>
        </p:txBody>
      </p:sp>
      <p:sp>
        <p:nvSpPr>
          <p:cNvPr id="23" name="Rectangle 22"/>
          <p:cNvSpPr/>
          <p:nvPr/>
        </p:nvSpPr>
        <p:spPr>
          <a:xfrm>
            <a:off x="57804" y="3197164"/>
            <a:ext cx="1477587" cy="202996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Operations</a:t>
            </a:r>
          </a:p>
        </p:txBody>
      </p:sp>
      <p:sp>
        <p:nvSpPr>
          <p:cNvPr id="25" name="Rectangle 24"/>
          <p:cNvSpPr/>
          <p:nvPr/>
        </p:nvSpPr>
        <p:spPr>
          <a:xfrm>
            <a:off x="57804" y="5417500"/>
            <a:ext cx="1477587" cy="13716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Skill Development</a:t>
            </a:r>
          </a:p>
        </p:txBody>
      </p:sp>
      <p:sp>
        <p:nvSpPr>
          <p:cNvPr id="8" name="5-Point Star 7"/>
          <p:cNvSpPr/>
          <p:nvPr/>
        </p:nvSpPr>
        <p:spPr>
          <a:xfrm>
            <a:off x="1617784" y="2096070"/>
            <a:ext cx="182880" cy="182880"/>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5-Point Star 25"/>
          <p:cNvSpPr/>
          <p:nvPr/>
        </p:nvSpPr>
        <p:spPr>
          <a:xfrm>
            <a:off x="1617784" y="2533392"/>
            <a:ext cx="182880" cy="182880"/>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5-Point Star 26"/>
          <p:cNvSpPr/>
          <p:nvPr/>
        </p:nvSpPr>
        <p:spPr>
          <a:xfrm>
            <a:off x="1617784" y="3210925"/>
            <a:ext cx="182880" cy="182880"/>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5-Point Star 27"/>
          <p:cNvSpPr/>
          <p:nvPr/>
        </p:nvSpPr>
        <p:spPr>
          <a:xfrm>
            <a:off x="1617784" y="4564670"/>
            <a:ext cx="182880" cy="182880"/>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5-Point Star 28"/>
          <p:cNvSpPr/>
          <p:nvPr/>
        </p:nvSpPr>
        <p:spPr>
          <a:xfrm>
            <a:off x="1617784" y="4798095"/>
            <a:ext cx="182880" cy="182880"/>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5-Point Star 29"/>
          <p:cNvSpPr/>
          <p:nvPr/>
        </p:nvSpPr>
        <p:spPr>
          <a:xfrm>
            <a:off x="1617784" y="5019945"/>
            <a:ext cx="182880" cy="182880"/>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5-Point Star 30"/>
          <p:cNvSpPr/>
          <p:nvPr/>
        </p:nvSpPr>
        <p:spPr>
          <a:xfrm>
            <a:off x="1617784" y="5409620"/>
            <a:ext cx="182880" cy="182880"/>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5-Point Star 31"/>
          <p:cNvSpPr/>
          <p:nvPr/>
        </p:nvSpPr>
        <p:spPr>
          <a:xfrm>
            <a:off x="1617784" y="5867400"/>
            <a:ext cx="182880" cy="182880"/>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5-Point Star 32"/>
          <p:cNvSpPr/>
          <p:nvPr/>
        </p:nvSpPr>
        <p:spPr>
          <a:xfrm>
            <a:off x="1617784" y="6118570"/>
            <a:ext cx="182880" cy="182880"/>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36479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subTnLst>
                                    <p:animClr clrSpc="rgb" dir="cw">
                                      <p:cBhvr override="childStyle">
                                        <p:cTn dur="1" fill="hold" display="0" masterRel="nextClick" afterEffect="1"/>
                                        <p:tgtEl>
                                          <p:spTgt spid="18"/>
                                        </p:tgtEl>
                                        <p:attrNameLst>
                                          <p:attrName>ppt_c</p:attrName>
                                        </p:attrNameLst>
                                      </p:cBhvr>
                                      <p:to>
                                        <a:srgbClr val="969696"/>
                                      </p:to>
                                    </p:animClr>
                                  </p:sub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subTnLst>
                                    <p:animClr clrSpc="rgb" dir="cw">
                                      <p:cBhvr override="childStyle">
                                        <p:cTn dur="1" fill="hold" display="0" masterRel="nextClick" afterEffect="1"/>
                                        <p:tgtEl>
                                          <p:spTgt spid="8"/>
                                        </p:tgtEl>
                                        <p:attrNameLst>
                                          <p:attrName>ppt_c</p:attrName>
                                        </p:attrNameLst>
                                      </p:cBhvr>
                                      <p:to>
                                        <a:srgbClr val="969696"/>
                                      </p:to>
                                    </p:animClr>
                                  </p:subTnLst>
                                </p:cTn>
                              </p:par>
                              <p:par>
                                <p:cTn id="9" presetID="1" presetClass="entr" presetSubtype="0" fill="hold" grpId="0" nodeType="withEffect">
                                  <p:stCondLst>
                                    <p:cond delay="0"/>
                                  </p:stCondLst>
                                  <p:childTnLst>
                                    <p:set>
                                      <p:cBhvr>
                                        <p:cTn id="10" dur="1" fill="hold">
                                          <p:stCondLst>
                                            <p:cond delay="0"/>
                                          </p:stCondLst>
                                        </p:cTn>
                                        <p:tgtEl>
                                          <p:spTgt spid="26"/>
                                        </p:tgtEl>
                                        <p:attrNameLst>
                                          <p:attrName>style.visibility</p:attrName>
                                        </p:attrNameLst>
                                      </p:cBhvr>
                                      <p:to>
                                        <p:strVal val="visible"/>
                                      </p:to>
                                    </p:set>
                                  </p:childTnLst>
                                  <p:subTnLst>
                                    <p:animClr clrSpc="rgb" dir="cw">
                                      <p:cBhvr override="childStyle">
                                        <p:cTn dur="1" fill="hold" display="0" masterRel="nextClick" afterEffect="1"/>
                                        <p:tgtEl>
                                          <p:spTgt spid="26"/>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subTnLst>
                                    <p:animClr clrSpc="rgb" dir="cw">
                                      <p:cBhvr override="childStyle">
                                        <p:cTn dur="1" fill="hold" display="0" masterRel="nextClick" afterEffect="1"/>
                                        <p:tgtEl>
                                          <p:spTgt spid="20"/>
                                        </p:tgtEl>
                                        <p:attrNameLst>
                                          <p:attrName>ppt_c</p:attrName>
                                        </p:attrNameLst>
                                      </p:cBhvr>
                                      <p:to>
                                        <a:srgbClr val="969696"/>
                                      </p:to>
                                    </p:animClr>
                                  </p:subTnLst>
                                </p:cTn>
                              </p:par>
                              <p:par>
                                <p:cTn id="15" presetID="1" presetClass="entr" presetSubtype="0"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childTnLst>
                                  <p:subTnLst>
                                    <p:animClr clrSpc="rgb" dir="cw">
                                      <p:cBhvr override="childStyle">
                                        <p:cTn dur="1" fill="hold" display="0" masterRel="nextClick" afterEffect="1"/>
                                        <p:tgtEl>
                                          <p:spTgt spid="27"/>
                                        </p:tgtEl>
                                        <p:attrNameLst>
                                          <p:attrName>ppt_c</p:attrName>
                                        </p:attrNameLst>
                                      </p:cBhvr>
                                      <p:to>
                                        <a:srgbClr val="969696"/>
                                      </p:to>
                                    </p:animClr>
                                  </p:subTnLst>
                                </p:cTn>
                              </p:par>
                              <p:par>
                                <p:cTn id="17" presetID="1" presetClass="entr" presetSubtype="0" fill="hold" grpId="0" nodeType="withEffect">
                                  <p:stCondLst>
                                    <p:cond delay="0"/>
                                  </p:stCondLst>
                                  <p:childTnLst>
                                    <p:set>
                                      <p:cBhvr>
                                        <p:cTn id="18" dur="1" fill="hold">
                                          <p:stCondLst>
                                            <p:cond delay="0"/>
                                          </p:stCondLst>
                                        </p:cTn>
                                        <p:tgtEl>
                                          <p:spTgt spid="28"/>
                                        </p:tgtEl>
                                        <p:attrNameLst>
                                          <p:attrName>style.visibility</p:attrName>
                                        </p:attrNameLst>
                                      </p:cBhvr>
                                      <p:to>
                                        <p:strVal val="visible"/>
                                      </p:to>
                                    </p:set>
                                  </p:childTnLst>
                                  <p:subTnLst>
                                    <p:animClr clrSpc="rgb" dir="cw">
                                      <p:cBhvr override="childStyle">
                                        <p:cTn dur="1" fill="hold" display="0" masterRel="nextClick" afterEffect="1"/>
                                        <p:tgtEl>
                                          <p:spTgt spid="28"/>
                                        </p:tgtEl>
                                        <p:attrNameLst>
                                          <p:attrName>ppt_c</p:attrName>
                                        </p:attrNameLst>
                                      </p:cBhvr>
                                      <p:to>
                                        <a:srgbClr val="969696"/>
                                      </p:to>
                                    </p:animClr>
                                  </p:subTnLst>
                                </p:cTn>
                              </p:par>
                              <p:par>
                                <p:cTn id="19" presetID="1" presetClass="entr" presetSubtype="0" fill="hold" grpId="0" nodeType="withEffect">
                                  <p:stCondLst>
                                    <p:cond delay="0"/>
                                  </p:stCondLst>
                                  <p:childTnLst>
                                    <p:set>
                                      <p:cBhvr>
                                        <p:cTn id="20" dur="1" fill="hold">
                                          <p:stCondLst>
                                            <p:cond delay="0"/>
                                          </p:stCondLst>
                                        </p:cTn>
                                        <p:tgtEl>
                                          <p:spTgt spid="29"/>
                                        </p:tgtEl>
                                        <p:attrNameLst>
                                          <p:attrName>style.visibility</p:attrName>
                                        </p:attrNameLst>
                                      </p:cBhvr>
                                      <p:to>
                                        <p:strVal val="visible"/>
                                      </p:to>
                                    </p:set>
                                  </p:childTnLst>
                                  <p:subTnLst>
                                    <p:animClr clrSpc="rgb" dir="cw">
                                      <p:cBhvr override="childStyle">
                                        <p:cTn dur="1" fill="hold" display="0" masterRel="nextClick" afterEffect="1"/>
                                        <p:tgtEl>
                                          <p:spTgt spid="29"/>
                                        </p:tgtEl>
                                        <p:attrNameLst>
                                          <p:attrName>ppt_c</p:attrName>
                                        </p:attrNameLst>
                                      </p:cBhvr>
                                      <p:to>
                                        <a:srgbClr val="969696"/>
                                      </p:to>
                                    </p:animClr>
                                  </p:subTnLst>
                                </p:cTn>
                              </p:par>
                              <p:par>
                                <p:cTn id="21" presetID="1" presetClass="entr" presetSubtype="0" fill="hold" grpId="0" nodeType="withEffect">
                                  <p:stCondLst>
                                    <p:cond delay="0"/>
                                  </p:stCondLst>
                                  <p:childTnLst>
                                    <p:set>
                                      <p:cBhvr>
                                        <p:cTn id="22" dur="1" fill="hold">
                                          <p:stCondLst>
                                            <p:cond delay="0"/>
                                          </p:stCondLst>
                                        </p:cTn>
                                        <p:tgtEl>
                                          <p:spTgt spid="30"/>
                                        </p:tgtEl>
                                        <p:attrNameLst>
                                          <p:attrName>style.visibility</p:attrName>
                                        </p:attrNameLst>
                                      </p:cBhvr>
                                      <p:to>
                                        <p:strVal val="visible"/>
                                      </p:to>
                                    </p:set>
                                  </p:childTnLst>
                                  <p:subTnLst>
                                    <p:animClr clrSpc="rgb" dir="cw">
                                      <p:cBhvr override="childStyle">
                                        <p:cTn dur="1" fill="hold" display="0" masterRel="nextClick" afterEffect="1"/>
                                        <p:tgtEl>
                                          <p:spTgt spid="30"/>
                                        </p:tgtEl>
                                        <p:attrNameLst>
                                          <p:attrName>ppt_c</p:attrName>
                                        </p:attrNameLst>
                                      </p:cBhvr>
                                      <p:to>
                                        <a:srgbClr val="969696"/>
                                      </p:to>
                                    </p:animClr>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p:bldP spid="22" grpId="0"/>
      <p:bldP spid="8" grpId="0" animBg="1"/>
      <p:bldP spid="26" grpId="0" animBg="1"/>
      <p:bldP spid="27" grpId="0" animBg="1"/>
      <p:bldP spid="28" grpId="0" animBg="1"/>
      <p:bldP spid="29" grpId="0" animBg="1"/>
      <p:bldP spid="30" grpId="0" animBg="1"/>
      <p:bldP spid="31" grpId="0" animBg="1"/>
      <p:bldP spid="32" grpId="0" animBg="1"/>
      <p:bldP spid="3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7" name="Content Placeholder 6"/>
          <p:cNvSpPr>
            <a:spLocks noGrp="1"/>
          </p:cNvSpPr>
          <p:nvPr>
            <p:ph sz="quarter" idx="1"/>
          </p:nvPr>
        </p:nvSpPr>
        <p:spPr/>
        <p:txBody>
          <a:bodyPr>
            <a:normAutofit fontScale="92500" lnSpcReduction="10000"/>
          </a:bodyPr>
          <a:lstStyle/>
          <a:p>
            <a:pPr lvl="0"/>
            <a:r>
              <a:rPr lang="en-US" sz="3200" b="1" dirty="0"/>
              <a:t>Meeting Called to order </a:t>
            </a:r>
          </a:p>
          <a:p>
            <a:pPr lvl="1"/>
            <a:r>
              <a:rPr lang="en-US" sz="3200" dirty="0"/>
              <a:t> Announcements by the President</a:t>
            </a:r>
          </a:p>
          <a:p>
            <a:pPr lvl="0"/>
            <a:r>
              <a:rPr lang="en-US" sz="3200" b="1" dirty="0"/>
              <a:t>Consent Business  </a:t>
            </a:r>
          </a:p>
          <a:p>
            <a:pPr lvl="1"/>
            <a:r>
              <a:rPr lang="en-US" sz="3200" dirty="0"/>
              <a:t> Approval of 2017Annual Minutes</a:t>
            </a:r>
          </a:p>
          <a:p>
            <a:r>
              <a:rPr lang="en-US" sz="3500" b="1" dirty="0"/>
              <a:t>Reports</a:t>
            </a:r>
          </a:p>
          <a:p>
            <a:pPr lvl="1"/>
            <a:r>
              <a:rPr lang="en-US" sz="3200" dirty="0"/>
              <a:t> 2017-2018 Reports</a:t>
            </a:r>
            <a:endParaRPr lang="en-US" sz="3200" b="1" u="sng" dirty="0"/>
          </a:p>
          <a:p>
            <a:pPr lvl="0"/>
            <a:r>
              <a:rPr lang="en-US" sz="3200" b="1" dirty="0"/>
              <a:t>New Business</a:t>
            </a:r>
          </a:p>
          <a:p>
            <a:pPr lvl="1"/>
            <a:r>
              <a:rPr lang="en-US" sz="3200" dirty="0"/>
              <a:t> Elections</a:t>
            </a:r>
            <a:r>
              <a:rPr lang="en-US" sz="3200" b="1" u="sng" dirty="0"/>
              <a:t>  </a:t>
            </a:r>
          </a:p>
          <a:p>
            <a:pPr lvl="0"/>
            <a:r>
              <a:rPr lang="en-US" sz="3200" b="1" dirty="0"/>
              <a:t>Meeting Adjourned</a:t>
            </a:r>
          </a:p>
          <a:p>
            <a:pPr marL="0" indent="0">
              <a:buNone/>
            </a:pPr>
            <a:endParaRPr lang="en-US" dirty="0"/>
          </a:p>
        </p:txBody>
      </p:sp>
      <p:pic>
        <p:nvPicPr>
          <p:cNvPr id="8" name="Content Placeholder 3" descr="New Image"/>
          <p:cNvPicPr>
            <a:picLock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87738" y="5756564"/>
            <a:ext cx="1949335" cy="1101436"/>
          </a:xfrm>
          <a:prstGeom prst="rect">
            <a:avLst/>
          </a:prstGeom>
          <a:noFill/>
          <a:ln>
            <a:noFill/>
          </a:ln>
        </p:spPr>
      </p:pic>
    </p:spTree>
    <p:extLst>
      <p:ext uri="{BB962C8B-B14F-4D97-AF65-F5344CB8AC3E}">
        <p14:creationId xmlns:p14="http://schemas.microsoft.com/office/powerpoint/2010/main" val="33347677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143000" y="4648200"/>
            <a:ext cx="6934200" cy="685800"/>
          </a:xfrm>
        </p:spPr>
        <p:txBody>
          <a:bodyPr>
            <a:noAutofit/>
          </a:bodyPr>
          <a:lstStyle/>
          <a:p>
            <a:pPr algn="ctr"/>
            <a:r>
              <a:rPr lang="en-US" sz="3600" dirty="0"/>
              <a:t>2018 OMGHA State Teams</a:t>
            </a:r>
          </a:p>
        </p:txBody>
      </p:sp>
      <p:sp>
        <p:nvSpPr>
          <p:cNvPr id="2" name="Text Placeholder 1"/>
          <p:cNvSpPr>
            <a:spLocks noGrp="1"/>
          </p:cNvSpPr>
          <p:nvPr>
            <p:ph type="subTitle" idx="1"/>
          </p:nvPr>
        </p:nvSpPr>
        <p:spPr>
          <a:xfrm>
            <a:off x="2413000" y="6019800"/>
            <a:ext cx="6705600" cy="716037"/>
          </a:xfrm>
        </p:spPr>
        <p:txBody>
          <a:bodyPr>
            <a:noAutofit/>
          </a:bodyPr>
          <a:lstStyle/>
          <a:p>
            <a:r>
              <a:rPr lang="en-US" sz="2400" dirty="0"/>
              <a:t>BAA, BB1, PWAA, PWA, U19, U15B</a:t>
            </a:r>
          </a:p>
        </p:txBody>
      </p:sp>
      <p:pic>
        <p:nvPicPr>
          <p:cNvPr id="6" name="Picture 5">
            <a:extLst>
              <a:ext uri="{FF2B5EF4-FFF2-40B4-BE49-F238E27FC236}">
                <a16:creationId xmlns:a16="http://schemas.microsoft.com/office/drawing/2014/main" id="{DA247C68-C357-40B7-B2BF-E8321DBA366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200" y="228600"/>
            <a:ext cx="7391400" cy="4267200"/>
          </a:xfrm>
          <a:prstGeom prst="rect">
            <a:avLst/>
          </a:prstGeom>
        </p:spPr>
      </p:pic>
    </p:spTree>
    <p:extLst>
      <p:ext uri="{BB962C8B-B14F-4D97-AF65-F5344CB8AC3E}">
        <p14:creationId xmlns:p14="http://schemas.microsoft.com/office/powerpoint/2010/main" val="7655630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a:t>Chad Wieneke</a:t>
            </a:r>
          </a:p>
        </p:txBody>
      </p:sp>
      <p:sp>
        <p:nvSpPr>
          <p:cNvPr id="3" name="Title 2"/>
          <p:cNvSpPr>
            <a:spLocks noGrp="1"/>
          </p:cNvSpPr>
          <p:nvPr>
            <p:ph type="title"/>
          </p:nvPr>
        </p:nvSpPr>
        <p:spPr/>
        <p:txBody>
          <a:bodyPr/>
          <a:lstStyle/>
          <a:p>
            <a:r>
              <a:rPr lang="en-US" dirty="0"/>
              <a:t>VP Girls Traveling Report</a:t>
            </a:r>
          </a:p>
        </p:txBody>
      </p:sp>
      <p:pic>
        <p:nvPicPr>
          <p:cNvPr id="4" name="Content Placeholder 3" descr="New Image"/>
          <p:cNvPicPr>
            <a:picLock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94665" y="5756564"/>
            <a:ext cx="1949335" cy="1101436"/>
          </a:xfrm>
          <a:prstGeom prst="rect">
            <a:avLst/>
          </a:prstGeom>
          <a:noFill/>
          <a:ln>
            <a:noFill/>
          </a:ln>
        </p:spPr>
      </p:pic>
    </p:spTree>
    <p:extLst>
      <p:ext uri="{BB962C8B-B14F-4D97-AF65-F5344CB8AC3E}">
        <p14:creationId xmlns:p14="http://schemas.microsoft.com/office/powerpoint/2010/main" val="1285581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VP Girls Traveling Report</a:t>
            </a:r>
          </a:p>
        </p:txBody>
      </p:sp>
      <p:pic>
        <p:nvPicPr>
          <p:cNvPr id="4" name="Content Placeholder 3" descr="New Image"/>
          <p:cNvPicPr>
            <a:picLocks noGrp="1"/>
          </p:cNvPicPr>
          <p:nvPr>
            <p:ph sz="quarter" idx="1"/>
          </p:nvPr>
        </p:nvPicPr>
        <p:blipFill>
          <a:blip r:embed="rId2" cstate="print">
            <a:extLst>
              <a:ext uri="{28A0092B-C50C-407E-A947-70E740481C1C}">
                <a14:useLocalDpi xmlns:a14="http://schemas.microsoft.com/office/drawing/2010/main" val="0"/>
              </a:ext>
            </a:extLst>
          </a:blip>
          <a:srcRect/>
          <a:stretch>
            <a:fillRect/>
          </a:stretch>
        </p:blipFill>
        <p:spPr bwMode="auto">
          <a:xfrm>
            <a:off x="7194665" y="37888"/>
            <a:ext cx="1949335" cy="1101436"/>
          </a:xfrm>
          <a:prstGeom prst="rect">
            <a:avLst/>
          </a:prstGeom>
          <a:noFill/>
          <a:ln>
            <a:noFill/>
          </a:ln>
        </p:spPr>
      </p:pic>
      <p:sp>
        <p:nvSpPr>
          <p:cNvPr id="5" name="Content Placeholder 2"/>
          <p:cNvSpPr txBox="1">
            <a:spLocks/>
          </p:cNvSpPr>
          <p:nvPr/>
        </p:nvSpPr>
        <p:spPr>
          <a:xfrm>
            <a:off x="612648" y="1600200"/>
            <a:ext cx="7997952" cy="5029200"/>
          </a:xfrm>
          <a:prstGeom prst="rect">
            <a:avLst/>
          </a:prstGeom>
        </p:spPr>
        <p:txBody>
          <a:bodyPr vert="horz">
            <a:normAutofit fontScale="92500"/>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lvl="1"/>
            <a:r>
              <a:rPr lang="en-US" sz="2800" dirty="0"/>
              <a:t>Girls Travel Committee </a:t>
            </a:r>
          </a:p>
          <a:p>
            <a:pPr lvl="2"/>
            <a:r>
              <a:rPr lang="en-US" sz="2600" dirty="0"/>
              <a:t>VP – Chad Wieneke</a:t>
            </a:r>
          </a:p>
          <a:p>
            <a:pPr lvl="2"/>
            <a:r>
              <a:rPr lang="en-US" sz="2600" dirty="0"/>
              <a:t> Level Directors </a:t>
            </a:r>
          </a:p>
          <a:p>
            <a:pPr lvl="3"/>
            <a:r>
              <a:rPr lang="en-US" sz="2600" dirty="0"/>
              <a:t>Lisa Albers – U10</a:t>
            </a:r>
          </a:p>
          <a:p>
            <a:pPr lvl="3"/>
            <a:r>
              <a:rPr lang="en-US" sz="2600" dirty="0"/>
              <a:t>Jeff Allen/Jeremy Lewis– U12</a:t>
            </a:r>
          </a:p>
          <a:p>
            <a:pPr lvl="3"/>
            <a:r>
              <a:rPr lang="en-US" sz="2600" dirty="0"/>
              <a:t>Bethany Winter – U15/U19</a:t>
            </a:r>
          </a:p>
          <a:p>
            <a:pPr marL="1143000" lvl="3" indent="0">
              <a:buNone/>
            </a:pPr>
            <a:endParaRPr lang="en-US" sz="1100" b="1" u="sng" dirty="0"/>
          </a:p>
          <a:p>
            <a:pPr lvl="2"/>
            <a:r>
              <a:rPr lang="en-US" sz="2600" dirty="0"/>
              <a:t>Involved in the following:</a:t>
            </a:r>
          </a:p>
          <a:p>
            <a:pPr lvl="3"/>
            <a:r>
              <a:rPr lang="en-US" sz="2600" dirty="0"/>
              <a:t>Tournament selection</a:t>
            </a:r>
          </a:p>
          <a:p>
            <a:pPr lvl="3"/>
            <a:r>
              <a:rPr lang="en-US" sz="2600" dirty="0"/>
              <a:t>Pre-tryout camps</a:t>
            </a:r>
          </a:p>
          <a:p>
            <a:pPr lvl="3"/>
            <a:r>
              <a:rPr lang="en-US" sz="2600" dirty="0"/>
              <a:t>Tryouts/team formation</a:t>
            </a:r>
          </a:p>
          <a:p>
            <a:pPr lvl="3"/>
            <a:r>
              <a:rPr lang="en-US" sz="2600" dirty="0"/>
              <a:t>Communication and oversight throughout the season</a:t>
            </a:r>
          </a:p>
        </p:txBody>
      </p:sp>
    </p:spTree>
    <p:extLst>
      <p:ext uri="{BB962C8B-B14F-4D97-AF65-F5344CB8AC3E}">
        <p14:creationId xmlns:p14="http://schemas.microsoft.com/office/powerpoint/2010/main" val="19284505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VP Girls Traveling Report</a:t>
            </a:r>
          </a:p>
        </p:txBody>
      </p:sp>
      <p:pic>
        <p:nvPicPr>
          <p:cNvPr id="4" name="Content Placeholder 3" descr="New Image"/>
          <p:cNvPicPr>
            <a:picLocks noGrp="1"/>
          </p:cNvPicPr>
          <p:nvPr>
            <p:ph sz="quarter" idx="1"/>
          </p:nvPr>
        </p:nvPicPr>
        <p:blipFill>
          <a:blip r:embed="rId2" cstate="print">
            <a:extLst>
              <a:ext uri="{28A0092B-C50C-407E-A947-70E740481C1C}">
                <a14:useLocalDpi xmlns:a14="http://schemas.microsoft.com/office/drawing/2010/main" val="0"/>
              </a:ext>
            </a:extLst>
          </a:blip>
          <a:srcRect/>
          <a:stretch>
            <a:fillRect/>
          </a:stretch>
        </p:blipFill>
        <p:spPr bwMode="auto">
          <a:xfrm>
            <a:off x="7391400" y="5943600"/>
            <a:ext cx="1765852" cy="914400"/>
          </a:xfrm>
          <a:prstGeom prst="rect">
            <a:avLst/>
          </a:prstGeom>
          <a:noFill/>
          <a:ln>
            <a:noFill/>
          </a:ln>
        </p:spPr>
      </p:pic>
      <p:sp>
        <p:nvSpPr>
          <p:cNvPr id="5" name="Content Placeholder 2"/>
          <p:cNvSpPr txBox="1">
            <a:spLocks/>
          </p:cNvSpPr>
          <p:nvPr/>
        </p:nvSpPr>
        <p:spPr>
          <a:xfrm>
            <a:off x="0" y="1524000"/>
            <a:ext cx="9067800" cy="5334000"/>
          </a:xfrm>
          <a:prstGeom prst="rect">
            <a:avLst/>
          </a:prstGeom>
        </p:spPr>
        <p:txBody>
          <a:bodyPr vert="horz">
            <a:normAutofit/>
          </a:bodyPr>
          <a:lstStyle/>
          <a:p>
            <a:pPr marL="182880" indent="-274320">
              <a:spcBef>
                <a:spcPts val="550"/>
              </a:spcBef>
              <a:buClr>
                <a:schemeClr val="accent1"/>
              </a:buClr>
              <a:buSzPct val="70000"/>
              <a:buFont typeface="Wingdings 2"/>
              <a:buChar char=""/>
            </a:pPr>
            <a:r>
              <a:rPr lang="en-US" sz="2800" dirty="0"/>
              <a:t>2017/18 Recap</a:t>
            </a:r>
          </a:p>
          <a:p>
            <a:pPr marL="228600" lvl="1">
              <a:spcBef>
                <a:spcPts val="500"/>
              </a:spcBef>
              <a:buClr>
                <a:schemeClr val="accent2"/>
              </a:buClr>
              <a:buSzPct val="75000"/>
            </a:pPr>
            <a:r>
              <a:rPr lang="en-US" sz="2800" dirty="0"/>
              <a:t>Major accomplishments for this year</a:t>
            </a:r>
          </a:p>
          <a:p>
            <a:pPr lvl="2" indent="-228600">
              <a:spcBef>
                <a:spcPts val="500"/>
              </a:spcBef>
              <a:buClr>
                <a:schemeClr val="accent2"/>
              </a:buClr>
              <a:buSzPct val="75000"/>
              <a:buFont typeface="Wingdings" pitchFamily="2" charset="2"/>
              <a:buChar char="v"/>
            </a:pPr>
            <a:endParaRPr kumimoji="0" lang="en-US" sz="1100" b="0" i="0" u="none" strike="noStrike" kern="1200" cap="none" spc="0" normalizeH="0" baseline="0" noProof="0" dirty="0">
              <a:ln>
                <a:noFill/>
              </a:ln>
              <a:solidFill>
                <a:schemeClr val="tx1"/>
              </a:solidFill>
              <a:effectLst/>
              <a:uLnTx/>
              <a:uFillTx/>
              <a:latin typeface="+mn-lt"/>
              <a:ea typeface="+mn-ea"/>
              <a:cs typeface="+mn-cs"/>
            </a:endParaRPr>
          </a:p>
          <a:p>
            <a:pPr lvl="2" indent="-228600">
              <a:spcBef>
                <a:spcPts val="500"/>
              </a:spcBef>
              <a:buClr>
                <a:schemeClr val="accent2"/>
              </a:buClr>
              <a:buSzPct val="75000"/>
              <a:buFont typeface="Wingdings" pitchFamily="2" charset="2"/>
              <a:buChar char="v"/>
            </a:pPr>
            <a:r>
              <a:rPr lang="en-US" sz="2400" dirty="0"/>
              <a:t>We had 314 girls playing hockey in OMGHA this past year! </a:t>
            </a:r>
          </a:p>
          <a:p>
            <a:pPr lvl="2" indent="-228600">
              <a:spcBef>
                <a:spcPts val="500"/>
              </a:spcBef>
              <a:buClr>
                <a:schemeClr val="accent2"/>
              </a:buClr>
              <a:buSzPct val="75000"/>
              <a:buFont typeface="Wingdings" pitchFamily="2" charset="2"/>
              <a:buChar char="v"/>
            </a:pPr>
            <a:r>
              <a:rPr lang="en-US" sz="2400" dirty="0"/>
              <a:t>“Hockey Day Minnesota Event” at MG/OPC high school game</a:t>
            </a:r>
          </a:p>
          <a:p>
            <a:pPr lvl="2" indent="-228600">
              <a:spcBef>
                <a:spcPts val="500"/>
              </a:spcBef>
              <a:buClr>
                <a:schemeClr val="accent2"/>
              </a:buClr>
              <a:buSzPct val="75000"/>
              <a:buFont typeface="Wingdings" pitchFamily="2" charset="2"/>
              <a:buChar char="v"/>
            </a:pPr>
            <a:r>
              <a:rPr kumimoji="0" lang="en-US" sz="2400" b="0" i="0" u="none" strike="noStrike" kern="1200" cap="none" spc="0" normalizeH="0" baseline="0" noProof="0" dirty="0">
                <a:ln>
                  <a:noFill/>
                </a:ln>
                <a:solidFill>
                  <a:schemeClr val="tx1"/>
                </a:solidFill>
                <a:effectLst/>
                <a:uLnTx/>
                <a:uFillTx/>
                <a:latin typeface="+mn-lt"/>
                <a:ea typeface="+mn-ea"/>
                <a:cs typeface="+mn-cs"/>
              </a:rPr>
              <a:t>Overall the season went well with very few significant issues, which is a credit to our coaches, players and parents</a:t>
            </a:r>
          </a:p>
          <a:p>
            <a:pPr lvl="1"/>
            <a:endParaRPr lang="en-US" sz="2700" dirty="0"/>
          </a:p>
          <a:p>
            <a:pPr lvl="1"/>
            <a:r>
              <a:rPr lang="en-US" sz="2700" dirty="0"/>
              <a:t>Region/State Tournaments</a:t>
            </a:r>
          </a:p>
          <a:p>
            <a:pPr lvl="2"/>
            <a:r>
              <a:rPr lang="en-US" sz="2400" dirty="0"/>
              <a:t>U19–State Runner-up</a:t>
            </a:r>
          </a:p>
          <a:p>
            <a:pPr lvl="2"/>
            <a:r>
              <a:rPr lang="en-US" sz="2400" dirty="0"/>
              <a:t>U15A – Participated in Regions</a:t>
            </a:r>
          </a:p>
          <a:p>
            <a:pPr lvl="2"/>
            <a:r>
              <a:rPr lang="en-US" sz="2400" dirty="0"/>
              <a:t>U15B – State 4</a:t>
            </a:r>
            <a:r>
              <a:rPr lang="en-US" sz="2400" baseline="30000" dirty="0"/>
              <a:t>th</a:t>
            </a:r>
            <a:r>
              <a:rPr lang="en-US" sz="2400" dirty="0"/>
              <a:t> Place </a:t>
            </a:r>
          </a:p>
          <a:p>
            <a:pPr lvl="2"/>
            <a:r>
              <a:rPr lang="en-US" sz="2400" dirty="0"/>
              <a:t>U12A– Participated in Regions</a:t>
            </a:r>
          </a:p>
          <a:p>
            <a:pPr marL="914400" marR="0" lvl="2" indent="-228600" algn="l" defTabSz="914400" rtl="0" eaLnBrk="1" fontAlgn="auto" latinLnBrk="0" hangingPunct="1">
              <a:lnSpc>
                <a:spcPct val="100000"/>
              </a:lnSpc>
              <a:spcBef>
                <a:spcPts val="500"/>
              </a:spcBef>
              <a:spcAft>
                <a:spcPts val="0"/>
              </a:spcAft>
              <a:buClr>
                <a:schemeClr val="accent2"/>
              </a:buClr>
              <a:buSzPct val="75000"/>
              <a:buFont typeface="Wingdings"/>
              <a:buChar char=""/>
              <a:tabLst/>
              <a:defRPr/>
            </a:pPr>
            <a:endParaRPr kumimoji="0" lang="en-US" sz="2400" b="1" i="0" u="sng"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35253459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VP Girls Traveling Report</a:t>
            </a:r>
          </a:p>
        </p:txBody>
      </p:sp>
      <p:pic>
        <p:nvPicPr>
          <p:cNvPr id="4" name="Content Placeholder 3" descr="New Image"/>
          <p:cNvPicPr>
            <a:picLocks noGrp="1"/>
          </p:cNvPicPr>
          <p:nvPr>
            <p:ph sz="quarter" idx="1"/>
          </p:nvPr>
        </p:nvPicPr>
        <p:blipFill>
          <a:blip r:embed="rId2" cstate="print">
            <a:extLst>
              <a:ext uri="{28A0092B-C50C-407E-A947-70E740481C1C}">
                <a14:useLocalDpi xmlns:a14="http://schemas.microsoft.com/office/drawing/2010/main" val="0"/>
              </a:ext>
            </a:extLst>
          </a:blip>
          <a:srcRect/>
          <a:stretch>
            <a:fillRect/>
          </a:stretch>
        </p:blipFill>
        <p:spPr bwMode="auto">
          <a:xfrm>
            <a:off x="7229301" y="5638800"/>
            <a:ext cx="1949335" cy="1101436"/>
          </a:xfrm>
          <a:prstGeom prst="rect">
            <a:avLst/>
          </a:prstGeom>
          <a:noFill/>
          <a:ln>
            <a:noFill/>
          </a:ln>
        </p:spPr>
      </p:pic>
      <p:sp>
        <p:nvSpPr>
          <p:cNvPr id="5" name="Content Placeholder 2"/>
          <p:cNvSpPr txBox="1">
            <a:spLocks/>
          </p:cNvSpPr>
          <p:nvPr/>
        </p:nvSpPr>
        <p:spPr>
          <a:xfrm>
            <a:off x="612648" y="1600200"/>
            <a:ext cx="8226552" cy="4495800"/>
          </a:xfrm>
          <a:prstGeom prst="rect">
            <a:avLst/>
          </a:prstGeom>
        </p:spPr>
        <p:txBody>
          <a:bodyPr vert="horz">
            <a:normAutofit/>
          </a:bodyPr>
          <a:lstStyle/>
          <a:p>
            <a:pPr marL="182880" indent="-274320">
              <a:spcBef>
                <a:spcPts val="550"/>
              </a:spcBef>
              <a:buClr>
                <a:schemeClr val="accent1"/>
              </a:buClr>
              <a:buSzPct val="70000"/>
              <a:buFont typeface="Wingdings 2"/>
              <a:buChar char=""/>
            </a:pPr>
            <a:r>
              <a:rPr lang="en-US" sz="2800" dirty="0"/>
              <a:t>Looking forward</a:t>
            </a:r>
          </a:p>
          <a:p>
            <a:pPr marL="640080" lvl="1" indent="-274320">
              <a:spcBef>
                <a:spcPts val="550"/>
              </a:spcBef>
              <a:buClr>
                <a:schemeClr val="accent1"/>
              </a:buClr>
              <a:buSzPct val="70000"/>
              <a:buFont typeface="Wingdings 2"/>
              <a:buChar char=""/>
            </a:pPr>
            <a:r>
              <a:rPr lang="en-US" sz="2400" dirty="0"/>
              <a:t>Priorities</a:t>
            </a:r>
            <a:r>
              <a:rPr lang="en-US" sz="2400" noProof="0" dirty="0"/>
              <a:t> for next year</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a:p>
            <a:pPr marL="914400" marR="0" lvl="2" indent="-228600" algn="l" defTabSz="914400" rtl="0" eaLnBrk="1" fontAlgn="auto" latinLnBrk="0" hangingPunct="1">
              <a:lnSpc>
                <a:spcPct val="100000"/>
              </a:lnSpc>
              <a:spcBef>
                <a:spcPts val="500"/>
              </a:spcBef>
              <a:spcAft>
                <a:spcPts val="0"/>
              </a:spcAft>
              <a:buClr>
                <a:schemeClr val="accent2"/>
              </a:buClr>
              <a:buSzPct val="75000"/>
              <a:buFont typeface="Wingdings"/>
              <a:buChar char=""/>
              <a:tabLst/>
              <a:defRPr/>
            </a:pPr>
            <a:r>
              <a:rPr kumimoji="0" lang="en-US" sz="2400" b="0" i="0" u="none" strike="noStrike" kern="1200" cap="none" spc="0" normalizeH="0" baseline="0" noProof="0" dirty="0">
                <a:ln>
                  <a:noFill/>
                </a:ln>
                <a:solidFill>
                  <a:schemeClr val="tx1"/>
                </a:solidFill>
                <a:effectLst/>
                <a:uLnTx/>
                <a:uFillTx/>
                <a:latin typeface="+mn-lt"/>
                <a:ea typeface="+mn-ea"/>
                <a:cs typeface="+mn-cs"/>
              </a:rPr>
              <a:t>Continue to grow the girls program</a:t>
            </a:r>
          </a:p>
          <a:p>
            <a:pPr marL="914400" marR="0" lvl="2" indent="-228600" algn="l" defTabSz="914400" rtl="0" eaLnBrk="1" fontAlgn="auto" latinLnBrk="0" hangingPunct="1">
              <a:lnSpc>
                <a:spcPct val="100000"/>
              </a:lnSpc>
              <a:spcBef>
                <a:spcPts val="500"/>
              </a:spcBef>
              <a:spcAft>
                <a:spcPts val="0"/>
              </a:spcAft>
              <a:buClr>
                <a:schemeClr val="accent2"/>
              </a:buClr>
              <a:buSzPct val="75000"/>
              <a:buFont typeface="Wingdings"/>
              <a:buChar char=""/>
              <a:tabLst/>
              <a:defRPr/>
            </a:pPr>
            <a:r>
              <a:rPr kumimoji="0" lang="en-US" sz="2400" b="0" i="0" u="none" strike="noStrike" kern="1200" cap="none" spc="0" normalizeH="0" baseline="0" noProof="0" dirty="0">
                <a:ln>
                  <a:noFill/>
                </a:ln>
                <a:solidFill>
                  <a:schemeClr val="tx1"/>
                </a:solidFill>
                <a:effectLst/>
                <a:uLnTx/>
                <a:uFillTx/>
                <a:latin typeface="+mn-lt"/>
                <a:ea typeface="+mn-ea"/>
                <a:cs typeface="+mn-cs"/>
              </a:rPr>
              <a:t>Fine-</a:t>
            </a:r>
            <a:r>
              <a:rPr kumimoji="0" lang="en-US" sz="2400" b="0" i="0" u="none" strike="noStrike" kern="1200" cap="none" spc="0" normalizeH="0" baseline="0" noProof="0" dirty="0" err="1">
                <a:ln>
                  <a:noFill/>
                </a:ln>
                <a:solidFill>
                  <a:schemeClr val="tx1"/>
                </a:solidFill>
                <a:effectLst/>
                <a:uLnTx/>
                <a:uFillTx/>
                <a:latin typeface="+mn-lt"/>
                <a:ea typeface="+mn-ea"/>
                <a:cs typeface="+mn-cs"/>
              </a:rPr>
              <a:t>tu</a:t>
            </a:r>
            <a:r>
              <a:rPr lang="en-US" sz="2400" dirty="0"/>
              <a:t>ne tournament selection</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a:p>
            <a:pPr marL="914400" marR="0" lvl="2" indent="-228600" algn="l" defTabSz="914400" rtl="0" eaLnBrk="1" fontAlgn="auto" latinLnBrk="0" hangingPunct="1">
              <a:lnSpc>
                <a:spcPct val="100000"/>
              </a:lnSpc>
              <a:spcBef>
                <a:spcPts val="500"/>
              </a:spcBef>
              <a:spcAft>
                <a:spcPts val="0"/>
              </a:spcAft>
              <a:buClr>
                <a:schemeClr val="accent2"/>
              </a:buClr>
              <a:buSzPct val="75000"/>
              <a:buFont typeface="Wingdings"/>
              <a:buChar char=""/>
              <a:tabLst/>
              <a:defRPr/>
            </a:pPr>
            <a:r>
              <a:rPr lang="en-US" sz="2400" dirty="0"/>
              <a:t>Continue to partner with D3 with focus on team formation</a:t>
            </a:r>
          </a:p>
          <a:p>
            <a:pPr marL="1143000" lvl="3">
              <a:spcBef>
                <a:spcPts val="500"/>
              </a:spcBef>
              <a:buClr>
                <a:schemeClr val="accent2"/>
              </a:buClr>
              <a:buSzPct val="75000"/>
            </a:pPr>
            <a:endParaRPr kumimoji="0" lang="en-US" sz="2400" i="0"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23214070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r>
              <a:rPr lang="en-US" dirty="0"/>
              <a:t>Adam Reiter</a:t>
            </a:r>
          </a:p>
        </p:txBody>
      </p:sp>
      <p:sp>
        <p:nvSpPr>
          <p:cNvPr id="4" name="Title 3"/>
          <p:cNvSpPr>
            <a:spLocks noGrp="1"/>
          </p:cNvSpPr>
          <p:nvPr>
            <p:ph type="title"/>
          </p:nvPr>
        </p:nvSpPr>
        <p:spPr/>
        <p:txBody>
          <a:bodyPr/>
          <a:lstStyle/>
          <a:p>
            <a:r>
              <a:rPr lang="en-US" dirty="0">
                <a:solidFill>
                  <a:schemeClr val="tx1"/>
                </a:solidFill>
              </a:rPr>
              <a:t>VP Boys Traveling Report</a:t>
            </a:r>
          </a:p>
        </p:txBody>
      </p:sp>
      <p:pic>
        <p:nvPicPr>
          <p:cNvPr id="6" name="Content Placeholder 3" descr="New Image"/>
          <p:cNvPicPr>
            <a:picLock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94665" y="5756564"/>
            <a:ext cx="1949335" cy="1101436"/>
          </a:xfrm>
          <a:prstGeom prst="rect">
            <a:avLst/>
          </a:prstGeom>
          <a:noFill/>
          <a:ln>
            <a:noFill/>
          </a:ln>
        </p:spPr>
      </p:pic>
    </p:spTree>
    <p:extLst>
      <p:ext uri="{BB962C8B-B14F-4D97-AF65-F5344CB8AC3E}">
        <p14:creationId xmlns:p14="http://schemas.microsoft.com/office/powerpoint/2010/main" val="31965988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VP Boys Traveling Report</a:t>
            </a:r>
          </a:p>
        </p:txBody>
      </p:sp>
      <p:pic>
        <p:nvPicPr>
          <p:cNvPr id="4" name="Content Placeholder 3" descr="New Image"/>
          <p:cNvPicPr>
            <a:picLocks noGrp="1"/>
          </p:cNvPicPr>
          <p:nvPr>
            <p:ph sz="quarter" idx="1"/>
          </p:nvPr>
        </p:nvPicPr>
        <p:blipFill>
          <a:blip r:embed="rId2" cstate="print">
            <a:extLst>
              <a:ext uri="{28A0092B-C50C-407E-A947-70E740481C1C}">
                <a14:useLocalDpi xmlns:a14="http://schemas.microsoft.com/office/drawing/2010/main" val="0"/>
              </a:ext>
            </a:extLst>
          </a:blip>
          <a:srcRect/>
          <a:stretch>
            <a:fillRect/>
          </a:stretch>
        </p:blipFill>
        <p:spPr bwMode="auto">
          <a:xfrm>
            <a:off x="7229301" y="5638800"/>
            <a:ext cx="1949335" cy="1101436"/>
          </a:xfrm>
          <a:prstGeom prst="rect">
            <a:avLst/>
          </a:prstGeom>
          <a:noFill/>
          <a:ln>
            <a:noFill/>
          </a:ln>
        </p:spPr>
      </p:pic>
      <p:sp>
        <p:nvSpPr>
          <p:cNvPr id="5" name="Content Placeholder 2"/>
          <p:cNvSpPr txBox="1">
            <a:spLocks/>
          </p:cNvSpPr>
          <p:nvPr/>
        </p:nvSpPr>
        <p:spPr>
          <a:xfrm>
            <a:off x="612648" y="1600200"/>
            <a:ext cx="8153400" cy="4495800"/>
          </a:xfrm>
          <a:prstGeom prst="rect">
            <a:avLst/>
          </a:prstGeom>
        </p:spPr>
        <p:txBody>
          <a:bodyPr vert="horz">
            <a:normAutofit fontScale="85000" lnSpcReduction="10000"/>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lvl="1"/>
            <a:r>
              <a:rPr lang="en-US" sz="2800" dirty="0"/>
              <a:t>Travel Committee (VP – Adam Reiter and Level Directors – Bret Caywood/Squirts, Colin Steen/Peewees, Kurt Halstrom/Bantams, Richard Dean/Jr Gold)</a:t>
            </a:r>
            <a:endParaRPr lang="en-US" sz="2800" b="1" u="sng" dirty="0"/>
          </a:p>
          <a:p>
            <a:pPr lvl="2"/>
            <a:r>
              <a:rPr lang="en-US" sz="2400" dirty="0"/>
              <a:t>Clear mission and goals</a:t>
            </a:r>
          </a:p>
          <a:p>
            <a:pPr lvl="2"/>
            <a:r>
              <a:rPr lang="en-US" sz="2400" dirty="0"/>
              <a:t>Competitive Team Formation</a:t>
            </a:r>
          </a:p>
          <a:p>
            <a:pPr lvl="2"/>
            <a:r>
              <a:rPr lang="en-US" sz="2400" dirty="0"/>
              <a:t>Continued tryout process improvement</a:t>
            </a:r>
          </a:p>
          <a:p>
            <a:pPr lvl="2"/>
            <a:r>
              <a:rPr lang="en-US" sz="2400" dirty="0"/>
              <a:t>Parent/Player Code of Conduct</a:t>
            </a:r>
          </a:p>
          <a:p>
            <a:pPr lvl="2"/>
            <a:r>
              <a:rPr lang="en-US" sz="2400" dirty="0"/>
              <a:t>Coach investment/Resource development</a:t>
            </a:r>
          </a:p>
          <a:p>
            <a:pPr lvl="2"/>
            <a:r>
              <a:rPr lang="en-US" sz="2400" dirty="0"/>
              <a:t>Ice Time Needs</a:t>
            </a:r>
          </a:p>
          <a:p>
            <a:pPr lvl="2"/>
            <a:r>
              <a:rPr lang="en-US" sz="2400" dirty="0"/>
              <a:t>Tournament selection</a:t>
            </a:r>
          </a:p>
          <a:p>
            <a:pPr lvl="2"/>
            <a:r>
              <a:rPr lang="en-US" sz="2400" dirty="0"/>
              <a:t>Parent Communication/Transparency</a:t>
            </a:r>
          </a:p>
          <a:p>
            <a:pPr lvl="2"/>
            <a:r>
              <a:rPr lang="en-US" sz="2400" dirty="0"/>
              <a:t>Junior Gold</a:t>
            </a:r>
          </a:p>
          <a:p>
            <a:pPr lvl="2"/>
            <a:r>
              <a:rPr lang="en-US" sz="2400" dirty="0"/>
              <a:t>Association culture and investment in the future</a:t>
            </a:r>
          </a:p>
        </p:txBody>
      </p:sp>
    </p:spTree>
    <p:extLst>
      <p:ext uri="{BB962C8B-B14F-4D97-AF65-F5344CB8AC3E}">
        <p14:creationId xmlns:p14="http://schemas.microsoft.com/office/powerpoint/2010/main" val="10859911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VP Boys Traveling Report</a:t>
            </a:r>
          </a:p>
        </p:txBody>
      </p:sp>
      <p:pic>
        <p:nvPicPr>
          <p:cNvPr id="4" name="Content Placeholder 3" descr="New Image"/>
          <p:cNvPicPr>
            <a:picLocks noGrp="1"/>
          </p:cNvPicPr>
          <p:nvPr>
            <p:ph sz="quarter" idx="1"/>
          </p:nvPr>
        </p:nvPicPr>
        <p:blipFill>
          <a:blip r:embed="rId2" cstate="print">
            <a:extLst>
              <a:ext uri="{28A0092B-C50C-407E-A947-70E740481C1C}">
                <a14:useLocalDpi xmlns:a14="http://schemas.microsoft.com/office/drawing/2010/main" val="0"/>
              </a:ext>
            </a:extLst>
          </a:blip>
          <a:srcRect/>
          <a:stretch>
            <a:fillRect/>
          </a:stretch>
        </p:blipFill>
        <p:spPr bwMode="auto">
          <a:xfrm>
            <a:off x="7229301" y="5638800"/>
            <a:ext cx="1949335" cy="1101436"/>
          </a:xfrm>
          <a:prstGeom prst="rect">
            <a:avLst/>
          </a:prstGeom>
          <a:noFill/>
          <a:ln>
            <a:noFill/>
          </a:ln>
        </p:spPr>
      </p:pic>
      <p:sp>
        <p:nvSpPr>
          <p:cNvPr id="5" name="Content Placeholder 2"/>
          <p:cNvSpPr txBox="1">
            <a:spLocks/>
          </p:cNvSpPr>
          <p:nvPr/>
        </p:nvSpPr>
        <p:spPr>
          <a:xfrm>
            <a:off x="612648" y="1600200"/>
            <a:ext cx="8153400" cy="4495800"/>
          </a:xfrm>
          <a:prstGeom prst="rect">
            <a:avLst/>
          </a:prstGeom>
        </p:spPr>
        <p:txBody>
          <a:bodyPr vert="horz">
            <a:normAutofit fontScale="92500" lnSpcReduction="20000"/>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lvl="1"/>
            <a:r>
              <a:rPr lang="en-US" sz="2800" dirty="0"/>
              <a:t>Teams</a:t>
            </a:r>
            <a:endParaRPr lang="en-US" sz="2800" b="1" u="sng" dirty="0"/>
          </a:p>
          <a:p>
            <a:pPr lvl="2"/>
            <a:r>
              <a:rPr lang="en-US" sz="2400" dirty="0"/>
              <a:t>Squirts</a:t>
            </a:r>
            <a:endParaRPr lang="en-US" sz="2400" b="1" u="sng" dirty="0"/>
          </a:p>
          <a:p>
            <a:pPr lvl="2"/>
            <a:r>
              <a:rPr lang="en-US" sz="2400" dirty="0"/>
              <a:t>Peewee</a:t>
            </a:r>
            <a:endParaRPr lang="en-US" sz="2400" b="1" u="sng" dirty="0"/>
          </a:p>
          <a:p>
            <a:pPr lvl="2"/>
            <a:r>
              <a:rPr lang="en-US" sz="2400" dirty="0"/>
              <a:t>Bantam</a:t>
            </a:r>
            <a:endParaRPr lang="en-US" sz="2400" b="1" u="sng" dirty="0"/>
          </a:p>
          <a:p>
            <a:pPr lvl="2"/>
            <a:r>
              <a:rPr lang="en-US" sz="2400" dirty="0"/>
              <a:t>JrGold</a:t>
            </a:r>
          </a:p>
          <a:p>
            <a:pPr lvl="1"/>
            <a:r>
              <a:rPr lang="en-US" sz="2700" dirty="0"/>
              <a:t>Region/State Tournaments</a:t>
            </a:r>
          </a:p>
          <a:p>
            <a:pPr lvl="2"/>
            <a:r>
              <a:rPr lang="en-US" sz="2400" dirty="0"/>
              <a:t>Bantam AA – State Champion</a:t>
            </a:r>
          </a:p>
          <a:p>
            <a:pPr lvl="2"/>
            <a:r>
              <a:rPr lang="en-US" sz="2400" dirty="0"/>
              <a:t>Bantam A – Region 3</a:t>
            </a:r>
            <a:r>
              <a:rPr lang="en-US" sz="2400" baseline="30000" dirty="0"/>
              <a:t>rd</a:t>
            </a:r>
            <a:r>
              <a:rPr lang="en-US" sz="2400" dirty="0"/>
              <a:t> place</a:t>
            </a:r>
          </a:p>
          <a:p>
            <a:pPr lvl="2"/>
            <a:r>
              <a:rPr lang="en-US" sz="2400" dirty="0"/>
              <a:t>Bantam B1 – State Runner Up</a:t>
            </a:r>
          </a:p>
          <a:p>
            <a:pPr lvl="2"/>
            <a:r>
              <a:rPr lang="en-US" sz="2400" dirty="0"/>
              <a:t>Peewee AA – State Consolation</a:t>
            </a:r>
          </a:p>
          <a:p>
            <a:pPr lvl="2"/>
            <a:r>
              <a:rPr lang="en-US" sz="2400" dirty="0"/>
              <a:t>Peewee A – State 4</a:t>
            </a:r>
            <a:r>
              <a:rPr lang="en-US" sz="2400" baseline="30000" dirty="0"/>
              <a:t>th</a:t>
            </a:r>
            <a:r>
              <a:rPr lang="en-US" sz="2400" dirty="0"/>
              <a:t> place</a:t>
            </a:r>
          </a:p>
          <a:p>
            <a:pPr lvl="2"/>
            <a:r>
              <a:rPr lang="en-US" sz="2400" dirty="0"/>
              <a:t>Peewee B1 – Region 3</a:t>
            </a:r>
            <a:r>
              <a:rPr lang="en-US" sz="2400" baseline="30000" dirty="0"/>
              <a:t>rd</a:t>
            </a:r>
            <a:r>
              <a:rPr lang="en-US" sz="2400" dirty="0"/>
              <a:t> place </a:t>
            </a:r>
          </a:p>
          <a:p>
            <a:pPr marL="365760" lvl="1" indent="0">
              <a:buNone/>
            </a:pPr>
            <a:endParaRPr lang="en-US" sz="2700" dirty="0"/>
          </a:p>
        </p:txBody>
      </p:sp>
    </p:spTree>
    <p:extLst>
      <p:ext uri="{BB962C8B-B14F-4D97-AF65-F5344CB8AC3E}">
        <p14:creationId xmlns:p14="http://schemas.microsoft.com/office/powerpoint/2010/main" val="12891266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VP Boys Traveling Report</a:t>
            </a:r>
          </a:p>
        </p:txBody>
      </p:sp>
      <p:pic>
        <p:nvPicPr>
          <p:cNvPr id="4" name="Content Placeholder 3" descr="New Image"/>
          <p:cNvPicPr>
            <a:picLocks noGrp="1"/>
          </p:cNvPicPr>
          <p:nvPr>
            <p:ph sz="quarter" idx="1"/>
          </p:nvPr>
        </p:nvPicPr>
        <p:blipFill>
          <a:blip r:embed="rId2" cstate="print">
            <a:extLst>
              <a:ext uri="{28A0092B-C50C-407E-A947-70E740481C1C}">
                <a14:useLocalDpi xmlns:a14="http://schemas.microsoft.com/office/drawing/2010/main" val="0"/>
              </a:ext>
            </a:extLst>
          </a:blip>
          <a:srcRect/>
          <a:stretch>
            <a:fillRect/>
          </a:stretch>
        </p:blipFill>
        <p:spPr bwMode="auto">
          <a:xfrm>
            <a:off x="7229301" y="5638800"/>
            <a:ext cx="1949335" cy="1101436"/>
          </a:xfrm>
          <a:prstGeom prst="rect">
            <a:avLst/>
          </a:prstGeom>
          <a:noFill/>
          <a:ln>
            <a:noFill/>
          </a:ln>
        </p:spPr>
      </p:pic>
      <p:sp>
        <p:nvSpPr>
          <p:cNvPr id="5" name="Content Placeholder 2"/>
          <p:cNvSpPr txBox="1">
            <a:spLocks/>
          </p:cNvSpPr>
          <p:nvPr/>
        </p:nvSpPr>
        <p:spPr>
          <a:xfrm>
            <a:off x="612648" y="1600200"/>
            <a:ext cx="8153400" cy="4495800"/>
          </a:xfrm>
          <a:prstGeom prst="rect">
            <a:avLst/>
          </a:prstGeom>
        </p:spPr>
        <p:txBody>
          <a:bodyPr vert="horz">
            <a:normAutofit fontScale="92500" lnSpcReduction="10000"/>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lvl="1"/>
            <a:r>
              <a:rPr lang="en-US" sz="2800" dirty="0"/>
              <a:t>A Look Ahead</a:t>
            </a:r>
            <a:endParaRPr lang="en-US" sz="2800" b="1" u="sng" dirty="0"/>
          </a:p>
          <a:p>
            <a:pPr lvl="2"/>
            <a:r>
              <a:rPr lang="en-US" sz="2400" dirty="0"/>
              <a:t>Building our culture – Coaches, Players, Parents</a:t>
            </a:r>
          </a:p>
          <a:p>
            <a:pPr lvl="2"/>
            <a:r>
              <a:rPr lang="en-US" sz="2400" dirty="0"/>
              <a:t>Competitive Team Formation</a:t>
            </a:r>
          </a:p>
          <a:p>
            <a:pPr lvl="2"/>
            <a:r>
              <a:rPr lang="en-US" sz="2400" dirty="0"/>
              <a:t>Ice Needs/Scoping the future</a:t>
            </a:r>
          </a:p>
          <a:p>
            <a:pPr lvl="2"/>
            <a:r>
              <a:rPr lang="en-US" sz="2400" dirty="0"/>
              <a:t>Modernizing OMGHA</a:t>
            </a:r>
          </a:p>
          <a:p>
            <a:pPr lvl="2"/>
            <a:r>
              <a:rPr lang="en-US" sz="2400" dirty="0"/>
              <a:t>Investing in our assets</a:t>
            </a:r>
          </a:p>
          <a:p>
            <a:pPr lvl="2"/>
            <a:r>
              <a:rPr lang="en-US" sz="2400" dirty="0"/>
              <a:t>Junior Gold</a:t>
            </a:r>
          </a:p>
          <a:p>
            <a:pPr lvl="2"/>
            <a:r>
              <a:rPr lang="en-US" sz="2400" dirty="0"/>
              <a:t>Tryouts</a:t>
            </a:r>
          </a:p>
          <a:p>
            <a:pPr lvl="2"/>
            <a:r>
              <a:rPr lang="en-US" sz="2400" dirty="0"/>
              <a:t>Tournament Selection</a:t>
            </a:r>
          </a:p>
          <a:p>
            <a:pPr lvl="2"/>
            <a:r>
              <a:rPr lang="en-US" sz="2400" dirty="0"/>
              <a:t>Parent/Player Code of Conduct enforcement</a:t>
            </a:r>
          </a:p>
          <a:p>
            <a:pPr lvl="2"/>
            <a:r>
              <a:rPr lang="en-US" sz="2400" dirty="0"/>
              <a:t>Coaching Resources/Investment</a:t>
            </a:r>
          </a:p>
          <a:p>
            <a:pPr lvl="2"/>
            <a:r>
              <a:rPr lang="en-US" sz="2400" dirty="0"/>
              <a:t>Communication/Transparency</a:t>
            </a:r>
          </a:p>
          <a:p>
            <a:pPr lvl="2"/>
            <a:endParaRPr lang="en-US" sz="2400" dirty="0"/>
          </a:p>
        </p:txBody>
      </p:sp>
    </p:spTree>
    <p:extLst>
      <p:ext uri="{BB962C8B-B14F-4D97-AF65-F5344CB8AC3E}">
        <p14:creationId xmlns:p14="http://schemas.microsoft.com/office/powerpoint/2010/main" val="1662084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r>
              <a:rPr lang="en-US" dirty="0"/>
              <a:t>Luke Johnson </a:t>
            </a:r>
            <a:r>
              <a:rPr lang="en-US" sz="2400" dirty="0"/>
              <a:t>(presented by Jay Picconatto)</a:t>
            </a:r>
          </a:p>
        </p:txBody>
      </p:sp>
      <p:sp>
        <p:nvSpPr>
          <p:cNvPr id="4" name="Title 3"/>
          <p:cNvSpPr>
            <a:spLocks noGrp="1"/>
          </p:cNvSpPr>
          <p:nvPr>
            <p:ph type="title"/>
          </p:nvPr>
        </p:nvSpPr>
        <p:spPr/>
        <p:txBody>
          <a:bodyPr/>
          <a:lstStyle/>
          <a:p>
            <a:r>
              <a:rPr lang="en-US" dirty="0">
                <a:solidFill>
                  <a:schemeClr val="tx1"/>
                </a:solidFill>
              </a:rPr>
              <a:t>ACE Report</a:t>
            </a:r>
          </a:p>
        </p:txBody>
      </p:sp>
    </p:spTree>
    <p:extLst>
      <p:ext uri="{BB962C8B-B14F-4D97-AF65-F5344CB8AC3E}">
        <p14:creationId xmlns:p14="http://schemas.microsoft.com/office/powerpoint/2010/main" val="10253883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Consent Business</a:t>
            </a:r>
          </a:p>
        </p:txBody>
      </p:sp>
      <p:sp>
        <p:nvSpPr>
          <p:cNvPr id="3" name="Content Placeholder 2"/>
          <p:cNvSpPr>
            <a:spLocks noGrp="1"/>
          </p:cNvSpPr>
          <p:nvPr>
            <p:ph sz="quarter" idx="1"/>
          </p:nvPr>
        </p:nvSpPr>
        <p:spPr/>
        <p:txBody>
          <a:bodyPr>
            <a:normAutofit/>
          </a:bodyPr>
          <a:lstStyle/>
          <a:p>
            <a:pPr lvl="1"/>
            <a:r>
              <a:rPr lang="en-US" sz="2800" dirty="0"/>
              <a:t>Approval of 2017 Annual Minutes</a:t>
            </a:r>
            <a:endParaRPr lang="en-US" sz="2800" b="1" u="sng" dirty="0"/>
          </a:p>
          <a:p>
            <a:pPr lvl="1"/>
            <a:r>
              <a:rPr lang="en-US" sz="2800" dirty="0"/>
              <a:t>2017-2018 Reports</a:t>
            </a:r>
            <a:endParaRPr lang="en-US" sz="2400" b="1" u="sng" dirty="0"/>
          </a:p>
          <a:p>
            <a:pPr lvl="2"/>
            <a:r>
              <a:rPr lang="en-US" sz="2400" dirty="0"/>
              <a:t>Treasurer’s Report  </a:t>
            </a:r>
            <a:endParaRPr lang="en-US" sz="2400" b="1" u="sng" dirty="0"/>
          </a:p>
          <a:p>
            <a:pPr lvl="2"/>
            <a:r>
              <a:rPr lang="en-US" sz="2400" dirty="0"/>
              <a:t>Secretary’s Report  </a:t>
            </a:r>
            <a:endParaRPr lang="en-US" sz="2400" b="1" u="sng" dirty="0"/>
          </a:p>
          <a:p>
            <a:pPr lvl="2"/>
            <a:r>
              <a:rPr lang="en-US" sz="2400" dirty="0"/>
              <a:t>VP House Report</a:t>
            </a:r>
            <a:endParaRPr lang="en-US" sz="2400" b="1" u="sng" dirty="0"/>
          </a:p>
          <a:p>
            <a:pPr lvl="2"/>
            <a:r>
              <a:rPr lang="en-US" sz="2400" dirty="0"/>
              <a:t>VP Girls Report  </a:t>
            </a:r>
            <a:endParaRPr lang="en-US" sz="2400" b="1" u="sng" dirty="0"/>
          </a:p>
          <a:p>
            <a:pPr lvl="2"/>
            <a:r>
              <a:rPr lang="en-US" sz="2400" dirty="0"/>
              <a:t>VP Boys Travel Report  </a:t>
            </a:r>
            <a:endParaRPr lang="en-US" sz="2400" b="1" u="sng" dirty="0"/>
          </a:p>
          <a:p>
            <a:pPr lvl="2"/>
            <a:r>
              <a:rPr lang="en-US" sz="2400" dirty="0"/>
              <a:t>ACE/Skills Report</a:t>
            </a:r>
          </a:p>
          <a:p>
            <a:pPr lvl="2"/>
            <a:r>
              <a:rPr lang="en-US" sz="2400" dirty="0"/>
              <a:t>President’s Report</a:t>
            </a:r>
          </a:p>
        </p:txBody>
      </p:sp>
      <p:pic>
        <p:nvPicPr>
          <p:cNvPr id="5" name="Content Placeholder 3" descr="New Image"/>
          <p:cNvPicPr>
            <a:picLock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87738" y="5749637"/>
            <a:ext cx="1949335" cy="1101436"/>
          </a:xfrm>
          <a:prstGeom prst="rect">
            <a:avLst/>
          </a:prstGeom>
          <a:noFill/>
          <a:ln>
            <a:noFill/>
          </a:ln>
        </p:spPr>
      </p:pic>
    </p:spTree>
    <p:extLst>
      <p:ext uri="{BB962C8B-B14F-4D97-AF65-F5344CB8AC3E}">
        <p14:creationId xmlns:p14="http://schemas.microsoft.com/office/powerpoint/2010/main" val="1756485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ACE – Skills Development Mission</a:t>
            </a:r>
          </a:p>
        </p:txBody>
      </p:sp>
      <p:sp>
        <p:nvSpPr>
          <p:cNvPr id="3" name="Content Placeholder 2"/>
          <p:cNvSpPr>
            <a:spLocks noGrp="1"/>
          </p:cNvSpPr>
          <p:nvPr>
            <p:ph sz="quarter" idx="1"/>
          </p:nvPr>
        </p:nvSpPr>
        <p:spPr>
          <a:xfrm>
            <a:off x="533400" y="1600200"/>
            <a:ext cx="8153400" cy="4495800"/>
          </a:xfrm>
        </p:spPr>
        <p:txBody>
          <a:bodyPr>
            <a:noAutofit/>
          </a:bodyPr>
          <a:lstStyle/>
          <a:p>
            <a:pPr marL="0" indent="0" algn="ctr">
              <a:buNone/>
            </a:pPr>
            <a:endParaRPr lang="en-US" sz="2800" b="1" dirty="0"/>
          </a:p>
          <a:p>
            <a:pPr marL="0" indent="0" algn="ctr">
              <a:buNone/>
            </a:pPr>
            <a:r>
              <a:rPr lang="en-US" sz="2800" dirty="0"/>
              <a:t>OMG’s mission is to provide our young athletes with world class training instruction, instructors, and facilities, that allow our athletes to fulfill their potential, while making the game of hockey challenging, safe, and fun for each individual player! </a:t>
            </a:r>
          </a:p>
        </p:txBody>
      </p:sp>
      <p:pic>
        <p:nvPicPr>
          <p:cNvPr id="4" name="Content Placeholder 3" descr="New Image">
            <a:extLst>
              <a:ext uri="{FF2B5EF4-FFF2-40B4-BE49-F238E27FC236}">
                <a16:creationId xmlns:a16="http://schemas.microsoft.com/office/drawing/2014/main" id="{07182C8D-4816-443F-9904-0603A4649AFA}"/>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87398" y="4838700"/>
            <a:ext cx="3169203" cy="1790700"/>
          </a:xfrm>
          <a:prstGeom prst="rect">
            <a:avLst/>
          </a:prstGeom>
          <a:noFill/>
          <a:ln>
            <a:noFill/>
          </a:ln>
        </p:spPr>
      </p:pic>
    </p:spTree>
    <p:extLst>
      <p:ext uri="{BB962C8B-B14F-4D97-AF65-F5344CB8AC3E}">
        <p14:creationId xmlns:p14="http://schemas.microsoft.com/office/powerpoint/2010/main" val="42850104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ACE – Areas of Focus</a:t>
            </a:r>
          </a:p>
        </p:txBody>
      </p:sp>
      <p:sp>
        <p:nvSpPr>
          <p:cNvPr id="3" name="Content Placeholder 2"/>
          <p:cNvSpPr>
            <a:spLocks noGrp="1"/>
          </p:cNvSpPr>
          <p:nvPr>
            <p:ph sz="quarter" idx="1"/>
          </p:nvPr>
        </p:nvSpPr>
        <p:spPr>
          <a:xfrm>
            <a:off x="612648" y="1828800"/>
            <a:ext cx="8153400" cy="4495800"/>
          </a:xfrm>
        </p:spPr>
        <p:txBody>
          <a:bodyPr>
            <a:noAutofit/>
          </a:bodyPr>
          <a:lstStyle/>
          <a:p>
            <a:pPr marL="457200" indent="-457200">
              <a:buFont typeface="+mj-lt"/>
              <a:buAutoNum type="arabicPeriod"/>
            </a:pPr>
            <a:r>
              <a:rPr lang="en-US" sz="2000" b="1" dirty="0"/>
              <a:t>Player Development</a:t>
            </a:r>
          </a:p>
          <a:p>
            <a:pPr marL="662940" lvl="1" indent="-342900">
              <a:buFont typeface="Wingdings" panose="05000000000000000000" pitchFamily="2" charset="2"/>
              <a:buChar char="q"/>
            </a:pPr>
            <a:r>
              <a:rPr lang="en-US" sz="1800" dirty="0"/>
              <a:t>On-Ice Skill Development</a:t>
            </a:r>
          </a:p>
          <a:p>
            <a:pPr marL="662940" lvl="1" indent="-342900">
              <a:buFont typeface="Wingdings" panose="05000000000000000000" pitchFamily="2" charset="2"/>
              <a:buChar char="q"/>
            </a:pPr>
            <a:r>
              <a:rPr lang="en-US" sz="1800" dirty="0"/>
              <a:t>Off-Ice Skill Development/Injury Prevention</a:t>
            </a:r>
          </a:p>
          <a:p>
            <a:pPr marL="662940" lvl="1" indent="-342900">
              <a:buFont typeface="Wingdings" panose="05000000000000000000" pitchFamily="2" charset="2"/>
              <a:buChar char="q"/>
            </a:pPr>
            <a:r>
              <a:rPr lang="en-US" sz="1800" dirty="0"/>
              <a:t>Hockey IQ</a:t>
            </a:r>
          </a:p>
          <a:p>
            <a:pPr marL="662940" lvl="1" indent="-342900">
              <a:buFont typeface="Wingdings" panose="05000000000000000000" pitchFamily="2" charset="2"/>
              <a:buChar char="q"/>
            </a:pPr>
            <a:r>
              <a:rPr lang="en-US" sz="1800" dirty="0"/>
              <a:t>Leadership Skills</a:t>
            </a:r>
          </a:p>
          <a:p>
            <a:pPr marL="457200" indent="-457200">
              <a:spcBef>
                <a:spcPts val="2400"/>
              </a:spcBef>
              <a:buFont typeface="+mj-lt"/>
              <a:buAutoNum type="arabicPeriod"/>
            </a:pPr>
            <a:r>
              <a:rPr lang="en-US" sz="2000" b="1" dirty="0"/>
              <a:t>Coach Selection and Development</a:t>
            </a:r>
          </a:p>
          <a:p>
            <a:pPr lvl="1">
              <a:buFont typeface="Wingdings" panose="05000000000000000000" pitchFamily="2" charset="2"/>
              <a:buChar char="q"/>
            </a:pPr>
            <a:r>
              <a:rPr lang="en-US" sz="1800" dirty="0"/>
              <a:t>Coach Selection:</a:t>
            </a:r>
          </a:p>
          <a:p>
            <a:pPr lvl="2"/>
            <a:r>
              <a:rPr lang="en-US" sz="1500" dirty="0"/>
              <a:t>Coaching Director position</a:t>
            </a:r>
          </a:p>
          <a:p>
            <a:pPr lvl="2"/>
            <a:r>
              <a:rPr lang="en-US" sz="1500" dirty="0"/>
              <a:t>Early identification of coaching candidates</a:t>
            </a:r>
          </a:p>
          <a:p>
            <a:pPr lvl="2"/>
            <a:r>
              <a:rPr lang="en-US" sz="1500" dirty="0"/>
              <a:t>Annual survey for feedback and improvement</a:t>
            </a:r>
          </a:p>
          <a:p>
            <a:pPr lvl="1">
              <a:spcBef>
                <a:spcPts val="1200"/>
              </a:spcBef>
              <a:buFont typeface="Wingdings" panose="05000000000000000000" pitchFamily="2" charset="2"/>
              <a:buChar char="q"/>
            </a:pPr>
            <a:r>
              <a:rPr lang="en-US" sz="1800" dirty="0"/>
              <a:t>Coach Development:</a:t>
            </a:r>
          </a:p>
          <a:p>
            <a:pPr lvl="2"/>
            <a:r>
              <a:rPr lang="en-US" sz="1500" dirty="0"/>
              <a:t>Pre-season coaches meeting &amp; instruction</a:t>
            </a:r>
          </a:p>
          <a:p>
            <a:pPr lvl="2"/>
            <a:r>
              <a:rPr lang="en-US" sz="1500" dirty="0"/>
              <a:t>Coach resources and tools:  Practice plans, Hockeyshare, Drill videos</a:t>
            </a:r>
            <a:endParaRPr lang="en-US" sz="2000" dirty="0"/>
          </a:p>
        </p:txBody>
      </p:sp>
      <p:pic>
        <p:nvPicPr>
          <p:cNvPr id="4098" name="Picture 2" descr="https://cdn3.sportngin.com/attachments/photo/9682/1194/FB_IMG_1512939552562_large.jpg">
            <a:extLst>
              <a:ext uri="{FF2B5EF4-FFF2-40B4-BE49-F238E27FC236}">
                <a16:creationId xmlns:a16="http://schemas.microsoft.com/office/drawing/2014/main" id="{DD5466D8-20A7-40F5-9655-3AACA3979ED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15000" y="2895600"/>
            <a:ext cx="3235960"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79929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6B138C0B-ED75-4EF5-86BB-E52C5014878E}"/>
              </a:ext>
            </a:extLst>
          </p:cNvPr>
          <p:cNvPicPr>
            <a:picLocks noChangeAspect="1"/>
          </p:cNvPicPr>
          <p:nvPr/>
        </p:nvPicPr>
        <p:blipFill>
          <a:blip r:embed="rId2"/>
          <a:stretch>
            <a:fillRect/>
          </a:stretch>
        </p:blipFill>
        <p:spPr>
          <a:xfrm>
            <a:off x="7349871" y="5554413"/>
            <a:ext cx="1495425" cy="1149027"/>
          </a:xfrm>
          <a:prstGeom prst="rect">
            <a:avLst/>
          </a:prstGeom>
        </p:spPr>
      </p:pic>
      <p:sp>
        <p:nvSpPr>
          <p:cNvPr id="2" name="Title 1"/>
          <p:cNvSpPr>
            <a:spLocks noGrp="1"/>
          </p:cNvSpPr>
          <p:nvPr>
            <p:ph type="title"/>
          </p:nvPr>
        </p:nvSpPr>
        <p:spPr/>
        <p:txBody>
          <a:bodyPr/>
          <a:lstStyle/>
          <a:p>
            <a:r>
              <a:rPr lang="en-US" dirty="0"/>
              <a:t>ACE – Player Development</a:t>
            </a:r>
          </a:p>
        </p:txBody>
      </p:sp>
      <p:sp>
        <p:nvSpPr>
          <p:cNvPr id="3" name="Content Placeholder 2"/>
          <p:cNvSpPr>
            <a:spLocks noGrp="1"/>
          </p:cNvSpPr>
          <p:nvPr>
            <p:ph sz="quarter" idx="1"/>
          </p:nvPr>
        </p:nvSpPr>
        <p:spPr>
          <a:xfrm>
            <a:off x="-155448" y="1752600"/>
            <a:ext cx="9451848" cy="457199"/>
          </a:xfrm>
        </p:spPr>
        <p:txBody>
          <a:bodyPr>
            <a:noAutofit/>
          </a:bodyPr>
          <a:lstStyle/>
          <a:p>
            <a:pPr marL="0" indent="0" algn="ctr">
              <a:buNone/>
            </a:pPr>
            <a:r>
              <a:rPr lang="en-US" sz="2800" b="1" dirty="0"/>
              <a:t>Four Key Areas of Player Skill Development:</a:t>
            </a:r>
          </a:p>
          <a:p>
            <a:pPr lvl="1" algn="r"/>
            <a:endParaRPr lang="en-US" sz="2400" dirty="0"/>
          </a:p>
        </p:txBody>
      </p:sp>
      <p:pic>
        <p:nvPicPr>
          <p:cNvPr id="6" name="Picture 5"/>
          <p:cNvPicPr>
            <a:picLocks noChangeAspect="1"/>
          </p:cNvPicPr>
          <p:nvPr/>
        </p:nvPicPr>
        <p:blipFill>
          <a:blip r:embed="rId3"/>
          <a:stretch>
            <a:fillRect/>
          </a:stretch>
        </p:blipFill>
        <p:spPr>
          <a:xfrm>
            <a:off x="6096000" y="4571414"/>
            <a:ext cx="1600200" cy="1651886"/>
          </a:xfrm>
          <a:prstGeom prst="rect">
            <a:avLst/>
          </a:prstGeom>
        </p:spPr>
      </p:pic>
      <p:sp>
        <p:nvSpPr>
          <p:cNvPr id="7" name="Content Placeholder 2">
            <a:extLst>
              <a:ext uri="{FF2B5EF4-FFF2-40B4-BE49-F238E27FC236}">
                <a16:creationId xmlns:a16="http://schemas.microsoft.com/office/drawing/2014/main" id="{391A7F3A-FD24-4C62-A728-263B1000088A}"/>
              </a:ext>
            </a:extLst>
          </p:cNvPr>
          <p:cNvSpPr txBox="1">
            <a:spLocks/>
          </p:cNvSpPr>
          <p:nvPr/>
        </p:nvSpPr>
        <p:spPr>
          <a:xfrm>
            <a:off x="76200" y="2133600"/>
            <a:ext cx="8537448" cy="4495800"/>
          </a:xfrm>
          <a:prstGeom prst="rect">
            <a:avLst/>
          </a:prstGeom>
        </p:spPr>
        <p:txBody>
          <a:bodyPr vert="horz">
            <a:no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457200" indent="-457200">
              <a:buFont typeface="+mj-lt"/>
              <a:buAutoNum type="arabicPeriod"/>
            </a:pPr>
            <a:endParaRPr lang="en-US" sz="2000" b="1" dirty="0"/>
          </a:p>
          <a:p>
            <a:pPr marL="457200" indent="-457200">
              <a:buFont typeface="+mj-lt"/>
              <a:buAutoNum type="arabicPeriod"/>
            </a:pPr>
            <a:r>
              <a:rPr lang="en-US" sz="2000" b="1" dirty="0"/>
              <a:t>On-Ice Skill Development</a:t>
            </a:r>
          </a:p>
          <a:p>
            <a:pPr lvl="1">
              <a:buFont typeface="Wingdings" panose="05000000000000000000" pitchFamily="2" charset="2"/>
              <a:buChar char="q"/>
            </a:pPr>
            <a:r>
              <a:rPr lang="en-US" sz="1600" dirty="0"/>
              <a:t>Focus:  ADM Model, Skill nights, Coach Resources &amp; Development, Outside Instructors</a:t>
            </a:r>
          </a:p>
          <a:p>
            <a:pPr marL="457200" indent="-457200">
              <a:spcBef>
                <a:spcPts val="1800"/>
              </a:spcBef>
              <a:buFont typeface="+mj-lt"/>
              <a:buAutoNum type="arabicPeriod"/>
            </a:pPr>
            <a:r>
              <a:rPr lang="en-US" sz="2000" b="1" dirty="0"/>
              <a:t>Off-Ice Athletic Development/Injury Prevention</a:t>
            </a:r>
          </a:p>
          <a:p>
            <a:pPr lvl="1">
              <a:buFont typeface="Wingdings" panose="05000000000000000000" pitchFamily="2" charset="2"/>
              <a:buChar char="q"/>
            </a:pPr>
            <a:r>
              <a:rPr lang="en-US" sz="1600" dirty="0"/>
              <a:t>Focus:  Facilities, External Instruction, Education</a:t>
            </a:r>
          </a:p>
          <a:p>
            <a:pPr marL="457200" indent="-457200">
              <a:spcBef>
                <a:spcPts val="1800"/>
              </a:spcBef>
              <a:buFont typeface="+mj-lt"/>
              <a:buAutoNum type="arabicPeriod"/>
            </a:pPr>
            <a:r>
              <a:rPr lang="en-US" sz="2000" b="1" dirty="0"/>
              <a:t>Hockey IQ Development</a:t>
            </a:r>
          </a:p>
          <a:p>
            <a:pPr lvl="1">
              <a:buFont typeface="Wingdings" panose="05000000000000000000" pitchFamily="2" charset="2"/>
              <a:buChar char="q"/>
            </a:pPr>
            <a:r>
              <a:rPr lang="en-US" sz="1600" dirty="0"/>
              <a:t>Focus:  Small Area Games, tech. investments (Hudl, Intelligym)</a:t>
            </a:r>
          </a:p>
          <a:p>
            <a:pPr marL="457200" indent="-457200">
              <a:spcBef>
                <a:spcPts val="1800"/>
              </a:spcBef>
              <a:buFont typeface="+mj-lt"/>
              <a:buAutoNum type="arabicPeriod"/>
            </a:pPr>
            <a:r>
              <a:rPr lang="en-US" sz="2000" b="1" dirty="0"/>
              <a:t>Leadership Skill Development</a:t>
            </a:r>
          </a:p>
          <a:p>
            <a:pPr lvl="1">
              <a:buFont typeface="Wingdings" panose="05000000000000000000" pitchFamily="2" charset="2"/>
              <a:buChar char="q"/>
            </a:pPr>
            <a:r>
              <a:rPr lang="en-US" sz="1600" dirty="0"/>
              <a:t>Focus:  Positive Coach Alliance, Community Involvement</a:t>
            </a:r>
          </a:p>
          <a:p>
            <a:pPr lvl="1"/>
            <a:endParaRPr lang="en-US" sz="1600" dirty="0"/>
          </a:p>
        </p:txBody>
      </p:sp>
      <p:pic>
        <p:nvPicPr>
          <p:cNvPr id="11" name="Picture 10">
            <a:extLst>
              <a:ext uri="{FF2B5EF4-FFF2-40B4-BE49-F238E27FC236}">
                <a16:creationId xmlns:a16="http://schemas.microsoft.com/office/drawing/2014/main" id="{F84B6083-0F56-413D-AEDD-8956A92E9FB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5000" t="8999" r="13333" b="10013"/>
          <a:stretch/>
        </p:blipFill>
        <p:spPr>
          <a:xfrm>
            <a:off x="7293640" y="3466801"/>
            <a:ext cx="1435832" cy="1397026"/>
          </a:xfrm>
          <a:prstGeom prst="rect">
            <a:avLst/>
          </a:prstGeom>
        </p:spPr>
      </p:pic>
    </p:spTree>
    <p:extLst>
      <p:ext uri="{BB962C8B-B14F-4D97-AF65-F5344CB8AC3E}">
        <p14:creationId xmlns:p14="http://schemas.microsoft.com/office/powerpoint/2010/main" val="1258336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fade">
                                      <p:cBhvr>
                                        <p:cTn id="7" dur="500"/>
                                        <p:tgtEl>
                                          <p:spTgt spid="7">
                                            <p:txEl>
                                              <p:pRg st="1" end="1"/>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xEl>
                                              <p:pRg st="2" end="2"/>
                                            </p:txEl>
                                          </p:spTgt>
                                        </p:tgtEl>
                                        <p:attrNameLst>
                                          <p:attrName>style.visibility</p:attrName>
                                        </p:attrNameLst>
                                      </p:cBhvr>
                                      <p:to>
                                        <p:strVal val="visible"/>
                                      </p:to>
                                    </p:set>
                                    <p:animEffect transition="in" filter="fade">
                                      <p:cBhvr>
                                        <p:cTn id="10" dur="500"/>
                                        <p:tgtEl>
                                          <p:spTgt spid="7">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animEffect transition="in" filter="fade">
                                      <p:cBhvr>
                                        <p:cTn id="15" dur="500"/>
                                        <p:tgtEl>
                                          <p:spTgt spid="7">
                                            <p:txEl>
                                              <p:pRg st="3" end="3"/>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
                                            <p:txEl>
                                              <p:pRg st="4" end="4"/>
                                            </p:txEl>
                                          </p:spTgt>
                                        </p:tgtEl>
                                        <p:attrNameLst>
                                          <p:attrName>style.visibility</p:attrName>
                                        </p:attrNameLst>
                                      </p:cBhvr>
                                      <p:to>
                                        <p:strVal val="visible"/>
                                      </p:to>
                                    </p:set>
                                    <p:animEffect transition="in" filter="fade">
                                      <p:cBhvr>
                                        <p:cTn id="18" dur="500"/>
                                        <p:tgtEl>
                                          <p:spTgt spid="7">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7">
                                            <p:txEl>
                                              <p:pRg st="5" end="5"/>
                                            </p:txEl>
                                          </p:spTgt>
                                        </p:tgtEl>
                                        <p:attrNameLst>
                                          <p:attrName>style.visibility</p:attrName>
                                        </p:attrNameLst>
                                      </p:cBhvr>
                                      <p:to>
                                        <p:strVal val="visible"/>
                                      </p:to>
                                    </p:set>
                                    <p:animEffect transition="in" filter="fade">
                                      <p:cBhvr>
                                        <p:cTn id="23" dur="500"/>
                                        <p:tgtEl>
                                          <p:spTgt spid="7">
                                            <p:txEl>
                                              <p:pRg st="5" end="5"/>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7">
                                            <p:txEl>
                                              <p:pRg st="6" end="6"/>
                                            </p:txEl>
                                          </p:spTgt>
                                        </p:tgtEl>
                                        <p:attrNameLst>
                                          <p:attrName>style.visibility</p:attrName>
                                        </p:attrNameLst>
                                      </p:cBhvr>
                                      <p:to>
                                        <p:strVal val="visible"/>
                                      </p:to>
                                    </p:set>
                                    <p:animEffect transition="in" filter="fade">
                                      <p:cBhvr>
                                        <p:cTn id="26" dur="500"/>
                                        <p:tgtEl>
                                          <p:spTgt spid="7">
                                            <p:txEl>
                                              <p:pRg st="6" end="6"/>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7">
                                            <p:txEl>
                                              <p:pRg st="7" end="7"/>
                                            </p:txEl>
                                          </p:spTgt>
                                        </p:tgtEl>
                                        <p:attrNameLst>
                                          <p:attrName>style.visibility</p:attrName>
                                        </p:attrNameLst>
                                      </p:cBhvr>
                                      <p:to>
                                        <p:strVal val="visible"/>
                                      </p:to>
                                    </p:set>
                                    <p:animEffect transition="in" filter="fade">
                                      <p:cBhvr>
                                        <p:cTn id="31" dur="500"/>
                                        <p:tgtEl>
                                          <p:spTgt spid="7">
                                            <p:txEl>
                                              <p:pRg st="7" end="7"/>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7">
                                            <p:txEl>
                                              <p:pRg st="8" end="8"/>
                                            </p:txEl>
                                          </p:spTgt>
                                        </p:tgtEl>
                                        <p:attrNameLst>
                                          <p:attrName>style.visibility</p:attrName>
                                        </p:attrNameLst>
                                      </p:cBhvr>
                                      <p:to>
                                        <p:strVal val="visible"/>
                                      </p:to>
                                    </p:set>
                                    <p:animEffect transition="in" filter="fade">
                                      <p:cBhvr>
                                        <p:cTn id="34" dur="500"/>
                                        <p:tgtEl>
                                          <p:spTgt spid="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552" y="228600"/>
            <a:ext cx="8689848" cy="990600"/>
          </a:xfrm>
        </p:spPr>
        <p:txBody>
          <a:bodyPr>
            <a:normAutofit/>
          </a:bodyPr>
          <a:lstStyle/>
          <a:p>
            <a:pPr algn="ctr"/>
            <a:r>
              <a:rPr lang="en-US" dirty="0"/>
              <a:t>Thank You! – For a Successful Season</a:t>
            </a:r>
          </a:p>
        </p:txBody>
      </p:sp>
      <p:sp>
        <p:nvSpPr>
          <p:cNvPr id="3" name="Content Placeholder 2"/>
          <p:cNvSpPr>
            <a:spLocks noGrp="1"/>
          </p:cNvSpPr>
          <p:nvPr>
            <p:ph sz="quarter" idx="1"/>
          </p:nvPr>
        </p:nvSpPr>
        <p:spPr>
          <a:xfrm>
            <a:off x="304800" y="1600200"/>
            <a:ext cx="8153400" cy="4495800"/>
          </a:xfrm>
        </p:spPr>
        <p:txBody>
          <a:bodyPr>
            <a:noAutofit/>
          </a:bodyPr>
          <a:lstStyle/>
          <a:p>
            <a:r>
              <a:rPr lang="en-US" sz="2400" b="1" dirty="0"/>
              <a:t>Skill Development Directors</a:t>
            </a:r>
          </a:p>
          <a:p>
            <a:pPr lvl="1"/>
            <a:r>
              <a:rPr lang="en-US" sz="1800" dirty="0"/>
              <a:t>Erik Kukkonen - Squirts, Jay Picconatto - Peewees, Mike Kernan - Bantams </a:t>
            </a:r>
          </a:p>
          <a:p>
            <a:pPr lvl="1"/>
            <a:r>
              <a:rPr lang="en-US" sz="1800" dirty="0"/>
              <a:t>Jeff Allen - Girls </a:t>
            </a:r>
          </a:p>
          <a:p>
            <a:r>
              <a:rPr lang="en-US" sz="2400" b="1" dirty="0"/>
              <a:t>Travel Coaches</a:t>
            </a:r>
          </a:p>
          <a:p>
            <a:pPr lvl="1"/>
            <a:r>
              <a:rPr lang="en-US" sz="1800" dirty="0"/>
              <a:t>Curtis Janicke - Coaching Director  </a:t>
            </a:r>
          </a:p>
          <a:p>
            <a:pPr lvl="1"/>
            <a:r>
              <a:rPr lang="en-US" sz="1800" dirty="0"/>
              <a:t>104 Coaches for 26 Boys Travel Teams</a:t>
            </a:r>
          </a:p>
          <a:p>
            <a:pPr lvl="1"/>
            <a:r>
              <a:rPr lang="en-US" sz="1800" dirty="0"/>
              <a:t>45 Coaches for 10 Girls Travel Teams</a:t>
            </a:r>
          </a:p>
          <a:p>
            <a:r>
              <a:rPr lang="en-US" sz="2400" b="1" dirty="0"/>
              <a:t>Managers &amp; Registrars</a:t>
            </a:r>
          </a:p>
          <a:p>
            <a:pPr lvl="1"/>
            <a:r>
              <a:rPr lang="en-US" sz="1800" dirty="0"/>
              <a:t>50 Managers for 36 Boys and Girls Travel Teams</a:t>
            </a:r>
          </a:p>
          <a:p>
            <a:pPr lvl="1"/>
            <a:r>
              <a:rPr lang="en-US" sz="1800" dirty="0"/>
              <a:t>Christy Gourley, Sunny Hamman, Michelle LaBorde</a:t>
            </a:r>
          </a:p>
          <a:p>
            <a:r>
              <a:rPr lang="en-US" sz="2400" b="1" dirty="0"/>
              <a:t>On and Off-Ice Trainers</a:t>
            </a:r>
          </a:p>
          <a:p>
            <a:pPr lvl="1"/>
            <a:r>
              <a:rPr lang="en-US" sz="1800" dirty="0"/>
              <a:t>David Prokop - EuroAmerican, Casey Rooney - ReadReact, Zach Sikich - Pro-Hybrid, Ally Altman – Devenir, Josh Hutton - BE-FIT,  Matt Kelley - 3O3</a:t>
            </a:r>
            <a:endParaRPr lang="en-US" sz="2000" b="1" dirty="0"/>
          </a:p>
        </p:txBody>
      </p:sp>
      <p:pic>
        <p:nvPicPr>
          <p:cNvPr id="3074" name="Picture 2" descr="https://cdn1.sportngin.com/attachments/photo/1006/9909/2018_OMGHA_State_Bound_large.jpg">
            <a:extLst>
              <a:ext uri="{FF2B5EF4-FFF2-40B4-BE49-F238E27FC236}">
                <a16:creationId xmlns:a16="http://schemas.microsoft.com/office/drawing/2014/main" id="{F39E4BA6-5934-49C5-BCC5-43E7A709BB6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66896" y="2743200"/>
            <a:ext cx="2858029"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80212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r>
              <a:rPr lang="en-US" dirty="0"/>
              <a:t>Rob Borsch</a:t>
            </a:r>
          </a:p>
        </p:txBody>
      </p:sp>
      <p:sp>
        <p:nvSpPr>
          <p:cNvPr id="4" name="Title 3"/>
          <p:cNvSpPr>
            <a:spLocks noGrp="1"/>
          </p:cNvSpPr>
          <p:nvPr>
            <p:ph type="title"/>
          </p:nvPr>
        </p:nvSpPr>
        <p:spPr/>
        <p:txBody>
          <a:bodyPr/>
          <a:lstStyle/>
          <a:p>
            <a:r>
              <a:rPr lang="en-US" dirty="0">
                <a:solidFill>
                  <a:schemeClr val="tx1"/>
                </a:solidFill>
              </a:rPr>
              <a:t>President’s Report</a:t>
            </a:r>
          </a:p>
        </p:txBody>
      </p:sp>
    </p:spTree>
    <p:extLst>
      <p:ext uri="{BB962C8B-B14F-4D97-AF65-F5344CB8AC3E}">
        <p14:creationId xmlns:p14="http://schemas.microsoft.com/office/powerpoint/2010/main" val="18952090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President’s Report – Year in review</a:t>
            </a:r>
            <a:endParaRPr lang="en-US" dirty="0"/>
          </a:p>
        </p:txBody>
      </p:sp>
      <p:sp>
        <p:nvSpPr>
          <p:cNvPr id="3" name="Content Placeholder 2"/>
          <p:cNvSpPr>
            <a:spLocks noGrp="1"/>
          </p:cNvSpPr>
          <p:nvPr>
            <p:ph sz="quarter" idx="1"/>
          </p:nvPr>
        </p:nvSpPr>
        <p:spPr>
          <a:xfrm>
            <a:off x="612648" y="1600200"/>
            <a:ext cx="8153400" cy="4953000"/>
          </a:xfrm>
        </p:spPr>
        <p:txBody>
          <a:bodyPr>
            <a:normAutofit fontScale="40000" lnSpcReduction="20000"/>
          </a:bodyPr>
          <a:lstStyle/>
          <a:p>
            <a:r>
              <a:rPr lang="en-US" sz="4000" b="1" dirty="0"/>
              <a:t>Long-time volunteers</a:t>
            </a:r>
          </a:p>
          <a:p>
            <a:pPr lvl="1"/>
            <a:r>
              <a:rPr lang="en-US" sz="3500" dirty="0"/>
              <a:t>Curtis </a:t>
            </a:r>
            <a:r>
              <a:rPr lang="en-US" sz="3500" dirty="0" err="1"/>
              <a:t>Janicke</a:t>
            </a:r>
            <a:r>
              <a:rPr lang="en-US" sz="3500" dirty="0"/>
              <a:t> (10 year board member)</a:t>
            </a:r>
          </a:p>
          <a:p>
            <a:pPr lvl="1"/>
            <a:r>
              <a:rPr lang="en-US" sz="3500" dirty="0"/>
              <a:t>Kurt </a:t>
            </a:r>
            <a:r>
              <a:rPr lang="en-US" sz="3500" dirty="0" err="1"/>
              <a:t>Halstrom</a:t>
            </a:r>
            <a:r>
              <a:rPr lang="en-US" sz="3500" dirty="0"/>
              <a:t> (6 year board member)</a:t>
            </a:r>
          </a:p>
          <a:p>
            <a:pPr lvl="1"/>
            <a:r>
              <a:rPr lang="en-US" sz="3500" dirty="0"/>
              <a:t>Tom Adolph (25 year coach)</a:t>
            </a:r>
          </a:p>
          <a:p>
            <a:pPr lvl="1"/>
            <a:r>
              <a:rPr lang="en-US" sz="3500" dirty="0"/>
              <a:t>Amy Olson (6 year board member)</a:t>
            </a:r>
          </a:p>
          <a:p>
            <a:pPr lvl="1"/>
            <a:r>
              <a:rPr lang="en-US" sz="3500" dirty="0"/>
              <a:t>Vic Nelson (4 year board member)</a:t>
            </a:r>
          </a:p>
          <a:p>
            <a:pPr lvl="1"/>
            <a:r>
              <a:rPr lang="en-US" sz="3500" dirty="0"/>
              <a:t>Jeremy Lewis (6 year board member)</a:t>
            </a:r>
          </a:p>
          <a:p>
            <a:r>
              <a:rPr lang="en-US" sz="4000" b="1" dirty="0"/>
              <a:t>Survey Results</a:t>
            </a:r>
          </a:p>
          <a:p>
            <a:pPr lvl="1"/>
            <a:r>
              <a:rPr lang="en-US" sz="3500" dirty="0"/>
              <a:t>Highest scores</a:t>
            </a:r>
          </a:p>
          <a:p>
            <a:pPr lvl="2"/>
            <a:r>
              <a:rPr lang="en-US" sz="3500" dirty="0"/>
              <a:t>Coaches and Managers</a:t>
            </a:r>
          </a:p>
          <a:p>
            <a:pPr lvl="2"/>
            <a:r>
              <a:rPr lang="en-US" sz="3500" dirty="0"/>
              <a:t>Player safety/conduct</a:t>
            </a:r>
          </a:p>
          <a:p>
            <a:pPr lvl="2"/>
            <a:r>
              <a:rPr lang="en-US" sz="3500" dirty="0"/>
              <a:t>OMGHA is a strong hockey organization</a:t>
            </a:r>
          </a:p>
          <a:p>
            <a:pPr lvl="1"/>
            <a:r>
              <a:rPr lang="en-US" sz="3500" dirty="0"/>
              <a:t>Lowest scores</a:t>
            </a:r>
          </a:p>
          <a:p>
            <a:pPr lvl="2"/>
            <a:r>
              <a:rPr lang="en-US" sz="3500" dirty="0"/>
              <a:t>Goalie skills </a:t>
            </a:r>
          </a:p>
          <a:p>
            <a:pPr lvl="2"/>
            <a:r>
              <a:rPr lang="en-US" sz="3500" dirty="0"/>
              <a:t>Follow OMGHA on Social Media, Website</a:t>
            </a:r>
          </a:p>
          <a:p>
            <a:pPr lvl="2"/>
            <a:r>
              <a:rPr lang="en-US" sz="3500" dirty="0"/>
              <a:t>Tryout/Team Formation Communication</a:t>
            </a:r>
          </a:p>
          <a:p>
            <a:pPr lvl="1"/>
            <a:r>
              <a:rPr lang="en-US" sz="3500" dirty="0"/>
              <a:t>Areas of change from Last Year</a:t>
            </a:r>
          </a:p>
          <a:p>
            <a:pPr lvl="2"/>
            <a:r>
              <a:rPr lang="en-US" sz="3500" dirty="0"/>
              <a:t>Adequate ice time improved</a:t>
            </a:r>
          </a:p>
          <a:p>
            <a:pPr lvl="2"/>
            <a:r>
              <a:rPr lang="en-US" sz="3500" dirty="0"/>
              <a:t>Pictures</a:t>
            </a:r>
          </a:p>
          <a:p>
            <a:endParaRPr lang="en-US" dirty="0"/>
          </a:p>
          <a:p>
            <a:endParaRPr lang="en-US" dirty="0"/>
          </a:p>
        </p:txBody>
      </p:sp>
    </p:spTree>
    <p:extLst>
      <p:ext uri="{BB962C8B-B14F-4D97-AF65-F5344CB8AC3E}">
        <p14:creationId xmlns:p14="http://schemas.microsoft.com/office/powerpoint/2010/main" val="11494355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President’s Report – Year in review</a:t>
            </a:r>
            <a:endParaRPr lang="en-US" sz="3200" dirty="0"/>
          </a:p>
        </p:txBody>
      </p:sp>
      <p:sp>
        <p:nvSpPr>
          <p:cNvPr id="3" name="Content Placeholder 2"/>
          <p:cNvSpPr>
            <a:spLocks noGrp="1"/>
          </p:cNvSpPr>
          <p:nvPr>
            <p:ph sz="quarter" idx="1"/>
          </p:nvPr>
        </p:nvSpPr>
        <p:spPr>
          <a:xfrm>
            <a:off x="533400" y="1676400"/>
            <a:ext cx="8153400" cy="4495800"/>
          </a:xfrm>
        </p:spPr>
        <p:txBody>
          <a:bodyPr>
            <a:normAutofit fontScale="40000" lnSpcReduction="20000"/>
          </a:bodyPr>
          <a:lstStyle/>
          <a:p>
            <a:r>
              <a:rPr lang="en-US" sz="7200" b="1" dirty="0"/>
              <a:t>OMGHA’s most significant successes</a:t>
            </a:r>
          </a:p>
          <a:p>
            <a:pPr lvl="1"/>
            <a:r>
              <a:rPr lang="en-US" sz="6400" dirty="0"/>
              <a:t>6 Teams to State – 3 in Championship games</a:t>
            </a:r>
          </a:p>
          <a:p>
            <a:pPr lvl="1"/>
            <a:r>
              <a:rPr lang="en-US" sz="6400" dirty="0"/>
              <a:t>Balance of teams across levels</a:t>
            </a:r>
          </a:p>
          <a:p>
            <a:pPr lvl="1"/>
            <a:r>
              <a:rPr lang="en-US" sz="6400" dirty="0"/>
              <a:t>Continued growth of participants</a:t>
            </a:r>
          </a:p>
          <a:p>
            <a:pPr lvl="1"/>
            <a:r>
              <a:rPr lang="en-US" sz="6400" dirty="0"/>
              <a:t>Partnership and connection to all 4 HS programs</a:t>
            </a:r>
          </a:p>
          <a:p>
            <a:pPr lvl="1"/>
            <a:r>
              <a:rPr lang="en-US" sz="6400" dirty="0"/>
              <a:t>Continued investment in coaching and skills</a:t>
            </a:r>
          </a:p>
          <a:p>
            <a:pPr lvl="1"/>
            <a:r>
              <a:rPr lang="en-US" sz="6400" dirty="0"/>
              <a:t>5 U10 Girls teams!</a:t>
            </a:r>
          </a:p>
          <a:p>
            <a:r>
              <a:rPr lang="en-US" sz="6700" b="1" dirty="0"/>
              <a:t>Rink Work</a:t>
            </a:r>
          </a:p>
          <a:p>
            <a:pPr lvl="1"/>
            <a:r>
              <a:rPr lang="en-US" sz="6400" dirty="0"/>
              <a:t>MGCC West Ice Improvements</a:t>
            </a:r>
          </a:p>
          <a:p>
            <a:pPr lvl="1"/>
            <a:r>
              <a:rPr lang="en-US" sz="6400" dirty="0"/>
              <a:t>MGCC Branding</a:t>
            </a:r>
          </a:p>
          <a:p>
            <a:pPr lvl="1"/>
            <a:r>
              <a:rPr lang="en-US" sz="6400" dirty="0"/>
              <a:t>Osseo Arena Branding</a:t>
            </a:r>
            <a:endParaRPr lang="en-US" sz="7200" b="1"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27931227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President’s Report – Looking ahead</a:t>
            </a:r>
            <a:endParaRPr lang="en-US" sz="3200" dirty="0"/>
          </a:p>
        </p:txBody>
      </p:sp>
      <p:sp>
        <p:nvSpPr>
          <p:cNvPr id="3" name="Content Placeholder 2"/>
          <p:cNvSpPr>
            <a:spLocks noGrp="1"/>
          </p:cNvSpPr>
          <p:nvPr>
            <p:ph sz="quarter" idx="1"/>
          </p:nvPr>
        </p:nvSpPr>
        <p:spPr>
          <a:xfrm>
            <a:off x="457200" y="1676400"/>
            <a:ext cx="8153400" cy="4495800"/>
          </a:xfrm>
        </p:spPr>
        <p:txBody>
          <a:bodyPr>
            <a:normAutofit fontScale="25000" lnSpcReduction="20000"/>
          </a:bodyPr>
          <a:lstStyle/>
          <a:p>
            <a:pPr marL="0" indent="0">
              <a:buNone/>
            </a:pPr>
            <a:endParaRPr lang="en-US" sz="8000" b="1" dirty="0"/>
          </a:p>
          <a:p>
            <a:r>
              <a:rPr lang="en-US" sz="8000" b="1" dirty="0"/>
              <a:t>Arenas</a:t>
            </a:r>
            <a:endParaRPr lang="en-US" sz="7200" dirty="0"/>
          </a:p>
          <a:p>
            <a:pPr lvl="1"/>
            <a:r>
              <a:rPr lang="en-US" sz="7200" dirty="0"/>
              <a:t>Osseo Arena required work – OMGHA contribution</a:t>
            </a:r>
          </a:p>
          <a:p>
            <a:pPr lvl="1"/>
            <a:r>
              <a:rPr lang="en-US" sz="7200" dirty="0"/>
              <a:t>Conversations with Maple Grove on looking at 3</a:t>
            </a:r>
            <a:r>
              <a:rPr lang="en-US" sz="7200" baseline="30000" dirty="0"/>
              <a:t>rd</a:t>
            </a:r>
            <a:r>
              <a:rPr lang="en-US" sz="7200" dirty="0"/>
              <a:t> sheet</a:t>
            </a:r>
            <a:endParaRPr lang="en-US" sz="8000" b="1" dirty="0"/>
          </a:p>
          <a:p>
            <a:r>
              <a:rPr lang="en-US" sz="7500" b="1" dirty="0"/>
              <a:t>North Metro situation</a:t>
            </a:r>
          </a:p>
          <a:p>
            <a:r>
              <a:rPr lang="en-US" sz="7500" b="1" dirty="0"/>
              <a:t>Jr Gold Program</a:t>
            </a:r>
          </a:p>
          <a:p>
            <a:pPr lvl="1"/>
            <a:r>
              <a:rPr lang="en-US" sz="7200" b="1" dirty="0"/>
              <a:t>Goal </a:t>
            </a:r>
            <a:r>
              <a:rPr lang="en-US" sz="7200" b="1" dirty="0">
                <a:sym typeface="Wingdings" panose="05000000000000000000" pitchFamily="2" charset="2"/>
              </a:rPr>
              <a:t> Top 3 program in state within 3 years</a:t>
            </a:r>
            <a:endParaRPr lang="en-US" sz="7500" dirty="0"/>
          </a:p>
          <a:p>
            <a:r>
              <a:rPr lang="en-US" sz="7500" b="1" dirty="0"/>
              <a:t>Conduct, Safe Sport</a:t>
            </a:r>
          </a:p>
          <a:p>
            <a:pPr lvl="1"/>
            <a:r>
              <a:rPr lang="en-US" sz="7200" b="1" dirty="0"/>
              <a:t>Locker Room policies firmed up (monitors, cell phones, </a:t>
            </a:r>
            <a:r>
              <a:rPr lang="en-US" sz="7200" b="1" dirty="0" err="1"/>
              <a:t>etc</a:t>
            </a:r>
            <a:r>
              <a:rPr lang="en-US" sz="7200" b="1" dirty="0"/>
              <a:t>)</a:t>
            </a:r>
          </a:p>
          <a:p>
            <a:r>
              <a:rPr lang="en-US" sz="7500" b="1" dirty="0"/>
              <a:t>Health and Safety</a:t>
            </a:r>
          </a:p>
          <a:p>
            <a:r>
              <a:rPr lang="en-US" sz="7500" b="1" dirty="0"/>
              <a:t>New Jersey’s</a:t>
            </a:r>
          </a:p>
          <a:p>
            <a:r>
              <a:rPr lang="en-US" sz="7500" b="1" dirty="0"/>
              <a:t>Team Formation Planning</a:t>
            </a:r>
          </a:p>
          <a:p>
            <a:r>
              <a:rPr lang="en-US" sz="7500" b="1" dirty="0"/>
              <a:t>Sponsorships/Marketing</a:t>
            </a:r>
          </a:p>
          <a:p>
            <a:endParaRPr lang="en-US" sz="7500" b="1" dirty="0"/>
          </a:p>
          <a:p>
            <a:pPr marL="0" indent="0">
              <a:buNone/>
            </a:pPr>
            <a:endParaRPr lang="en-US" sz="7500" b="1" dirty="0"/>
          </a:p>
          <a:p>
            <a:pPr marL="365760" lvl="1" indent="0">
              <a:buNone/>
            </a:pPr>
            <a:endParaRPr lang="en-US" sz="6900" dirty="0"/>
          </a:p>
          <a:p>
            <a:pPr marL="365760" lvl="1" indent="0">
              <a:buNone/>
            </a:pPr>
            <a:endParaRPr lang="en-US" sz="7200" dirty="0"/>
          </a:p>
          <a:p>
            <a:pPr marL="365760" lvl="1" indent="0">
              <a:buNone/>
            </a:pPr>
            <a:r>
              <a:rPr lang="en-US" sz="7200" b="1" dirty="0"/>
              <a:t>	</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11977780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r>
              <a:rPr lang="en-US" dirty="0"/>
              <a:t>Elections</a:t>
            </a:r>
          </a:p>
        </p:txBody>
      </p:sp>
      <p:sp>
        <p:nvSpPr>
          <p:cNvPr id="2" name="Title 1"/>
          <p:cNvSpPr>
            <a:spLocks noGrp="1"/>
          </p:cNvSpPr>
          <p:nvPr>
            <p:ph type="title"/>
          </p:nvPr>
        </p:nvSpPr>
        <p:spPr/>
        <p:txBody>
          <a:bodyPr/>
          <a:lstStyle/>
          <a:p>
            <a:r>
              <a:rPr lang="en-US" dirty="0"/>
              <a:t>New Business</a:t>
            </a:r>
          </a:p>
        </p:txBody>
      </p:sp>
      <p:pic>
        <p:nvPicPr>
          <p:cNvPr id="4" name="Content Placeholder 3" descr="New Image"/>
          <p:cNvPicPr>
            <a:picLocks noGrp="1"/>
          </p:cNvPicPr>
          <p:nvPr>
            <p:ph sz="quarter" idx="4294967295"/>
          </p:nvPr>
        </p:nvPicPr>
        <p:blipFill>
          <a:blip r:embed="rId2" cstate="print">
            <a:extLst>
              <a:ext uri="{28A0092B-C50C-407E-A947-70E740481C1C}">
                <a14:useLocalDpi xmlns:a14="http://schemas.microsoft.com/office/drawing/2010/main" val="0"/>
              </a:ext>
            </a:extLst>
          </a:blip>
          <a:srcRect/>
          <a:stretch>
            <a:fillRect/>
          </a:stretch>
        </p:blipFill>
        <p:spPr bwMode="auto">
          <a:xfrm>
            <a:off x="7194550" y="5638800"/>
            <a:ext cx="1949450" cy="1101725"/>
          </a:xfrm>
          <a:prstGeom prst="rect">
            <a:avLst/>
          </a:prstGeom>
          <a:noFill/>
          <a:ln>
            <a:noFill/>
          </a:ln>
        </p:spPr>
      </p:pic>
    </p:spTree>
    <p:extLst>
      <p:ext uri="{BB962C8B-B14F-4D97-AF65-F5344CB8AC3E}">
        <p14:creationId xmlns:p14="http://schemas.microsoft.com/office/powerpoint/2010/main" val="17564858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Elections</a:t>
            </a:r>
          </a:p>
        </p:txBody>
      </p:sp>
      <p:sp>
        <p:nvSpPr>
          <p:cNvPr id="3" name="Content Placeholder 2"/>
          <p:cNvSpPr>
            <a:spLocks noGrp="1"/>
          </p:cNvSpPr>
          <p:nvPr>
            <p:ph sz="quarter" idx="1"/>
          </p:nvPr>
        </p:nvSpPr>
        <p:spPr>
          <a:xfrm>
            <a:off x="304800" y="1676400"/>
            <a:ext cx="8153400" cy="4495800"/>
          </a:xfrm>
        </p:spPr>
        <p:txBody>
          <a:bodyPr>
            <a:normAutofit fontScale="92500" lnSpcReduction="10000"/>
          </a:bodyPr>
          <a:lstStyle/>
          <a:p>
            <a:pPr lvl="2"/>
            <a:r>
              <a:rPr lang="en-US" sz="3200" dirty="0"/>
              <a:t> Review of Candidates  </a:t>
            </a:r>
            <a:endParaRPr lang="en-US" sz="3200" b="1" u="sng" dirty="0"/>
          </a:p>
          <a:p>
            <a:pPr lvl="3"/>
            <a:r>
              <a:rPr lang="en-US" sz="2900" dirty="0"/>
              <a:t> Secretary</a:t>
            </a:r>
          </a:p>
          <a:p>
            <a:pPr lvl="3"/>
            <a:r>
              <a:rPr lang="en-US" sz="2900" dirty="0"/>
              <a:t> VP Boys Traveling</a:t>
            </a:r>
          </a:p>
          <a:p>
            <a:pPr lvl="3"/>
            <a:r>
              <a:rPr lang="en-US" sz="2900" dirty="0"/>
              <a:t> VP House</a:t>
            </a:r>
          </a:p>
          <a:p>
            <a:pPr lvl="3"/>
            <a:r>
              <a:rPr lang="en-US" sz="2900" dirty="0"/>
              <a:t> ACE Coordinator</a:t>
            </a:r>
          </a:p>
          <a:p>
            <a:pPr lvl="3"/>
            <a:r>
              <a:rPr lang="en-US" sz="2900" dirty="0"/>
              <a:t> Girls Director</a:t>
            </a:r>
          </a:p>
          <a:p>
            <a:pPr lvl="3"/>
            <a:r>
              <a:rPr lang="en-US" sz="2900" dirty="0"/>
              <a:t> Boy Directors</a:t>
            </a:r>
          </a:p>
          <a:p>
            <a:pPr lvl="3"/>
            <a:r>
              <a:rPr lang="en-US" sz="2900" dirty="0"/>
              <a:t> Girls House Director</a:t>
            </a:r>
          </a:p>
          <a:p>
            <a:pPr lvl="2"/>
            <a:r>
              <a:rPr lang="en-US" sz="3200" dirty="0"/>
              <a:t> Collection of Ballots  </a:t>
            </a:r>
            <a:endParaRPr lang="en-US" sz="3200" b="1" u="sng" dirty="0"/>
          </a:p>
          <a:p>
            <a:pPr lvl="2"/>
            <a:r>
              <a:rPr lang="en-US" sz="3200" dirty="0"/>
              <a:t> Results of elections announced</a:t>
            </a:r>
            <a:endParaRPr lang="en-US" sz="3200" b="1" u="sng" dirty="0"/>
          </a:p>
          <a:p>
            <a:endParaRPr lang="en-US" dirty="0"/>
          </a:p>
        </p:txBody>
      </p:sp>
      <p:pic>
        <p:nvPicPr>
          <p:cNvPr id="4" name="Content Placeholder 3" descr="New Image"/>
          <p:cNvPicPr>
            <a:picLock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29301" y="5756564"/>
            <a:ext cx="1949335" cy="1101436"/>
          </a:xfrm>
          <a:prstGeom prst="rect">
            <a:avLst/>
          </a:prstGeom>
          <a:noFill/>
          <a:ln>
            <a:noFill/>
          </a:ln>
        </p:spPr>
      </p:pic>
    </p:spTree>
    <p:extLst>
      <p:ext uri="{BB962C8B-B14F-4D97-AF65-F5344CB8AC3E}">
        <p14:creationId xmlns:p14="http://schemas.microsoft.com/office/powerpoint/2010/main" val="20269343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a:t>Tim Jacobs</a:t>
            </a:r>
          </a:p>
        </p:txBody>
      </p:sp>
      <p:sp>
        <p:nvSpPr>
          <p:cNvPr id="3" name="Title 2"/>
          <p:cNvSpPr>
            <a:spLocks noGrp="1"/>
          </p:cNvSpPr>
          <p:nvPr>
            <p:ph type="title"/>
          </p:nvPr>
        </p:nvSpPr>
        <p:spPr/>
        <p:txBody>
          <a:bodyPr/>
          <a:lstStyle/>
          <a:p>
            <a:r>
              <a:rPr lang="en-US" dirty="0"/>
              <a:t>Treasurer’s Report</a:t>
            </a:r>
          </a:p>
        </p:txBody>
      </p:sp>
      <p:pic>
        <p:nvPicPr>
          <p:cNvPr id="4" name="Content Placeholder 3" descr="New Image"/>
          <p:cNvPicPr>
            <a:picLock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94665" y="5756564"/>
            <a:ext cx="1949335" cy="1101436"/>
          </a:xfrm>
          <a:prstGeom prst="rect">
            <a:avLst/>
          </a:prstGeom>
          <a:noFill/>
          <a:ln>
            <a:noFill/>
          </a:ln>
        </p:spPr>
      </p:pic>
    </p:spTree>
    <p:extLst>
      <p:ext uri="{BB962C8B-B14F-4D97-AF65-F5344CB8AC3E}">
        <p14:creationId xmlns:p14="http://schemas.microsoft.com/office/powerpoint/2010/main" val="9875650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r>
              <a:rPr lang="en-US" dirty="0"/>
              <a:t>Thanks for attending </a:t>
            </a:r>
          </a:p>
          <a:p>
            <a:r>
              <a:rPr lang="en-US" dirty="0"/>
              <a:t>the 2018 OMGHA Annual Meeting</a:t>
            </a:r>
          </a:p>
        </p:txBody>
      </p:sp>
      <p:sp>
        <p:nvSpPr>
          <p:cNvPr id="4" name="Title 3"/>
          <p:cNvSpPr>
            <a:spLocks noGrp="1"/>
          </p:cNvSpPr>
          <p:nvPr>
            <p:ph type="title"/>
          </p:nvPr>
        </p:nvSpPr>
        <p:spPr/>
        <p:txBody>
          <a:bodyPr/>
          <a:lstStyle/>
          <a:p>
            <a:pPr lvl="0"/>
            <a:r>
              <a:rPr lang="en-US" b="1" dirty="0"/>
              <a:t>Meeting Adjourned</a:t>
            </a:r>
          </a:p>
        </p:txBody>
      </p:sp>
      <p:pic>
        <p:nvPicPr>
          <p:cNvPr id="6" name="Content Placeholder 3" descr="New Image"/>
          <p:cNvPicPr>
            <a:picLock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94665" y="5756564"/>
            <a:ext cx="1949335" cy="1101436"/>
          </a:xfrm>
          <a:prstGeom prst="rect">
            <a:avLst/>
          </a:prstGeom>
          <a:noFill/>
          <a:ln>
            <a:noFill/>
          </a:ln>
        </p:spPr>
      </p:pic>
    </p:spTree>
    <p:extLst>
      <p:ext uri="{BB962C8B-B14F-4D97-AF65-F5344CB8AC3E}">
        <p14:creationId xmlns:p14="http://schemas.microsoft.com/office/powerpoint/2010/main" val="6590310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altLang="en-US" u="sng" dirty="0">
                <a:solidFill>
                  <a:schemeClr val="tx1"/>
                </a:solidFill>
              </a:rPr>
              <a:t>Agenda</a:t>
            </a:r>
          </a:p>
        </p:txBody>
      </p:sp>
      <p:sp>
        <p:nvSpPr>
          <p:cNvPr id="6147" name="Text Box 6"/>
          <p:cNvSpPr txBox="1">
            <a:spLocks noChangeArrowheads="1"/>
          </p:cNvSpPr>
          <p:nvPr/>
        </p:nvSpPr>
        <p:spPr bwMode="auto">
          <a:xfrm>
            <a:off x="914400" y="1447800"/>
            <a:ext cx="7239000" cy="4659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566738" indent="-566738">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Aft>
                <a:spcPct val="40000"/>
              </a:spcAft>
              <a:buFont typeface="Wingdings" pitchFamily="2" charset="2"/>
              <a:buChar char="Ø"/>
            </a:pPr>
            <a:r>
              <a:rPr kumimoji="1" lang="en-US" altLang="en-US" sz="2800" dirty="0">
                <a:latin typeface="Arial Black" pitchFamily="34" charset="0"/>
              </a:rPr>
              <a:t>Philosophy</a:t>
            </a:r>
          </a:p>
          <a:p>
            <a:pPr>
              <a:spcAft>
                <a:spcPct val="40000"/>
              </a:spcAft>
              <a:buFont typeface="Wingdings" pitchFamily="2" charset="2"/>
              <a:buChar char="Ø"/>
            </a:pPr>
            <a:r>
              <a:rPr kumimoji="1" lang="en-US" altLang="en-US" sz="2800" dirty="0">
                <a:latin typeface="Arial Black" pitchFamily="34" charset="0"/>
              </a:rPr>
              <a:t>Highlights</a:t>
            </a:r>
          </a:p>
          <a:p>
            <a:pPr>
              <a:spcAft>
                <a:spcPct val="40000"/>
              </a:spcAft>
              <a:buFont typeface="Wingdings" pitchFamily="2" charset="2"/>
              <a:buChar char="Ø"/>
            </a:pPr>
            <a:r>
              <a:rPr kumimoji="1" lang="en-US" altLang="en-US" sz="2800" dirty="0">
                <a:latin typeface="Arial Black" pitchFamily="34" charset="0"/>
              </a:rPr>
              <a:t>Income Statement</a:t>
            </a:r>
          </a:p>
          <a:p>
            <a:pPr>
              <a:spcAft>
                <a:spcPct val="40000"/>
              </a:spcAft>
              <a:buFont typeface="Wingdings" pitchFamily="2" charset="2"/>
              <a:buChar char="Ø"/>
            </a:pPr>
            <a:r>
              <a:rPr kumimoji="1" lang="en-US" altLang="en-US" sz="2800" dirty="0">
                <a:latin typeface="Arial Black" pitchFamily="34" charset="0"/>
              </a:rPr>
              <a:t>Fundraising</a:t>
            </a:r>
          </a:p>
          <a:p>
            <a:pPr>
              <a:spcAft>
                <a:spcPct val="40000"/>
              </a:spcAft>
              <a:buFont typeface="Wingdings" pitchFamily="2" charset="2"/>
              <a:buChar char="Ø"/>
            </a:pPr>
            <a:r>
              <a:rPr kumimoji="1" lang="en-US" altLang="en-US" sz="2800" dirty="0">
                <a:latin typeface="Arial Black" pitchFamily="34" charset="0"/>
              </a:rPr>
              <a:t>Gambling</a:t>
            </a:r>
          </a:p>
          <a:p>
            <a:pPr>
              <a:spcAft>
                <a:spcPct val="40000"/>
              </a:spcAft>
              <a:buFont typeface="Wingdings" pitchFamily="2" charset="2"/>
              <a:buChar char="Ø"/>
            </a:pPr>
            <a:r>
              <a:rPr kumimoji="1" lang="en-US" altLang="en-US" sz="2800" dirty="0">
                <a:latin typeface="Arial Black" pitchFamily="34" charset="0"/>
              </a:rPr>
              <a:t>Gambling fund usage</a:t>
            </a:r>
          </a:p>
          <a:p>
            <a:pPr>
              <a:spcAft>
                <a:spcPct val="40000"/>
              </a:spcAft>
              <a:buFont typeface="Wingdings" pitchFamily="2" charset="2"/>
              <a:buChar char="Ø"/>
            </a:pPr>
            <a:r>
              <a:rPr kumimoji="1" lang="en-US" altLang="en-US" sz="2800" dirty="0">
                <a:latin typeface="Arial Black" pitchFamily="34" charset="0"/>
              </a:rPr>
              <a:t>The Future</a:t>
            </a:r>
          </a:p>
        </p:txBody>
      </p:sp>
      <p:pic>
        <p:nvPicPr>
          <p:cNvPr id="4" name="Content Placeholder 3" descr="New Image">
            <a:extLst>
              <a:ext uri="{FF2B5EF4-FFF2-40B4-BE49-F238E27FC236}">
                <a16:creationId xmlns:a16="http://schemas.microsoft.com/office/drawing/2014/main" id="{B1336007-7AFE-496A-B043-95AAFF59263C}"/>
              </a:ext>
            </a:extLst>
          </p:cNvPr>
          <p:cNvPicPr>
            <a:picLock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86600" y="5638800"/>
            <a:ext cx="1949335" cy="1101436"/>
          </a:xfrm>
          <a:prstGeom prst="rect">
            <a:avLst/>
          </a:prstGeom>
          <a:noFill/>
          <a:ln>
            <a:noFill/>
          </a:ln>
        </p:spPr>
      </p:pic>
    </p:spTree>
    <p:extLst>
      <p:ext uri="{BB962C8B-B14F-4D97-AF65-F5344CB8AC3E}">
        <p14:creationId xmlns:p14="http://schemas.microsoft.com/office/powerpoint/2010/main" val="6009302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altLang="en-US" u="sng" dirty="0">
                <a:solidFill>
                  <a:schemeClr val="tx1"/>
                </a:solidFill>
              </a:rPr>
              <a:t>Philosophy</a:t>
            </a:r>
          </a:p>
        </p:txBody>
      </p:sp>
      <p:sp>
        <p:nvSpPr>
          <p:cNvPr id="7171" name="Text Box 3"/>
          <p:cNvSpPr txBox="1">
            <a:spLocks noChangeArrowheads="1"/>
          </p:cNvSpPr>
          <p:nvPr/>
        </p:nvSpPr>
        <p:spPr bwMode="auto">
          <a:xfrm>
            <a:off x="381000" y="2286000"/>
            <a:ext cx="8382000" cy="253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4000" b="1" dirty="0">
                <a:latin typeface="Times New Roman" pitchFamily="18" charset="0"/>
              </a:rPr>
              <a:t>We are a non-profit organization with a financial goal to charge current players for the current costs of hockey.</a:t>
            </a:r>
          </a:p>
        </p:txBody>
      </p:sp>
      <p:pic>
        <p:nvPicPr>
          <p:cNvPr id="4" name="Content Placeholder 3" descr="New Image">
            <a:extLst>
              <a:ext uri="{FF2B5EF4-FFF2-40B4-BE49-F238E27FC236}">
                <a16:creationId xmlns:a16="http://schemas.microsoft.com/office/drawing/2014/main" id="{56433FD2-7BF0-49E7-9FC0-06971B9E5774}"/>
              </a:ext>
            </a:extLst>
          </p:cNvPr>
          <p:cNvPicPr>
            <a:picLock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86600" y="5677121"/>
            <a:ext cx="1949335" cy="1101436"/>
          </a:xfrm>
          <a:prstGeom prst="rect">
            <a:avLst/>
          </a:prstGeom>
          <a:noFill/>
          <a:ln>
            <a:noFill/>
          </a:ln>
        </p:spPr>
      </p:pic>
    </p:spTree>
    <p:extLst>
      <p:ext uri="{BB962C8B-B14F-4D97-AF65-F5344CB8AC3E}">
        <p14:creationId xmlns:p14="http://schemas.microsoft.com/office/powerpoint/2010/main" val="19612938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normAutofit fontScale="90000"/>
          </a:bodyPr>
          <a:lstStyle/>
          <a:p>
            <a:r>
              <a:rPr lang="en-US" altLang="en-US" dirty="0"/>
              <a:t>2017-2018</a:t>
            </a:r>
            <a:br>
              <a:rPr lang="en-US" altLang="en-US" dirty="0"/>
            </a:br>
            <a:r>
              <a:rPr lang="en-US" altLang="en-US" dirty="0"/>
              <a:t>Highlights</a:t>
            </a:r>
          </a:p>
        </p:txBody>
      </p:sp>
      <p:sp>
        <p:nvSpPr>
          <p:cNvPr id="3" name="Content Placeholder 2"/>
          <p:cNvSpPr>
            <a:spLocks noGrp="1"/>
          </p:cNvSpPr>
          <p:nvPr>
            <p:ph idx="1"/>
          </p:nvPr>
        </p:nvSpPr>
        <p:spPr/>
        <p:txBody>
          <a:bodyPr/>
          <a:lstStyle/>
          <a:p>
            <a:pPr>
              <a:buFont typeface="Wingdings" panose="05000000000000000000" pitchFamily="2" charset="2"/>
              <a:buChar char="Ø"/>
              <a:defRPr/>
            </a:pPr>
            <a:r>
              <a:rPr lang="en-US" dirty="0"/>
              <a:t> Able to use an internal ice rate of $130/hour.</a:t>
            </a:r>
          </a:p>
          <a:p>
            <a:pPr>
              <a:buFont typeface="Wingdings" panose="05000000000000000000" pitchFamily="2" charset="2"/>
              <a:buChar char="Ø"/>
              <a:defRPr/>
            </a:pPr>
            <a:endParaRPr lang="en-US" dirty="0"/>
          </a:p>
          <a:p>
            <a:pPr>
              <a:buFont typeface="Wingdings" panose="05000000000000000000" pitchFamily="2" charset="2"/>
              <a:buChar char="Ø"/>
              <a:defRPr/>
            </a:pPr>
            <a:r>
              <a:rPr lang="en-US" dirty="0"/>
              <a:t>Integrated Schechter Dokken Kanter into the OMGHA financial process.</a:t>
            </a:r>
          </a:p>
          <a:p>
            <a:pPr marL="0" indent="0">
              <a:buFontTx/>
              <a:buNone/>
              <a:defRPr/>
            </a:pPr>
            <a:endParaRPr lang="en-US" dirty="0"/>
          </a:p>
          <a:p>
            <a:pPr>
              <a:buFont typeface="Wingdings" panose="05000000000000000000" pitchFamily="2" charset="2"/>
              <a:buChar char="Ø"/>
              <a:defRPr/>
            </a:pPr>
            <a:r>
              <a:rPr lang="en-US" dirty="0"/>
              <a:t>Implemented new iPad into the Osseo concession stand.</a:t>
            </a:r>
          </a:p>
          <a:p>
            <a:pPr>
              <a:buFont typeface="Wingdings" panose="05000000000000000000" pitchFamily="2" charset="2"/>
              <a:buChar char="Ø"/>
              <a:defRPr/>
            </a:pPr>
            <a:endParaRPr lang="en-US" dirty="0"/>
          </a:p>
          <a:p>
            <a:pPr>
              <a:defRPr/>
            </a:pPr>
            <a:endParaRPr lang="en-US" dirty="0"/>
          </a:p>
        </p:txBody>
      </p:sp>
      <p:pic>
        <p:nvPicPr>
          <p:cNvPr id="4" name="Content Placeholder 3" descr="New Image">
            <a:extLst>
              <a:ext uri="{FF2B5EF4-FFF2-40B4-BE49-F238E27FC236}">
                <a16:creationId xmlns:a16="http://schemas.microsoft.com/office/drawing/2014/main" id="{B53DFCE6-478B-4F5C-991C-E6295E55E0CE}"/>
              </a:ext>
            </a:extLst>
          </p:cNvPr>
          <p:cNvPicPr>
            <a:picLock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10400" y="5638800"/>
            <a:ext cx="1949335" cy="1101436"/>
          </a:xfrm>
          <a:prstGeom prst="rect">
            <a:avLst/>
          </a:prstGeom>
          <a:noFill/>
          <a:ln>
            <a:noFill/>
          </a:ln>
        </p:spPr>
      </p:pic>
    </p:spTree>
    <p:extLst>
      <p:ext uri="{BB962C8B-B14F-4D97-AF65-F5344CB8AC3E}">
        <p14:creationId xmlns:p14="http://schemas.microsoft.com/office/powerpoint/2010/main" val="21706483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eaLnBrk="1" hangingPunct="1"/>
            <a:r>
              <a:rPr lang="en-US" altLang="en-US" dirty="0"/>
              <a:t>Financial Trends</a:t>
            </a:r>
          </a:p>
        </p:txBody>
      </p:sp>
      <p:pic>
        <p:nvPicPr>
          <p:cNvPr id="4" name="Content Placeholder 2">
            <a:extLst>
              <a:ext uri="{FF2B5EF4-FFF2-40B4-BE49-F238E27FC236}">
                <a16:creationId xmlns:a16="http://schemas.microsoft.com/office/drawing/2014/main" id="{438B8354-CA97-4704-A720-F1BD416D9F8A}"/>
              </a:ext>
            </a:extLst>
          </p:cNvPr>
          <p:cNvPicPr>
            <a:picLocks noGrp="1"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621420"/>
            <a:ext cx="6746875" cy="4405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ontent Placeholder 1">
            <a:extLst>
              <a:ext uri="{FF2B5EF4-FFF2-40B4-BE49-F238E27FC236}">
                <a16:creationId xmlns:a16="http://schemas.microsoft.com/office/drawing/2014/main" id="{03EC68A6-4088-42D0-83DA-96C7C16EB72D}"/>
              </a:ext>
            </a:extLst>
          </p:cNvPr>
          <p:cNvSpPr>
            <a:spLocks noGrp="1"/>
          </p:cNvSpPr>
          <p:nvPr>
            <p:ph sz="quarter" idx="1"/>
          </p:nvPr>
        </p:nvSpPr>
        <p:spPr>
          <a:xfrm>
            <a:off x="612648" y="1621420"/>
            <a:ext cx="8153400" cy="4495800"/>
          </a:xfrm>
        </p:spPr>
        <p:txBody>
          <a:bodyPr/>
          <a:lstStyle/>
          <a:p>
            <a:pPr marL="0" indent="0">
              <a:buNone/>
            </a:pPr>
            <a:endParaRPr lang="en-US" dirty="0"/>
          </a:p>
          <a:p>
            <a:pPr marL="0" indent="0">
              <a:buNone/>
            </a:pPr>
            <a:endParaRPr lang="en-US" dirty="0"/>
          </a:p>
        </p:txBody>
      </p:sp>
    </p:spTree>
    <p:extLst>
      <p:ext uri="{BB962C8B-B14F-4D97-AF65-F5344CB8AC3E}">
        <p14:creationId xmlns:p14="http://schemas.microsoft.com/office/powerpoint/2010/main" val="8393797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BC55088F-F3D5-4856-9294-123E7C9D94A4}"/>
              </a:ext>
            </a:extLst>
          </p:cNvPr>
          <p:cNvSpPr>
            <a:spLocks noGrp="1"/>
          </p:cNvSpPr>
          <p:nvPr>
            <p:ph type="title"/>
          </p:nvPr>
        </p:nvSpPr>
        <p:spPr/>
        <p:txBody>
          <a:bodyPr/>
          <a:lstStyle/>
          <a:p>
            <a:pPr eaLnBrk="1" hangingPunct="1"/>
            <a:r>
              <a:rPr lang="en-US" altLang="en-US" dirty="0"/>
              <a:t>Fundraising</a:t>
            </a:r>
          </a:p>
        </p:txBody>
      </p:sp>
      <p:sp>
        <p:nvSpPr>
          <p:cNvPr id="10243" name="Content Placeholder 1">
            <a:extLst>
              <a:ext uri="{FF2B5EF4-FFF2-40B4-BE49-F238E27FC236}">
                <a16:creationId xmlns:a16="http://schemas.microsoft.com/office/drawing/2014/main" id="{F2B857A8-C6CE-4771-B806-A48338A11379}"/>
              </a:ext>
            </a:extLst>
          </p:cNvPr>
          <p:cNvSpPr>
            <a:spLocks noGrp="1"/>
          </p:cNvSpPr>
          <p:nvPr>
            <p:ph idx="1"/>
          </p:nvPr>
        </p:nvSpPr>
        <p:spPr/>
        <p:txBody>
          <a:bodyPr/>
          <a:lstStyle/>
          <a:p>
            <a:endParaRPr lang="en-US" altLang="en-US" dirty="0"/>
          </a:p>
        </p:txBody>
      </p:sp>
      <p:graphicFrame>
        <p:nvGraphicFramePr>
          <p:cNvPr id="10244" name="Object 1">
            <a:extLst>
              <a:ext uri="{FF2B5EF4-FFF2-40B4-BE49-F238E27FC236}">
                <a16:creationId xmlns:a16="http://schemas.microsoft.com/office/drawing/2014/main" id="{844C0C47-24AE-415E-A2AC-E1FFAB9CCD56}"/>
              </a:ext>
            </a:extLst>
          </p:cNvPr>
          <p:cNvGraphicFramePr>
            <a:graphicFrameLocks noChangeAspect="1"/>
          </p:cNvGraphicFramePr>
          <p:nvPr/>
        </p:nvGraphicFramePr>
        <p:xfrm>
          <a:off x="900113" y="2457450"/>
          <a:ext cx="7343775" cy="1943100"/>
        </p:xfrm>
        <a:graphic>
          <a:graphicData uri="http://schemas.openxmlformats.org/presentationml/2006/ole">
            <mc:AlternateContent xmlns:mc="http://schemas.openxmlformats.org/markup-compatibility/2006">
              <mc:Choice xmlns:v="urn:schemas-microsoft-com:vml" Requires="v">
                <p:oleObj spid="_x0000_s2058" name="Worksheet" r:id="rId3" imgW="7343943" imgH="1943020" progId="Excel.Sheet.12">
                  <p:embed/>
                </p:oleObj>
              </mc:Choice>
              <mc:Fallback>
                <p:oleObj name="Worksheet" r:id="rId3" imgW="7343943" imgH="1943020" progId="Excel.Sheet.12">
                  <p:embed/>
                  <p:pic>
                    <p:nvPicPr>
                      <p:cNvPr id="10244" name="Object 1">
                        <a:extLst>
                          <a:ext uri="{FF2B5EF4-FFF2-40B4-BE49-F238E27FC236}">
                            <a16:creationId xmlns:a16="http://schemas.microsoft.com/office/drawing/2014/main" id="{844C0C47-24AE-415E-A2AC-E1FFAB9CCD5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0113" y="2457450"/>
                        <a:ext cx="7343775"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729775247"/>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7276</TotalTime>
  <Words>1657</Words>
  <Application>Microsoft Office PowerPoint</Application>
  <PresentationFormat>On-screen Show (4:3)</PresentationFormat>
  <Paragraphs>341</Paragraphs>
  <Slides>40</Slides>
  <Notes>1</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40</vt:i4>
      </vt:variant>
    </vt:vector>
  </HeadingPairs>
  <TitlesOfParts>
    <vt:vector size="48" baseType="lpstr">
      <vt:lpstr>Arial Black</vt:lpstr>
      <vt:lpstr>Calibri</vt:lpstr>
      <vt:lpstr>Times New Roman</vt:lpstr>
      <vt:lpstr>Tw Cen MT</vt:lpstr>
      <vt:lpstr>Wingdings</vt:lpstr>
      <vt:lpstr>Wingdings 2</vt:lpstr>
      <vt:lpstr>Median</vt:lpstr>
      <vt:lpstr>Worksheet</vt:lpstr>
      <vt:lpstr>Omgha Annual Meeting</vt:lpstr>
      <vt:lpstr>Agenda</vt:lpstr>
      <vt:lpstr>Consent Business</vt:lpstr>
      <vt:lpstr>Treasurer’s Report</vt:lpstr>
      <vt:lpstr>Agenda</vt:lpstr>
      <vt:lpstr>Philosophy</vt:lpstr>
      <vt:lpstr>2017-2018 Highlights</vt:lpstr>
      <vt:lpstr>Financial Trends</vt:lpstr>
      <vt:lpstr>Fundraising</vt:lpstr>
      <vt:lpstr>Charitable Gambling Cathy Cheatham– Gambling Mgr</vt:lpstr>
      <vt:lpstr> OMGHA Usage Lawful Gambling Profits </vt:lpstr>
      <vt:lpstr>Areas of Focus for 2018/2019</vt:lpstr>
      <vt:lpstr>PowerPoint Presentation</vt:lpstr>
      <vt:lpstr>Secretary Report </vt:lpstr>
      <vt:lpstr>Secretary's Report</vt:lpstr>
      <vt:lpstr>Secretary's Report</vt:lpstr>
      <vt:lpstr>VP House Report </vt:lpstr>
      <vt:lpstr>VP House Report</vt:lpstr>
      <vt:lpstr>VP House Report</vt:lpstr>
      <vt:lpstr>2018 OMGHA State Teams</vt:lpstr>
      <vt:lpstr>VP Girls Traveling Report</vt:lpstr>
      <vt:lpstr>VP Girls Traveling Report</vt:lpstr>
      <vt:lpstr>VP Girls Traveling Report</vt:lpstr>
      <vt:lpstr>VP Girls Traveling Report</vt:lpstr>
      <vt:lpstr>VP Boys Traveling Report</vt:lpstr>
      <vt:lpstr>VP Boys Traveling Report</vt:lpstr>
      <vt:lpstr>VP Boys Traveling Report</vt:lpstr>
      <vt:lpstr>VP Boys Traveling Report</vt:lpstr>
      <vt:lpstr>ACE Report</vt:lpstr>
      <vt:lpstr>ACE – Skills Development Mission</vt:lpstr>
      <vt:lpstr>ACE – Areas of Focus</vt:lpstr>
      <vt:lpstr>ACE – Player Development</vt:lpstr>
      <vt:lpstr>Thank You! – For a Successful Season</vt:lpstr>
      <vt:lpstr>President’s Report</vt:lpstr>
      <vt:lpstr>President’s Report – Year in review</vt:lpstr>
      <vt:lpstr>President’s Report – Year in review</vt:lpstr>
      <vt:lpstr>President’s Report – Looking ahead</vt:lpstr>
      <vt:lpstr>New Business</vt:lpstr>
      <vt:lpstr>Elections</vt:lpstr>
      <vt:lpstr>Meeting Adjourned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Omgha Annual Meeting</dc:title>
  <dc:creator>Amy Olson</dc:creator>
  <cp:lastModifiedBy>Amy</cp:lastModifiedBy>
  <cp:revision>78</cp:revision>
  <cp:lastPrinted>2015-04-20T22:20:06Z</cp:lastPrinted>
  <dcterms:created xsi:type="dcterms:W3CDTF">2015-04-17T04:54:31Z</dcterms:created>
  <dcterms:modified xsi:type="dcterms:W3CDTF">2018-04-18T23:44:06Z</dcterms:modified>
</cp:coreProperties>
</file>