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97" r:id="rId5"/>
    <p:sldId id="259" r:id="rId6"/>
    <p:sldId id="295" r:id="rId7"/>
    <p:sldId id="262" r:id="rId8"/>
    <p:sldId id="263" r:id="rId9"/>
    <p:sldId id="287" r:id="rId10"/>
    <p:sldId id="264" r:id="rId11"/>
    <p:sldId id="265" r:id="rId12"/>
    <p:sldId id="266" r:id="rId13"/>
    <p:sldId id="267" r:id="rId14"/>
    <p:sldId id="268" r:id="rId15"/>
    <p:sldId id="289" r:id="rId16"/>
    <p:sldId id="299" r:id="rId17"/>
    <p:sldId id="300" r:id="rId18"/>
    <p:sldId id="301" r:id="rId19"/>
    <p:sldId id="272" r:id="rId20"/>
    <p:sldId id="273" r:id="rId21"/>
    <p:sldId id="302" r:id="rId22"/>
    <p:sldId id="303" r:id="rId23"/>
    <p:sldId id="306" r:id="rId24"/>
    <p:sldId id="277" r:id="rId25"/>
    <p:sldId id="278" r:id="rId26"/>
    <p:sldId id="280" r:id="rId27"/>
    <p:sldId id="281" r:id="rId28"/>
    <p:sldId id="304" r:id="rId29"/>
    <p:sldId id="283" r:id="rId30"/>
    <p:sldId id="284" r:id="rId31"/>
    <p:sldId id="285" r:id="rId32"/>
    <p:sldId id="286" r:id="rId33"/>
    <p:sldId id="305" r:id="rId34"/>
    <p:sldId id="307" r:id="rId35"/>
    <p:sldId id="308" r:id="rId36"/>
    <p:sldId id="309"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D0AEF9C-E7D5-4DC8-BAA9-7B240E2F2AF0}">
  <a:tblStyle styleId="{7D0AEF9C-E7D5-4DC8-BAA9-7B240E2F2AF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729"/>
  </p:normalViewPr>
  <p:slideViewPr>
    <p:cSldViewPr snapToGrid="0" snapToObjects="1">
      <p:cViewPr varScale="1">
        <p:scale>
          <a:sx n="114" d="100"/>
          <a:sy n="114"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0989348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37903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1258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2073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9646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8606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27077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3325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6946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9525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0062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0980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09552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638102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8330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83945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9777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83130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9540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57704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956802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59926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8653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66211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2949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89060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Guerrila marketing - people can participate and fundraise money at the same time</a:t>
            </a:r>
          </a:p>
          <a:p>
            <a:pPr lvl="0">
              <a:spcBef>
                <a:spcPts val="0"/>
              </a:spcBef>
              <a:buNone/>
            </a:pPr>
            <a:r>
              <a:rPr lang="en"/>
              <a:t>Partnering with a local basketball club or organization to run a basketball event where you can split proceeds</a:t>
            </a:r>
          </a:p>
          <a:p>
            <a:pPr lvl="0">
              <a:spcBef>
                <a:spcPts val="0"/>
              </a:spcBef>
              <a:buNone/>
            </a:pPr>
            <a:r>
              <a:rPr lang="en"/>
              <a:t>Online donations for the team. (rally me or GoFundMe)</a:t>
            </a:r>
          </a:p>
          <a:p>
            <a:pPr lvl="0">
              <a:spcBef>
                <a:spcPts val="0"/>
              </a:spcBef>
              <a:buNone/>
            </a:pPr>
            <a:r>
              <a:rPr lang="en"/>
              <a:t>Contribution Letter - reword, leave blank for funds are going to be provided to BLANK organization</a:t>
            </a:r>
          </a:p>
          <a:p>
            <a:pPr lvl="0">
              <a:spcBef>
                <a:spcPts val="0"/>
              </a:spcBef>
              <a:buNone/>
            </a:pPr>
            <a:endParaRPr dirty="0"/>
          </a:p>
        </p:txBody>
      </p:sp>
    </p:spTree>
    <p:extLst>
      <p:ext uri="{BB962C8B-B14F-4D97-AF65-F5344CB8AC3E}">
        <p14:creationId xmlns:p14="http://schemas.microsoft.com/office/powerpoint/2010/main" val="248557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35153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08877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79083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2718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07010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1959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4973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345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43455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3321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1"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1"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1400"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alphaModFix amt="55000"/>
            <a:lum/>
          </a:blip>
          <a:srcRect/>
          <a:stretch>
            <a:fillRect t="-17000" b="-17000"/>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smtClean="0">
                <a:solidFill>
                  <a:schemeClr val="dk2"/>
                </a:solidFill>
              </a:rPr>
              <a:pPr algn="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wb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instagram.com/nwba_official/" TargetMode="External"/><Relationship Id="rId5" Type="http://schemas.openxmlformats.org/officeDocument/2006/relationships/hyperlink" Target="https://www.facebook.com/nationalwheelchairbasketballassociation/" TargetMode="External"/><Relationship Id="rId4" Type="http://schemas.openxmlformats.org/officeDocument/2006/relationships/hyperlink" Target="https://twitter.com/NWBA"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assets.ngin.com/attachments/document/0134/0863/Contribution_Letter_-_NWBA_-_Annual_Campaign.pdf" TargetMode="External"/><Relationship Id="rId7" Type="http://schemas.openxmlformats.org/officeDocument/2006/relationships/hyperlink" Target="mailto:brandonmcbeain@nwba.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mailto:anthonybartkowski@nwba.org" TargetMode="External"/><Relationship Id="rId5" Type="http://schemas.openxmlformats.org/officeDocument/2006/relationships/hyperlink" Target="https://nwba.sportngin.com/register/form/082227719" TargetMode="External"/><Relationship Id="rId4" Type="http://schemas.openxmlformats.org/officeDocument/2006/relationships/hyperlink" Target="http://www.nwb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brandonmcbeain@nwab.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nwba.sportngin.com/register/form/0822277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wb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85651" y="330225"/>
            <a:ext cx="8972700" cy="2052600"/>
          </a:xfrm>
          <a:prstGeom prst="rect">
            <a:avLst/>
          </a:prstGeom>
        </p:spPr>
        <p:txBody>
          <a:bodyPr lIns="91425" tIns="91425" rIns="91425" bIns="91425" anchor="b" anchorCtr="0">
            <a:noAutofit/>
          </a:bodyPr>
          <a:lstStyle/>
          <a:p>
            <a:r>
              <a:rPr lang="en" b="1" dirty="0">
                <a:latin typeface="Gotham Light" pitchFamily="50" charset="0"/>
                <a:ea typeface="Century Gothic"/>
                <a:cs typeface="Century Gothic"/>
                <a:sym typeface="Century Gothic"/>
              </a:rPr>
              <a:t>NWBA Annual </a:t>
            </a:r>
          </a:p>
          <a:p>
            <a:r>
              <a:rPr lang="en" b="1" dirty="0">
                <a:latin typeface="Gotham Light" pitchFamily="50" charset="0"/>
                <a:ea typeface="Century Gothic"/>
                <a:cs typeface="Century Gothic"/>
                <a:sym typeface="Century Gothic"/>
              </a:rPr>
              <a:t>Campaign Kit</a:t>
            </a:r>
          </a:p>
        </p:txBody>
      </p:sp>
      <p:pic>
        <p:nvPicPr>
          <p:cNvPr id="55" name="Shape 55"/>
          <p:cNvPicPr preferRelativeResize="0"/>
          <p:nvPr/>
        </p:nvPicPr>
        <p:blipFill>
          <a:blip r:embed="rId3">
            <a:alphaModFix/>
          </a:blip>
          <a:stretch>
            <a:fillRect/>
          </a:stretch>
        </p:blipFill>
        <p:spPr>
          <a:xfrm>
            <a:off x="2345563" y="2593123"/>
            <a:ext cx="4452875" cy="197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xfrm>
            <a:off x="311700" y="298314"/>
            <a:ext cx="8520600" cy="841800"/>
          </a:xfrm>
          <a:prstGeom prst="rect">
            <a:avLst/>
          </a:prstGeom>
        </p:spPr>
        <p:txBody>
          <a:bodyPr lIns="91425" tIns="91425" rIns="91425" bIns="91425" anchor="ctr" anchorCtr="0">
            <a:noAutofit/>
          </a:bodyPr>
          <a:lstStyle/>
          <a:p>
            <a:r>
              <a:rPr lang="en" b="1" dirty="0">
                <a:latin typeface="Gotham Light" pitchFamily="50" charset="0"/>
                <a:ea typeface="Century Gothic"/>
                <a:cs typeface="Century Gothic"/>
                <a:sym typeface="Century Gothic"/>
              </a:rPr>
              <a:t>2017 (</a:t>
            </a:r>
            <a:r>
              <a:rPr lang="en" b="1" u="sng" dirty="0">
                <a:latin typeface="Gotham Light" pitchFamily="50" charset="0"/>
                <a:ea typeface="Century Gothic"/>
                <a:cs typeface="Century Gothic"/>
                <a:sym typeface="Century Gothic"/>
              </a:rPr>
              <a:t>Organization</a:t>
            </a:r>
            <a:r>
              <a:rPr lang="en" b="1" dirty="0">
                <a:latin typeface="Gotham Light" pitchFamily="50" charset="0"/>
                <a:ea typeface="Century Gothic"/>
                <a:cs typeface="Century Gothic"/>
                <a:sym typeface="Century Gothic"/>
              </a:rPr>
              <a:t>) Shoot-A-Thon</a:t>
            </a:r>
          </a:p>
          <a:p>
            <a:r>
              <a:rPr lang="en" sz="1800" dirty="0">
                <a:latin typeface="Gotham Light" pitchFamily="50" charset="0"/>
                <a:ea typeface="Century Gothic"/>
                <a:cs typeface="Century Gothic"/>
                <a:sym typeface="Century Gothic"/>
              </a:rPr>
              <a:t>In partnership with the NWBA Annual Campaign</a:t>
            </a:r>
          </a:p>
        </p:txBody>
      </p:sp>
      <p:sp>
        <p:nvSpPr>
          <p:cNvPr id="112" name="Shape 112"/>
          <p:cNvSpPr txBox="1"/>
          <p:nvPr/>
        </p:nvSpPr>
        <p:spPr>
          <a:xfrm>
            <a:off x="1106101" y="1160701"/>
            <a:ext cx="5571300" cy="3724200"/>
          </a:xfrm>
          <a:prstGeom prst="rect">
            <a:avLst/>
          </a:prstGeom>
          <a:noFill/>
          <a:ln>
            <a:noFill/>
          </a:ln>
        </p:spPr>
        <p:txBody>
          <a:bodyPr lIns="91425" tIns="91425" rIns="91425" bIns="91425" anchor="t" anchorCtr="0">
            <a:noAutofit/>
          </a:bodyPr>
          <a:lstStyle/>
          <a:p>
            <a:r>
              <a:rPr lang="en" sz="1300" b="1" dirty="0">
                <a:latin typeface="Gotham Light" pitchFamily="50" charset="0"/>
                <a:ea typeface="Century Gothic"/>
                <a:cs typeface="Century Gothic"/>
                <a:sym typeface="Century Gothic"/>
              </a:rPr>
              <a:t>When</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Where</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How To Support</a:t>
            </a:r>
            <a:r>
              <a:rPr lang="en" sz="1300" dirty="0">
                <a:latin typeface="Gotham Light" pitchFamily="50" charset="0"/>
                <a:ea typeface="Century Gothic"/>
                <a:cs typeface="Century Gothic"/>
                <a:sym typeface="Century Gothic"/>
              </a:rPr>
              <a:t>:</a:t>
            </a:r>
          </a:p>
          <a:p>
            <a:pPr marL="457189" indent="-311143">
              <a:buSzPct val="100000"/>
              <a:buFont typeface="Century Gothic"/>
              <a:buChar char="●"/>
            </a:pPr>
            <a:r>
              <a:rPr lang="en" sz="1300" dirty="0">
                <a:latin typeface="Gotham Light" pitchFamily="50" charset="0"/>
                <a:ea typeface="Century Gothic"/>
                <a:cs typeface="Century Gothic"/>
                <a:sym typeface="Century Gothic"/>
              </a:rPr>
              <a:t>Sponsor a Player</a:t>
            </a:r>
          </a:p>
          <a:p>
            <a:pPr marL="457189" indent="-311143">
              <a:buSzPct val="100000"/>
              <a:buFont typeface="Century Gothic"/>
              <a:buChar char="●"/>
            </a:pPr>
            <a:r>
              <a:rPr lang="en" sz="1300" dirty="0">
                <a:latin typeface="Gotham Light" pitchFamily="50" charset="0"/>
                <a:ea typeface="Century Gothic"/>
                <a:cs typeface="Century Gothic"/>
                <a:sym typeface="Century Gothic"/>
              </a:rPr>
              <a:t>Cheer on the Team</a:t>
            </a:r>
          </a:p>
          <a:p>
            <a:pPr marL="457189" indent="-311143">
              <a:buSzPct val="100000"/>
              <a:buFont typeface="Century Gothic"/>
              <a:buChar char="●"/>
            </a:pPr>
            <a:r>
              <a:rPr lang="en" sz="1300" dirty="0">
                <a:latin typeface="Gotham Light" pitchFamily="50" charset="0"/>
                <a:ea typeface="Century Gothic"/>
                <a:cs typeface="Century Gothic"/>
                <a:sym typeface="Century Gothic"/>
              </a:rPr>
              <a:t>Attend the Event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How it Works</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dirty="0">
                <a:latin typeface="Gotham Light" pitchFamily="50" charset="0"/>
                <a:ea typeface="Century Gothic"/>
                <a:cs typeface="Century Gothic"/>
                <a:sym typeface="Century Gothic"/>
              </a:rPr>
              <a:t>Each player will shoot free throws counting each </a:t>
            </a:r>
          </a:p>
          <a:p>
            <a:r>
              <a:rPr lang="en" sz="1300" dirty="0">
                <a:latin typeface="Gotham Light" pitchFamily="50" charset="0"/>
                <a:ea typeface="Century Gothic"/>
                <a:cs typeface="Century Gothic"/>
                <a:sym typeface="Century Gothic"/>
              </a:rPr>
              <a:t>made shot toward their individual total.</a:t>
            </a:r>
          </a:p>
          <a:p>
            <a:endParaRPr sz="1300" dirty="0">
              <a:latin typeface="Gotham Light" pitchFamily="50" charset="0"/>
              <a:ea typeface="Century Gothic"/>
              <a:cs typeface="Century Gothic"/>
              <a:sym typeface="Century Gothic"/>
            </a:endParaRPr>
          </a:p>
          <a:p>
            <a:r>
              <a:rPr lang="en" sz="1300" dirty="0">
                <a:latin typeface="Gotham Light" pitchFamily="50" charset="0"/>
                <a:ea typeface="Century Gothic"/>
                <a:cs typeface="Century Gothic"/>
                <a:sym typeface="Century Gothic"/>
              </a:rPr>
              <a:t>As a sponsor of one athlete, you may pledge an amount per shot</a:t>
            </a:r>
          </a:p>
          <a:p>
            <a:r>
              <a:rPr lang="en" sz="1300" dirty="0">
                <a:latin typeface="Gotham Light" pitchFamily="50" charset="0"/>
                <a:ea typeface="Century Gothic"/>
                <a:cs typeface="Century Gothic"/>
                <a:sym typeface="Century Gothic"/>
              </a:rPr>
              <a:t>made (i.e. $1.00 per shot) or a lump-sum (i.e. $100 donation).</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Contact </a:t>
            </a:r>
            <a:r>
              <a:rPr lang="en-US" sz="1300" b="1" dirty="0">
                <a:latin typeface="Gotham Light" pitchFamily="50" charset="0"/>
                <a:ea typeface="Century Gothic"/>
                <a:cs typeface="Century Gothic"/>
                <a:sym typeface="Century Gothic"/>
              </a:rPr>
              <a:t>I</a:t>
            </a:r>
            <a:r>
              <a:rPr lang="en" sz="1300" b="1" dirty="0">
                <a:latin typeface="Gotham Light" pitchFamily="50" charset="0"/>
                <a:ea typeface="Century Gothic"/>
                <a:cs typeface="Century Gothic"/>
                <a:sym typeface="Century Gothic"/>
              </a:rPr>
              <a:t>nfo</a:t>
            </a:r>
            <a:r>
              <a:rPr lang="en" sz="1300" dirty="0">
                <a:latin typeface="Gotham Light" pitchFamily="50" charset="0"/>
                <a:ea typeface="Century Gothic"/>
                <a:cs typeface="Century Gothic"/>
                <a:sym typeface="Century Gothic"/>
              </a:rPr>
              <a:t>:</a:t>
            </a:r>
          </a:p>
        </p:txBody>
      </p:sp>
      <p:sp>
        <p:nvSpPr>
          <p:cNvPr id="6" name="Shape 130">
            <a:extLst>
              <a:ext uri="{FF2B5EF4-FFF2-40B4-BE49-F238E27FC236}">
                <a16:creationId xmlns:a16="http://schemas.microsoft.com/office/drawing/2014/main" id="{D5729CC4-FED6-432E-B8FB-A7F2585A973F}"/>
              </a:ext>
            </a:extLst>
          </p:cNvPr>
          <p:cNvSpPr txBox="1"/>
          <p:nvPr/>
        </p:nvSpPr>
        <p:spPr>
          <a:xfrm>
            <a:off x="6056625" y="1282500"/>
            <a:ext cx="2089200" cy="1443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endParaRPr dirty="0">
              <a:latin typeface="Century Gothic"/>
              <a:ea typeface="Century Gothic"/>
              <a:cs typeface="Century Gothic"/>
              <a:sym typeface="Century Gothic"/>
            </a:endParaRPr>
          </a:p>
          <a:p>
            <a:pPr algn="ct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Insert Team</a:t>
            </a:r>
          </a:p>
          <a:p>
            <a:pPr algn="ctr"/>
            <a:r>
              <a:rPr lang="en" dirty="0">
                <a:latin typeface="Century Gothic"/>
                <a:ea typeface="Century Gothic"/>
                <a:cs typeface="Century Gothic"/>
                <a:sym typeface="Century Gothic"/>
              </a:rPr>
              <a:t> Logo Here </a:t>
            </a:r>
          </a:p>
        </p:txBody>
      </p:sp>
      <p:pic>
        <p:nvPicPr>
          <p:cNvPr id="7" name="Shape 55">
            <a:extLst>
              <a:ext uri="{FF2B5EF4-FFF2-40B4-BE49-F238E27FC236}">
                <a16:creationId xmlns:a16="http://schemas.microsoft.com/office/drawing/2014/main" id="{F3C946C6-80E0-4607-98C0-3C3E902FA664}"/>
              </a:ext>
            </a:extLst>
          </p:cNvPr>
          <p:cNvPicPr preferRelativeResize="0"/>
          <p:nvPr/>
        </p:nvPicPr>
        <p:blipFill>
          <a:blip r:embed="rId3">
            <a:alphaModFix/>
          </a:blip>
          <a:stretch>
            <a:fillRect/>
          </a:stretch>
        </p:blipFill>
        <p:spPr>
          <a:xfrm>
            <a:off x="6332878" y="2932111"/>
            <a:ext cx="1536694" cy="6993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Shape 118"/>
          <p:cNvSpPr txBox="1"/>
          <p:nvPr/>
        </p:nvSpPr>
        <p:spPr>
          <a:xfrm>
            <a:off x="610926" y="1710024"/>
            <a:ext cx="7982100" cy="591142"/>
          </a:xfrm>
          <a:prstGeom prst="rect">
            <a:avLst/>
          </a:prstGeom>
          <a:noFill/>
          <a:ln>
            <a:noFill/>
          </a:ln>
        </p:spPr>
        <p:txBody>
          <a:bodyPr lIns="91425" tIns="91425" rIns="91425" bIns="91425" anchor="t" anchorCtr="0">
            <a:noAutofit/>
          </a:bodyPr>
          <a:lstStyle/>
          <a:p>
            <a:pPr algn="ctr"/>
            <a:r>
              <a:rPr lang="en" sz="2800" b="1" dirty="0">
                <a:latin typeface="Gotham Light" pitchFamily="50" charset="0"/>
                <a:ea typeface="Century Gothic"/>
                <a:cs typeface="Century Gothic"/>
                <a:sym typeface="Century Gothic"/>
              </a:rPr>
              <a:t>2017-2018 NWBA Outstanding Performer</a:t>
            </a:r>
          </a:p>
        </p:txBody>
      </p:sp>
      <p:sp>
        <p:nvSpPr>
          <p:cNvPr id="119" name="Shape 119"/>
          <p:cNvSpPr txBox="1"/>
          <p:nvPr/>
        </p:nvSpPr>
        <p:spPr>
          <a:xfrm>
            <a:off x="80126" y="2198080"/>
            <a:ext cx="8993700" cy="2103300"/>
          </a:xfrm>
          <a:prstGeom prst="rect">
            <a:avLst/>
          </a:prstGeom>
          <a:noFill/>
          <a:ln>
            <a:noFill/>
          </a:ln>
        </p:spPr>
        <p:txBody>
          <a:bodyPr lIns="91425" tIns="91425" rIns="91425" bIns="91425" anchor="t" anchorCtr="0">
            <a:noAutofit/>
          </a:bodyPr>
          <a:lstStyle/>
          <a:p>
            <a:pPr algn="ctr"/>
            <a:r>
              <a:rPr lang="en" sz="1800" dirty="0">
                <a:latin typeface="Gotham Light" pitchFamily="50" charset="0"/>
                <a:ea typeface="Century Gothic"/>
                <a:cs typeface="Century Gothic"/>
                <a:sym typeface="Century Gothic"/>
              </a:rPr>
              <a:t>Presented to:</a:t>
            </a:r>
          </a:p>
          <a:p>
            <a:endParaRPr u="sng" dirty="0">
              <a:latin typeface="Gotham Light" pitchFamily="50" charset="0"/>
            </a:endParaRPr>
          </a:p>
          <a:p>
            <a:endParaRPr u="sng" dirty="0">
              <a:latin typeface="Gotham Light" pitchFamily="50" charset="0"/>
            </a:endParaRPr>
          </a:p>
          <a:p>
            <a:endParaRPr dirty="0">
              <a:latin typeface="Gotham Light" pitchFamily="50" charset="0"/>
            </a:endParaRPr>
          </a:p>
          <a:p>
            <a:endParaRPr u="sng" dirty="0">
              <a:latin typeface="Gotham Light" pitchFamily="50" charset="0"/>
            </a:endParaRPr>
          </a:p>
          <a:p>
            <a:pPr algn="ctr"/>
            <a:r>
              <a:rPr lang="en" sz="1800" dirty="0">
                <a:latin typeface="Gotham Light" pitchFamily="50" charset="0"/>
                <a:ea typeface="Century Gothic"/>
                <a:cs typeface="Century Gothic"/>
                <a:sym typeface="Century Gothic"/>
              </a:rPr>
              <a:t>For participating and excelling in the </a:t>
            </a:r>
          </a:p>
          <a:p>
            <a:pPr algn="ctr"/>
            <a:r>
              <a:rPr lang="en" sz="1800" dirty="0">
                <a:latin typeface="Gotham Light" pitchFamily="50" charset="0"/>
                <a:ea typeface="Century Gothic"/>
                <a:cs typeface="Century Gothic"/>
                <a:sym typeface="Century Gothic"/>
              </a:rPr>
              <a:t>2017 (</a:t>
            </a:r>
            <a:r>
              <a:rPr lang="en" sz="1800" u="sng" dirty="0">
                <a:latin typeface="Gotham Light" pitchFamily="50" charset="0"/>
                <a:ea typeface="Century Gothic"/>
                <a:cs typeface="Century Gothic"/>
                <a:sym typeface="Century Gothic"/>
              </a:rPr>
              <a:t>Organization Here</a:t>
            </a:r>
            <a:r>
              <a:rPr lang="en" sz="1800" dirty="0">
                <a:latin typeface="Gotham Light" pitchFamily="50" charset="0"/>
                <a:ea typeface="Century Gothic"/>
                <a:cs typeface="Century Gothic"/>
                <a:sym typeface="Century Gothic"/>
              </a:rPr>
              <a:t>) SHOOT-A-THON </a:t>
            </a:r>
          </a:p>
          <a:p>
            <a:pPr algn="ctr"/>
            <a:r>
              <a:rPr lang="en" sz="1800" dirty="0">
                <a:latin typeface="Gotham Light" pitchFamily="50" charset="0"/>
                <a:ea typeface="Century Gothic"/>
                <a:cs typeface="Century Gothic"/>
                <a:sym typeface="Century Gothic"/>
              </a:rPr>
              <a:t>in partnership with the NWBA Annual Campaign.</a:t>
            </a:r>
          </a:p>
          <a:p>
            <a:endParaRPr dirty="0"/>
          </a:p>
        </p:txBody>
      </p:sp>
      <p:cxnSp>
        <p:nvCxnSpPr>
          <p:cNvPr id="120" name="Shape 120"/>
          <p:cNvCxnSpPr/>
          <p:nvPr/>
        </p:nvCxnSpPr>
        <p:spPr>
          <a:xfrm>
            <a:off x="1777626" y="3022572"/>
            <a:ext cx="5648700" cy="9900"/>
          </a:xfrm>
          <a:prstGeom prst="straightConnector1">
            <a:avLst/>
          </a:prstGeom>
          <a:noFill/>
          <a:ln w="38100" cap="flat" cmpd="sng">
            <a:solidFill>
              <a:srgbClr val="000000"/>
            </a:solidFill>
            <a:prstDash val="solid"/>
            <a:round/>
            <a:headEnd type="none" w="lg" len="lg"/>
            <a:tailEnd type="none" w="lg" len="lg"/>
          </a:ln>
        </p:spPr>
      </p:cxnSp>
      <p:sp>
        <p:nvSpPr>
          <p:cNvPr id="121" name="Shape 121"/>
          <p:cNvSpPr txBox="1"/>
          <p:nvPr/>
        </p:nvSpPr>
        <p:spPr>
          <a:xfrm>
            <a:off x="4272666" y="4300236"/>
            <a:ext cx="3625500" cy="881400"/>
          </a:xfrm>
          <a:prstGeom prst="rect">
            <a:avLst/>
          </a:prstGeom>
          <a:noFill/>
          <a:ln>
            <a:noFill/>
          </a:ln>
        </p:spPr>
        <p:txBody>
          <a:bodyPr lIns="91425" tIns="91425" rIns="91425" bIns="91425" anchor="t" anchorCtr="0">
            <a:noAutofit/>
          </a:bodyPr>
          <a:lstStyle/>
          <a:p>
            <a:pPr algn="ctr"/>
            <a:r>
              <a:rPr lang="en" u="sng" dirty="0">
                <a:latin typeface="Century Gothic"/>
                <a:ea typeface="Century Gothic"/>
                <a:cs typeface="Century Gothic"/>
                <a:sym typeface="Century Gothic"/>
              </a:rPr>
              <a:t>Anthony Bartkowski</a:t>
            </a: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Executive Director of NWBA</a:t>
            </a:r>
          </a:p>
        </p:txBody>
      </p:sp>
      <p:sp>
        <p:nvSpPr>
          <p:cNvPr id="122" name="Shape 122"/>
          <p:cNvSpPr txBox="1"/>
          <p:nvPr/>
        </p:nvSpPr>
        <p:spPr>
          <a:xfrm>
            <a:off x="1777626" y="4301380"/>
            <a:ext cx="2403600" cy="801300"/>
          </a:xfrm>
          <a:prstGeom prst="rect">
            <a:avLst/>
          </a:prstGeom>
          <a:noFill/>
          <a:ln>
            <a:noFill/>
          </a:ln>
        </p:spPr>
        <p:txBody>
          <a:bodyPr lIns="91425" tIns="91425" rIns="91425" bIns="91425" anchor="t" anchorCtr="0">
            <a:noAutofit/>
          </a:bodyPr>
          <a:lstStyle/>
          <a:p>
            <a:r>
              <a:rPr lang="en-US" dirty="0"/>
              <a:t>______________________</a:t>
            </a:r>
            <a:endParaRPr dirty="0"/>
          </a:p>
          <a:p>
            <a:pPr algn="ctr"/>
            <a:r>
              <a:rPr lang="en" dirty="0">
                <a:latin typeface="Century Gothic"/>
                <a:ea typeface="Century Gothic"/>
                <a:cs typeface="Century Gothic"/>
                <a:sym typeface="Century Gothic"/>
              </a:rPr>
              <a:t>Event Director</a:t>
            </a:r>
          </a:p>
          <a:p>
            <a:endParaRPr dirty="0"/>
          </a:p>
        </p:txBody>
      </p:sp>
      <p:pic>
        <p:nvPicPr>
          <p:cNvPr id="4" name="Picture 3">
            <a:extLst>
              <a:ext uri="{FF2B5EF4-FFF2-40B4-BE49-F238E27FC236}">
                <a16:creationId xmlns:a16="http://schemas.microsoft.com/office/drawing/2014/main" id="{EE60FE46-9C81-4CEC-8EBC-33BCF14F79C0}"/>
              </a:ext>
            </a:extLst>
          </p:cNvPr>
          <p:cNvPicPr>
            <a:picLocks noChangeAspect="1"/>
          </p:cNvPicPr>
          <p:nvPr/>
        </p:nvPicPr>
        <p:blipFill>
          <a:blip r:embed="rId3"/>
          <a:stretch>
            <a:fillRect/>
          </a:stretch>
        </p:blipFill>
        <p:spPr>
          <a:xfrm>
            <a:off x="2142784" y="447362"/>
            <a:ext cx="4871970" cy="1249792"/>
          </a:xfrm>
          <a:prstGeom prst="rect">
            <a:avLst/>
          </a:prstGeom>
        </p:spPr>
      </p:pic>
      <p:sp>
        <p:nvSpPr>
          <p:cNvPr id="5" name="Rectangle 4">
            <a:extLst>
              <a:ext uri="{FF2B5EF4-FFF2-40B4-BE49-F238E27FC236}">
                <a16:creationId xmlns:a16="http://schemas.microsoft.com/office/drawing/2014/main" id="{576B5357-359F-4926-B46B-29525F695E42}"/>
              </a:ext>
            </a:extLst>
          </p:cNvPr>
          <p:cNvSpPr/>
          <p:nvPr/>
        </p:nvSpPr>
        <p:spPr>
          <a:xfrm>
            <a:off x="382089" y="222069"/>
            <a:ext cx="8379823" cy="4702628"/>
          </a:xfrm>
          <a:prstGeom prst="rect">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381051" y="273601"/>
            <a:ext cx="2301600" cy="841800"/>
          </a:xfrm>
          <a:prstGeom prst="rect">
            <a:avLst/>
          </a:prstGeom>
        </p:spPr>
        <p:txBody>
          <a:bodyPr lIns="91425" tIns="91425" rIns="91425" bIns="91425" anchor="ctr" anchorCtr="0">
            <a:noAutofit/>
          </a:bodyPr>
          <a:lstStyle/>
          <a:p>
            <a:r>
              <a:rPr lang="en-US" sz="1800" b="1" dirty="0">
                <a:latin typeface="Gotham Light" pitchFamily="50" charset="0"/>
              </a:rPr>
              <a:t>Pledge Form</a:t>
            </a:r>
            <a:br>
              <a:rPr lang="en" sz="1800" b="1" dirty="0">
                <a:latin typeface="Gotham Light" pitchFamily="50" charset="0"/>
              </a:rPr>
            </a:br>
            <a:r>
              <a:rPr lang="en" sz="1800" b="1" dirty="0">
                <a:latin typeface="Gotham Light" pitchFamily="50" charset="0"/>
              </a:rPr>
              <a:t>Shoot-A-Thon</a:t>
            </a:r>
          </a:p>
        </p:txBody>
      </p:sp>
      <p:sp>
        <p:nvSpPr>
          <p:cNvPr id="130" name="Shape 130"/>
          <p:cNvSpPr txBox="1"/>
          <p:nvPr/>
        </p:nvSpPr>
        <p:spPr>
          <a:xfrm>
            <a:off x="6056625" y="191751"/>
            <a:ext cx="2089200" cy="1443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endParaRPr dirty="0">
              <a:latin typeface="Century Gothic"/>
              <a:ea typeface="Century Gothic"/>
              <a:cs typeface="Century Gothic"/>
              <a:sym typeface="Century Gothic"/>
            </a:endParaRPr>
          </a:p>
          <a:p>
            <a:pPr algn="ct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Insert Team</a:t>
            </a:r>
          </a:p>
          <a:p>
            <a:pPr algn="ctr"/>
            <a:r>
              <a:rPr lang="en" dirty="0">
                <a:latin typeface="Century Gothic"/>
                <a:ea typeface="Century Gothic"/>
                <a:cs typeface="Century Gothic"/>
                <a:sym typeface="Century Gothic"/>
              </a:rPr>
              <a:t> Logo Here </a:t>
            </a:r>
          </a:p>
        </p:txBody>
      </p:sp>
      <p:cxnSp>
        <p:nvCxnSpPr>
          <p:cNvPr id="131" name="Shape 131"/>
          <p:cNvCxnSpPr/>
          <p:nvPr/>
        </p:nvCxnSpPr>
        <p:spPr>
          <a:xfrm>
            <a:off x="3310401" y="1271675"/>
            <a:ext cx="2402100" cy="0"/>
          </a:xfrm>
          <a:prstGeom prst="straightConnector1">
            <a:avLst/>
          </a:prstGeom>
          <a:noFill/>
          <a:ln w="9525" cap="flat" cmpd="sng">
            <a:solidFill>
              <a:srgbClr val="000000"/>
            </a:solidFill>
            <a:prstDash val="solid"/>
            <a:round/>
            <a:headEnd type="none" w="lg" len="lg"/>
            <a:tailEnd type="none" w="lg" len="lg"/>
          </a:ln>
        </p:spPr>
      </p:cxnSp>
      <p:sp>
        <p:nvSpPr>
          <p:cNvPr id="132" name="Shape 132"/>
          <p:cNvSpPr txBox="1"/>
          <p:nvPr/>
        </p:nvSpPr>
        <p:spPr>
          <a:xfrm>
            <a:off x="3155563" y="1263082"/>
            <a:ext cx="2735700" cy="353100"/>
          </a:xfrm>
          <a:prstGeom prst="rect">
            <a:avLst/>
          </a:prstGeom>
          <a:noFill/>
          <a:ln>
            <a:noFill/>
          </a:ln>
        </p:spPr>
        <p:txBody>
          <a:bodyPr lIns="91425" tIns="91425" rIns="91425" bIns="91425" anchor="t" anchorCtr="0">
            <a:noAutofit/>
          </a:bodyPr>
          <a:lstStyle/>
          <a:p>
            <a:pPr algn="ctr"/>
            <a:r>
              <a:rPr lang="en" dirty="0">
                <a:latin typeface="Century Gothic"/>
                <a:ea typeface="Century Gothic"/>
                <a:cs typeface="Century Gothic"/>
                <a:sym typeface="Century Gothic"/>
              </a:rPr>
              <a:t>(Insert Participant’s Name)</a:t>
            </a:r>
          </a:p>
        </p:txBody>
      </p:sp>
      <p:graphicFrame>
        <p:nvGraphicFramePr>
          <p:cNvPr id="133" name="Shape 133"/>
          <p:cNvGraphicFramePr/>
          <p:nvPr>
            <p:extLst>
              <p:ext uri="{D42A27DB-BD31-4B8C-83A1-F6EECF244321}">
                <p14:modId xmlns:p14="http://schemas.microsoft.com/office/powerpoint/2010/main" val="2415386190"/>
              </p:ext>
            </p:extLst>
          </p:nvPr>
        </p:nvGraphicFramePr>
        <p:xfrm>
          <a:off x="1050816" y="1714429"/>
          <a:ext cx="7095009" cy="3177618"/>
        </p:xfrm>
        <a:graphic>
          <a:graphicData uri="http://schemas.openxmlformats.org/drawingml/2006/table">
            <a:tbl>
              <a:tblPr>
                <a:noFill/>
                <a:tableStyleId>{7D0AEF9C-E7D5-4DC8-BAA9-7B240E2F2AF0}</a:tableStyleId>
              </a:tblPr>
              <a:tblGrid>
                <a:gridCol w="2365003">
                  <a:extLst>
                    <a:ext uri="{9D8B030D-6E8A-4147-A177-3AD203B41FA5}">
                      <a16:colId xmlns:a16="http://schemas.microsoft.com/office/drawing/2014/main" val="20000"/>
                    </a:ext>
                  </a:extLst>
                </a:gridCol>
                <a:gridCol w="2365003">
                  <a:extLst>
                    <a:ext uri="{9D8B030D-6E8A-4147-A177-3AD203B41FA5}">
                      <a16:colId xmlns:a16="http://schemas.microsoft.com/office/drawing/2014/main" val="20001"/>
                    </a:ext>
                  </a:extLst>
                </a:gridCol>
                <a:gridCol w="2365003">
                  <a:extLst>
                    <a:ext uri="{9D8B030D-6E8A-4147-A177-3AD203B41FA5}">
                      <a16:colId xmlns:a16="http://schemas.microsoft.com/office/drawing/2014/main" val="20002"/>
                    </a:ext>
                  </a:extLst>
                </a:gridCol>
              </a:tblGrid>
              <a:tr h="580948">
                <a:tc>
                  <a:txBody>
                    <a:bodyPr/>
                    <a:lstStyle/>
                    <a:p>
                      <a:pPr lvl="0" algn="ctr">
                        <a:spcBef>
                          <a:spcPts val="0"/>
                        </a:spcBef>
                        <a:buNone/>
                      </a:pPr>
                      <a:r>
                        <a:rPr lang="en" sz="1500" dirty="0">
                          <a:latin typeface="Century Gothic"/>
                          <a:ea typeface="Century Gothic"/>
                          <a:cs typeface="Century Gothic"/>
                          <a:sym typeface="Century Gothic"/>
                        </a:rPr>
                        <a:t>Name/Phone</a:t>
                      </a:r>
                    </a:p>
                  </a:txBody>
                  <a:tcPr marL="89019" marR="89019" marT="89019" marB="89019"/>
                </a:tc>
                <a:tc>
                  <a:txBody>
                    <a:bodyPr/>
                    <a:lstStyle/>
                    <a:p>
                      <a:pPr lvl="0" algn="ctr" rtl="0">
                        <a:spcBef>
                          <a:spcPts val="0"/>
                        </a:spcBef>
                        <a:buNone/>
                      </a:pPr>
                      <a:r>
                        <a:rPr lang="en" sz="1500" dirty="0">
                          <a:latin typeface="Century Gothic"/>
                          <a:ea typeface="Century Gothic"/>
                          <a:cs typeface="Century Gothic"/>
                          <a:sym typeface="Century Gothic"/>
                        </a:rPr>
                        <a:t>Pledge Per Shot Made</a:t>
                      </a:r>
                    </a:p>
                    <a:p>
                      <a:pPr lvl="0" algn="ctr">
                        <a:spcBef>
                          <a:spcPts val="0"/>
                        </a:spcBef>
                        <a:buNone/>
                      </a:pPr>
                      <a:r>
                        <a:rPr lang="en" sz="1500" dirty="0">
                          <a:latin typeface="Century Gothic"/>
                          <a:ea typeface="Century Gothic"/>
                          <a:cs typeface="Century Gothic"/>
                          <a:sym typeface="Century Gothic"/>
                        </a:rPr>
                        <a:t>(ex. $1.00 per shot)</a:t>
                      </a:r>
                    </a:p>
                  </a:txBody>
                  <a:tcPr marL="89019" marR="89019" marT="89019" marB="89019"/>
                </a:tc>
                <a:tc>
                  <a:txBody>
                    <a:bodyPr/>
                    <a:lstStyle/>
                    <a:p>
                      <a:pPr lvl="0" algn="ctr">
                        <a:spcBef>
                          <a:spcPts val="0"/>
                        </a:spcBef>
                        <a:buNone/>
                      </a:pPr>
                      <a:r>
                        <a:rPr lang="en" sz="1500" dirty="0">
                          <a:latin typeface="Century Gothic"/>
                          <a:ea typeface="Century Gothic"/>
                          <a:cs typeface="Century Gothic"/>
                          <a:sym typeface="Century Gothic"/>
                        </a:rPr>
                        <a:t>Lump-Sum Donation</a:t>
                      </a:r>
                    </a:p>
                    <a:p>
                      <a:pPr lvl="0" algn="ctr">
                        <a:spcBef>
                          <a:spcPts val="0"/>
                        </a:spcBef>
                        <a:buNone/>
                      </a:pPr>
                      <a:r>
                        <a:rPr lang="en" sz="1500" dirty="0">
                          <a:latin typeface="Century Gothic"/>
                          <a:ea typeface="Century Gothic"/>
                          <a:cs typeface="Century Gothic"/>
                          <a:sym typeface="Century Gothic"/>
                        </a:rPr>
                        <a:t>(ex. $100 donation)</a:t>
                      </a:r>
                    </a:p>
                  </a:txBody>
                  <a:tcPr marL="89019" marR="89019" marT="89019" marB="89019"/>
                </a:tc>
                <a:extLst>
                  <a:ext uri="{0D108BD9-81ED-4DB2-BD59-A6C34878D82A}">
                    <a16:rowId xmlns:a16="http://schemas.microsoft.com/office/drawing/2014/main" val="10000"/>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1"/>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2"/>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3"/>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4"/>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5"/>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6"/>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7"/>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216103864"/>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743345013"/>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3087235043"/>
                  </a:ext>
                </a:extLst>
              </a:tr>
            </a:tbl>
          </a:graphicData>
        </a:graphic>
      </p:graphicFrame>
      <p:pic>
        <p:nvPicPr>
          <p:cNvPr id="8" name="Shape 55">
            <a:extLst>
              <a:ext uri="{FF2B5EF4-FFF2-40B4-BE49-F238E27FC236}">
                <a16:creationId xmlns:a16="http://schemas.microsoft.com/office/drawing/2014/main" id="{F91FD7C7-EC4D-4B31-AE99-7801CFB0F212}"/>
              </a:ext>
            </a:extLst>
          </p:cNvPr>
          <p:cNvPicPr preferRelativeResize="0"/>
          <p:nvPr/>
        </p:nvPicPr>
        <p:blipFill>
          <a:blip r:embed="rId3">
            <a:alphaModFix/>
          </a:blip>
          <a:stretch>
            <a:fillRect/>
          </a:stretch>
        </p:blipFill>
        <p:spPr>
          <a:xfrm>
            <a:off x="1244895" y="563719"/>
            <a:ext cx="1536694" cy="6993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Push-A-Thon</a:t>
            </a:r>
          </a:p>
        </p:txBody>
      </p:sp>
      <p:sp>
        <p:nvSpPr>
          <p:cNvPr id="139" name="Shape 139"/>
          <p:cNvSpPr txBox="1">
            <a:spLocks noGrp="1"/>
          </p:cNvSpPr>
          <p:nvPr>
            <p:ph type="body" idx="1"/>
          </p:nvPr>
        </p:nvSpPr>
        <p:spPr>
          <a:xfrm>
            <a:off x="4832401" y="1152475"/>
            <a:ext cx="3999900" cy="3416400"/>
          </a:xfrm>
          <a:prstGeom prst="rect">
            <a:avLst/>
          </a:prstGeom>
        </p:spPr>
        <p:txBody>
          <a:bodyPr lIns="91425" tIns="91425" rIns="91425" bIns="91425" anchor="t" anchorCtr="0">
            <a:noAutofit/>
          </a:bodyPr>
          <a:lstStyle/>
          <a:p>
            <a:pPr>
              <a:buNone/>
            </a:pPr>
            <a:r>
              <a:rPr lang="en" sz="1800" dirty="0">
                <a:solidFill>
                  <a:srgbClr val="000000"/>
                </a:solidFill>
                <a:latin typeface="Gotham Light" pitchFamily="50" charset="0"/>
                <a:ea typeface="Century Gothic"/>
                <a:cs typeface="Century Gothic"/>
                <a:sym typeface="Century Gothic"/>
              </a:rPr>
              <a:t>Each player will push in their sports wheelchair continuously conducting down-n-backs for as long as possible. As a sponsor of one athlete, you may pledge an amount per minute pushing (i.e. $1.00 per minute) or a lump-sum (i.e. $100 donation).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1" y="1303338"/>
            <a:ext cx="4152900" cy="3114675"/>
          </a:xfrm>
          <a:prstGeom prst="rect">
            <a:avLst/>
          </a:prstGeom>
        </p:spPr>
      </p:pic>
      <p:pic>
        <p:nvPicPr>
          <p:cNvPr id="5" name="Shape 55">
            <a:extLst>
              <a:ext uri="{FF2B5EF4-FFF2-40B4-BE49-F238E27FC236}">
                <a16:creationId xmlns:a16="http://schemas.microsoft.com/office/drawing/2014/main" id="{37127A96-CE35-408F-8610-1E4F192669E9}"/>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156881"/>
            <a:ext cx="8520600" cy="841800"/>
          </a:xfrm>
          <a:prstGeom prst="rect">
            <a:avLst/>
          </a:prstGeom>
        </p:spPr>
        <p:txBody>
          <a:bodyPr lIns="91425" tIns="91425" rIns="91425" bIns="91425" anchor="ctr" anchorCtr="0">
            <a:noAutofit/>
          </a:bodyPr>
          <a:lstStyle/>
          <a:p>
            <a:r>
              <a:rPr lang="en" sz="3000" b="1" dirty="0">
                <a:latin typeface="Gotham Light" pitchFamily="50" charset="0"/>
                <a:ea typeface="Century Gothic"/>
                <a:cs typeface="Century Gothic"/>
                <a:sym typeface="Century Gothic"/>
              </a:rPr>
              <a:t>Push-A-Thon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Instructions</a:t>
            </a:r>
          </a:p>
        </p:txBody>
      </p:sp>
      <p:sp>
        <p:nvSpPr>
          <p:cNvPr id="146" name="Shape 146"/>
          <p:cNvSpPr txBox="1"/>
          <p:nvPr/>
        </p:nvSpPr>
        <p:spPr>
          <a:xfrm>
            <a:off x="435006" y="989376"/>
            <a:ext cx="8327255" cy="4070100"/>
          </a:xfrm>
          <a:prstGeom prst="rect">
            <a:avLst/>
          </a:prstGeom>
          <a:noFill/>
          <a:ln>
            <a:noFill/>
          </a:ln>
        </p:spPr>
        <p:txBody>
          <a:bodyPr lIns="91425" tIns="91425" rIns="91425" bIns="91425" anchor="t" anchorCtr="0">
            <a:noAutofit/>
          </a:bodyPr>
          <a:lstStyle/>
          <a:p>
            <a:r>
              <a:rPr lang="en" sz="1600" dirty="0">
                <a:latin typeface="Gotham Light" pitchFamily="50" charset="0"/>
                <a:ea typeface="Century Gothic"/>
                <a:cs typeface="Century Gothic"/>
                <a:sym typeface="Century Gothic"/>
              </a:rPr>
              <a:t>Each player will push in their sports wheelchair continuously conducting down-n-backs for as long as possible. As a sponsor of one athlete, you may pledge an amount per minute pushing (i.e. $1.00 per minute) or a lump-sum ($100 donation).</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Depending on how many players you have, the distance of how many down-n-backs may change to have more players participate at one time. Possible distances could be baseline to baseline, sideline to sideline, or baseline to half court.</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Players may extend to open space off the court to fit more participants.</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Adequate space is required for safe turning. </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Players will push in a straight line to the decided distance, through the line, turn in place, and push back in a straight line. </a:t>
            </a:r>
          </a:p>
          <a:p>
            <a:endParaRPr sz="1000" dirty="0">
              <a:latin typeface="Century Gothic"/>
              <a:ea typeface="Century Gothic"/>
              <a:cs typeface="Century Gothic"/>
              <a:sym typeface="Century Gothic"/>
            </a:endParaRPr>
          </a:p>
          <a:p>
            <a:pPr algn="ctr"/>
            <a:endParaRPr lang="en" sz="1000" dirty="0">
              <a:latin typeface="Century Gothic"/>
              <a:ea typeface="Century Gothic"/>
              <a:cs typeface="Century Gothic"/>
              <a:sym typeface="Century Gothic"/>
            </a:endParaRPr>
          </a:p>
        </p:txBody>
      </p:sp>
      <p:pic>
        <p:nvPicPr>
          <p:cNvPr id="4" name="Shape 55">
            <a:extLst>
              <a:ext uri="{FF2B5EF4-FFF2-40B4-BE49-F238E27FC236}">
                <a16:creationId xmlns:a16="http://schemas.microsoft.com/office/drawing/2014/main" id="{622CB09E-0F12-467A-99B3-650767D4AEE6}"/>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25847"/>
            <a:ext cx="8520600" cy="841800"/>
          </a:xfrm>
          <a:prstGeom prst="rect">
            <a:avLst/>
          </a:prstGeom>
        </p:spPr>
        <p:txBody>
          <a:bodyPr lIns="91425" tIns="91425" rIns="91425" bIns="91425" anchor="ctr" anchorCtr="0">
            <a:noAutofit/>
          </a:bodyPr>
          <a:lstStyle/>
          <a:p>
            <a:r>
              <a:rPr lang="en-US" sz="3000" dirty="0">
                <a:latin typeface="Gotham Light" pitchFamily="50" charset="0"/>
                <a:ea typeface="Century Gothic"/>
                <a:cs typeface="Century Gothic"/>
                <a:sym typeface="Century Gothic"/>
              </a:rPr>
              <a:t>Push</a:t>
            </a:r>
            <a:r>
              <a:rPr lang="en" sz="3000" dirty="0">
                <a:latin typeface="Gotham Light" pitchFamily="50" charset="0"/>
                <a:ea typeface="Century Gothic"/>
                <a:cs typeface="Century Gothic"/>
                <a:sym typeface="Century Gothic"/>
              </a:rPr>
              <a:t>-A-Thon </a:t>
            </a:r>
            <a:r>
              <a:rPr lang="en-US" sz="3000" dirty="0">
                <a:latin typeface="Gotham Light" pitchFamily="50" charset="0"/>
                <a:ea typeface="Century Gothic"/>
                <a:cs typeface="Century Gothic"/>
                <a:sym typeface="Century Gothic"/>
              </a:rPr>
              <a:t>Timeline</a:t>
            </a:r>
            <a:endParaRPr lang="en" sz="3000" dirty="0">
              <a:latin typeface="Gotham Light" pitchFamily="50" charset="0"/>
              <a:ea typeface="Century Gothic"/>
              <a:cs typeface="Century Gothic"/>
              <a:sym typeface="Century Gothic"/>
            </a:endParaRPr>
          </a:p>
        </p:txBody>
      </p:sp>
      <p:sp>
        <p:nvSpPr>
          <p:cNvPr id="105" name="Shape 105"/>
          <p:cNvSpPr txBox="1"/>
          <p:nvPr/>
        </p:nvSpPr>
        <p:spPr>
          <a:xfrm>
            <a:off x="875261" y="866287"/>
            <a:ext cx="7393478" cy="4070100"/>
          </a:xfrm>
          <a:prstGeom prst="rect">
            <a:avLst/>
          </a:prstGeom>
          <a:noFill/>
          <a:ln>
            <a:noFill/>
          </a:ln>
        </p:spPr>
        <p:txBody>
          <a:bodyPr lIns="91425" tIns="91425" rIns="91425" bIns="91425" anchor="t" anchorCtr="0">
            <a:noAutofit/>
          </a:bodyPr>
          <a:lstStyle/>
          <a:p>
            <a:pPr lvl="0"/>
            <a:r>
              <a:rPr lang="en-US" sz="1200" b="1" i="1" dirty="0">
                <a:latin typeface="Gotham Light" pitchFamily="50" charset="0"/>
                <a:ea typeface="Century Gothic"/>
                <a:cs typeface="Century Gothic"/>
                <a:sym typeface="Century Gothic"/>
              </a:rPr>
              <a:t>Planning &amp; Prep Work</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Inform team and participants</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Secure a facility for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Secure equipment and resources for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Contact local partners to co-brand as event sponsors</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Invite local media</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Invite donors, program supporters or stakeholders to event</a:t>
            </a:r>
          </a:p>
          <a:p>
            <a:pPr lvl="0"/>
            <a:endParaRPr lang="en-US" sz="1200" dirty="0">
              <a:latin typeface="Gotham Light" pitchFamily="50" charset="0"/>
              <a:ea typeface="Century Gothic"/>
              <a:cs typeface="Century Gothic"/>
              <a:sym typeface="Century Gothic"/>
            </a:endParaRPr>
          </a:p>
          <a:p>
            <a:pPr lvl="0"/>
            <a:r>
              <a:rPr lang="en-US" sz="1200" b="1" i="1" dirty="0">
                <a:latin typeface="Gotham Light" pitchFamily="50" charset="0"/>
                <a:ea typeface="Century Gothic"/>
                <a:cs typeface="Century Gothic"/>
                <a:sym typeface="Century Gothic"/>
              </a:rPr>
              <a:t>Day of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Welcome and Intro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Provide Rules to Participants</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Conduct Push-A-Thon</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Recap Presentation; announce results and total funds raised</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Distribute Awards; distribute copies of Outstanding Performer Certificate to top three participants for each team</a:t>
            </a:r>
          </a:p>
          <a:p>
            <a:pPr marL="285744" indent="-285744">
              <a:buFont typeface="Arial" panose="020B0604020202020204" pitchFamily="34" charset="0"/>
              <a:buChar char="•"/>
            </a:pPr>
            <a:endParaRPr lang="en-US" sz="1200" dirty="0">
              <a:latin typeface="Gotham Light" pitchFamily="50" charset="0"/>
              <a:ea typeface="Century Gothic"/>
              <a:cs typeface="Century Gothic"/>
              <a:sym typeface="Century Gothic"/>
            </a:endParaRPr>
          </a:p>
          <a:p>
            <a:r>
              <a:rPr lang="en-US" sz="1200" b="1" i="1" dirty="0">
                <a:latin typeface="Gotham Light" pitchFamily="50" charset="0"/>
                <a:ea typeface="Century Gothic"/>
                <a:cs typeface="Century Gothic"/>
                <a:sym typeface="Century Gothic"/>
              </a:rPr>
              <a:t>Following the Event</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Send thank you notes to volunteers and participants</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Send contribution letter to supporters who requested a letter. </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Deposit funds to team banking account.</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Report results to NWBA, by completing an NWBA Annual Campaign Recap Report on </a:t>
            </a:r>
            <a:r>
              <a:rPr lang="en-US" sz="1200" dirty="0">
                <a:latin typeface="Gotham Light" pitchFamily="50" charset="0"/>
                <a:ea typeface="Century Gothic"/>
                <a:cs typeface="Century Gothic"/>
                <a:sym typeface="Century Gothic"/>
                <a:hlinkClick r:id="rId3"/>
              </a:rPr>
              <a:t>www.NWBA.org</a:t>
            </a:r>
            <a:r>
              <a:rPr lang="en-US" sz="1200" dirty="0">
                <a:latin typeface="Gotham Light" pitchFamily="50" charset="0"/>
                <a:ea typeface="Century Gothic"/>
                <a:cs typeface="Century Gothic"/>
                <a:sym typeface="Century Gothic"/>
              </a:rPr>
              <a:t>. </a:t>
            </a:r>
          </a:p>
          <a:p>
            <a:pPr algn="ctr"/>
            <a:endParaRPr lang="en" sz="1600" dirty="0">
              <a:latin typeface="Gotham Light" pitchFamily="50" charset="0"/>
              <a:ea typeface="Century Gothic"/>
              <a:cs typeface="Century Gothic"/>
              <a:sym typeface="Century Gothic"/>
            </a:endParaRPr>
          </a:p>
        </p:txBody>
      </p:sp>
      <p:pic>
        <p:nvPicPr>
          <p:cNvPr id="4" name="Shape 55">
            <a:extLst>
              <a:ext uri="{FF2B5EF4-FFF2-40B4-BE49-F238E27FC236}">
                <a16:creationId xmlns:a16="http://schemas.microsoft.com/office/drawing/2014/main" id="{D260588E-86BE-4EE6-A371-C756219B494B}"/>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extLst>
      <p:ext uri="{BB962C8B-B14F-4D97-AF65-F5344CB8AC3E}">
        <p14:creationId xmlns:p14="http://schemas.microsoft.com/office/powerpoint/2010/main" val="391873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xfrm>
            <a:off x="311700" y="298314"/>
            <a:ext cx="8520600" cy="841800"/>
          </a:xfrm>
          <a:prstGeom prst="rect">
            <a:avLst/>
          </a:prstGeom>
        </p:spPr>
        <p:txBody>
          <a:bodyPr lIns="91425" tIns="91425" rIns="91425" bIns="91425" anchor="ctr" anchorCtr="0">
            <a:noAutofit/>
          </a:bodyPr>
          <a:lstStyle/>
          <a:p>
            <a:r>
              <a:rPr lang="en" b="1" dirty="0">
                <a:latin typeface="Gotham Light" pitchFamily="50" charset="0"/>
                <a:ea typeface="Century Gothic"/>
                <a:cs typeface="Century Gothic"/>
                <a:sym typeface="Century Gothic"/>
              </a:rPr>
              <a:t>2017 (</a:t>
            </a:r>
            <a:r>
              <a:rPr lang="en" b="1" u="sng" dirty="0">
                <a:latin typeface="Gotham Light" pitchFamily="50" charset="0"/>
                <a:ea typeface="Century Gothic"/>
                <a:cs typeface="Century Gothic"/>
                <a:sym typeface="Century Gothic"/>
              </a:rPr>
              <a:t>Organization</a:t>
            </a:r>
            <a:r>
              <a:rPr lang="en" b="1" dirty="0">
                <a:latin typeface="Gotham Light" pitchFamily="50" charset="0"/>
                <a:ea typeface="Century Gothic"/>
                <a:cs typeface="Century Gothic"/>
                <a:sym typeface="Century Gothic"/>
              </a:rPr>
              <a:t>) </a:t>
            </a:r>
            <a:r>
              <a:rPr lang="en-US" b="1" dirty="0">
                <a:latin typeface="Gotham Light" pitchFamily="50" charset="0"/>
                <a:ea typeface="Century Gothic"/>
                <a:cs typeface="Century Gothic"/>
                <a:sym typeface="Century Gothic"/>
              </a:rPr>
              <a:t>Push</a:t>
            </a:r>
            <a:r>
              <a:rPr lang="en" b="1" dirty="0">
                <a:latin typeface="Gotham Light" pitchFamily="50" charset="0"/>
                <a:ea typeface="Century Gothic"/>
                <a:cs typeface="Century Gothic"/>
                <a:sym typeface="Century Gothic"/>
              </a:rPr>
              <a:t>-A-Thon</a:t>
            </a:r>
          </a:p>
          <a:p>
            <a:r>
              <a:rPr lang="en" sz="1800" dirty="0">
                <a:latin typeface="Gotham Light" pitchFamily="50" charset="0"/>
                <a:ea typeface="Century Gothic"/>
                <a:cs typeface="Century Gothic"/>
                <a:sym typeface="Century Gothic"/>
              </a:rPr>
              <a:t>In partnership with the NWBA Annual Campaign</a:t>
            </a:r>
          </a:p>
        </p:txBody>
      </p:sp>
      <p:sp>
        <p:nvSpPr>
          <p:cNvPr id="112" name="Shape 112"/>
          <p:cNvSpPr txBox="1"/>
          <p:nvPr/>
        </p:nvSpPr>
        <p:spPr>
          <a:xfrm>
            <a:off x="1106101" y="1160701"/>
            <a:ext cx="5571300" cy="3724200"/>
          </a:xfrm>
          <a:prstGeom prst="rect">
            <a:avLst/>
          </a:prstGeom>
          <a:noFill/>
          <a:ln>
            <a:noFill/>
          </a:ln>
        </p:spPr>
        <p:txBody>
          <a:bodyPr lIns="91425" tIns="91425" rIns="91425" bIns="91425" anchor="t" anchorCtr="0">
            <a:noAutofit/>
          </a:bodyPr>
          <a:lstStyle/>
          <a:p>
            <a:r>
              <a:rPr lang="en" sz="1300" b="1" dirty="0">
                <a:latin typeface="Gotham Light" pitchFamily="50" charset="0"/>
                <a:ea typeface="Century Gothic"/>
                <a:cs typeface="Century Gothic"/>
                <a:sym typeface="Century Gothic"/>
              </a:rPr>
              <a:t>When</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Where</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How To Support</a:t>
            </a:r>
            <a:r>
              <a:rPr lang="en" sz="1300" dirty="0">
                <a:latin typeface="Gotham Light" pitchFamily="50" charset="0"/>
                <a:ea typeface="Century Gothic"/>
                <a:cs typeface="Century Gothic"/>
                <a:sym typeface="Century Gothic"/>
              </a:rPr>
              <a:t>:</a:t>
            </a:r>
          </a:p>
          <a:p>
            <a:pPr marL="457189" indent="-311143">
              <a:buSzPct val="100000"/>
              <a:buFont typeface="Century Gothic"/>
              <a:buChar char="●"/>
            </a:pPr>
            <a:r>
              <a:rPr lang="en" sz="1300" dirty="0">
                <a:latin typeface="Gotham Light" pitchFamily="50" charset="0"/>
                <a:ea typeface="Century Gothic"/>
                <a:cs typeface="Century Gothic"/>
                <a:sym typeface="Century Gothic"/>
              </a:rPr>
              <a:t>Sponsor a Player</a:t>
            </a:r>
          </a:p>
          <a:p>
            <a:pPr marL="457189" indent="-311143">
              <a:buSzPct val="100000"/>
              <a:buFont typeface="Century Gothic"/>
              <a:buChar char="●"/>
            </a:pPr>
            <a:r>
              <a:rPr lang="en" sz="1300" dirty="0">
                <a:latin typeface="Gotham Light" pitchFamily="50" charset="0"/>
                <a:ea typeface="Century Gothic"/>
                <a:cs typeface="Century Gothic"/>
                <a:sym typeface="Century Gothic"/>
              </a:rPr>
              <a:t>Cheer on the Team</a:t>
            </a:r>
          </a:p>
          <a:p>
            <a:pPr marL="457189" indent="-311143">
              <a:buSzPct val="100000"/>
              <a:buFont typeface="Century Gothic"/>
              <a:buChar char="●"/>
            </a:pPr>
            <a:r>
              <a:rPr lang="en" sz="1300" dirty="0">
                <a:latin typeface="Gotham Light" pitchFamily="50" charset="0"/>
                <a:ea typeface="Century Gothic"/>
                <a:cs typeface="Century Gothic"/>
                <a:sym typeface="Century Gothic"/>
              </a:rPr>
              <a:t>Attend the Event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How it Works</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US" sz="1300" dirty="0">
                <a:latin typeface="Gotham Light" pitchFamily="50" charset="0"/>
                <a:ea typeface="Century Gothic"/>
                <a:cs typeface="Century Gothic"/>
                <a:sym typeface="Century Gothic"/>
              </a:rPr>
              <a:t>Each player will push in their sports wheelchair continuously</a:t>
            </a:r>
          </a:p>
          <a:p>
            <a:r>
              <a:rPr lang="en-US" sz="1300" dirty="0">
                <a:latin typeface="Gotham Light" pitchFamily="50" charset="0"/>
                <a:ea typeface="Century Gothic"/>
                <a:cs typeface="Century Gothic"/>
                <a:sym typeface="Century Gothic"/>
              </a:rPr>
              <a:t>conducting down-n-backs for as long as possible.  </a:t>
            </a:r>
          </a:p>
          <a:p>
            <a:endParaRPr lang="en-US" sz="1300" dirty="0">
              <a:latin typeface="Gotham Light" pitchFamily="50" charset="0"/>
              <a:ea typeface="Century Gothic"/>
              <a:cs typeface="Century Gothic"/>
              <a:sym typeface="Century Gothic"/>
            </a:endParaRPr>
          </a:p>
          <a:p>
            <a:r>
              <a:rPr lang="en-US" sz="1300" dirty="0">
                <a:latin typeface="Gotham Light" pitchFamily="50" charset="0"/>
                <a:ea typeface="Century Gothic"/>
                <a:cs typeface="Century Gothic"/>
                <a:sym typeface="Century Gothic"/>
              </a:rPr>
              <a:t>As a sponsor of one athlete, you may pledge an amount per minute pushing (i.e. $0.50 per minute) or a </a:t>
            </a:r>
          </a:p>
          <a:p>
            <a:r>
              <a:rPr lang="en-US" sz="1300" dirty="0">
                <a:latin typeface="Gotham Light" pitchFamily="50" charset="0"/>
                <a:ea typeface="Century Gothic"/>
                <a:cs typeface="Century Gothic"/>
                <a:sym typeface="Century Gothic"/>
              </a:rPr>
              <a:t>lump-sum (i.e. $20 donation).</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Contact </a:t>
            </a:r>
            <a:r>
              <a:rPr lang="en-US" sz="1300" b="1" dirty="0">
                <a:latin typeface="Gotham Light" pitchFamily="50" charset="0"/>
                <a:ea typeface="Century Gothic"/>
                <a:cs typeface="Century Gothic"/>
                <a:sym typeface="Century Gothic"/>
              </a:rPr>
              <a:t>I</a:t>
            </a:r>
            <a:r>
              <a:rPr lang="en" sz="1300" b="1" dirty="0">
                <a:latin typeface="Gotham Light" pitchFamily="50" charset="0"/>
                <a:ea typeface="Century Gothic"/>
                <a:cs typeface="Century Gothic"/>
                <a:sym typeface="Century Gothic"/>
              </a:rPr>
              <a:t>nfo</a:t>
            </a:r>
            <a:r>
              <a:rPr lang="en" sz="1300" dirty="0">
                <a:latin typeface="Gotham Light" pitchFamily="50" charset="0"/>
                <a:ea typeface="Century Gothic"/>
                <a:cs typeface="Century Gothic"/>
                <a:sym typeface="Century Gothic"/>
              </a:rPr>
              <a:t>:</a:t>
            </a:r>
          </a:p>
        </p:txBody>
      </p:sp>
      <p:sp>
        <p:nvSpPr>
          <p:cNvPr id="6" name="Shape 130">
            <a:extLst>
              <a:ext uri="{FF2B5EF4-FFF2-40B4-BE49-F238E27FC236}">
                <a16:creationId xmlns:a16="http://schemas.microsoft.com/office/drawing/2014/main" id="{D5729CC4-FED6-432E-B8FB-A7F2585A973F}"/>
              </a:ext>
            </a:extLst>
          </p:cNvPr>
          <p:cNvSpPr txBox="1"/>
          <p:nvPr/>
        </p:nvSpPr>
        <p:spPr>
          <a:xfrm>
            <a:off x="6056625" y="1282500"/>
            <a:ext cx="2089200" cy="1443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endParaRPr dirty="0">
              <a:latin typeface="Century Gothic"/>
              <a:ea typeface="Century Gothic"/>
              <a:cs typeface="Century Gothic"/>
              <a:sym typeface="Century Gothic"/>
            </a:endParaRPr>
          </a:p>
          <a:p>
            <a:pPr algn="ct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Insert Team</a:t>
            </a:r>
          </a:p>
          <a:p>
            <a:pPr algn="ctr"/>
            <a:r>
              <a:rPr lang="en" dirty="0">
                <a:latin typeface="Century Gothic"/>
                <a:ea typeface="Century Gothic"/>
                <a:cs typeface="Century Gothic"/>
                <a:sym typeface="Century Gothic"/>
              </a:rPr>
              <a:t> Logo Here </a:t>
            </a:r>
          </a:p>
        </p:txBody>
      </p:sp>
      <p:pic>
        <p:nvPicPr>
          <p:cNvPr id="7" name="Shape 55">
            <a:extLst>
              <a:ext uri="{FF2B5EF4-FFF2-40B4-BE49-F238E27FC236}">
                <a16:creationId xmlns:a16="http://schemas.microsoft.com/office/drawing/2014/main" id="{F3C946C6-80E0-4607-98C0-3C3E902FA664}"/>
              </a:ext>
            </a:extLst>
          </p:cNvPr>
          <p:cNvPicPr preferRelativeResize="0"/>
          <p:nvPr/>
        </p:nvPicPr>
        <p:blipFill>
          <a:blip r:embed="rId3">
            <a:alphaModFix/>
          </a:blip>
          <a:stretch>
            <a:fillRect/>
          </a:stretch>
        </p:blipFill>
        <p:spPr>
          <a:xfrm>
            <a:off x="6332878" y="2932111"/>
            <a:ext cx="1536694" cy="699363"/>
          </a:xfrm>
          <a:prstGeom prst="rect">
            <a:avLst/>
          </a:prstGeom>
          <a:noFill/>
          <a:ln>
            <a:noFill/>
          </a:ln>
        </p:spPr>
      </p:pic>
    </p:spTree>
    <p:extLst>
      <p:ext uri="{BB962C8B-B14F-4D97-AF65-F5344CB8AC3E}">
        <p14:creationId xmlns:p14="http://schemas.microsoft.com/office/powerpoint/2010/main" val="30054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Shape 118"/>
          <p:cNvSpPr txBox="1"/>
          <p:nvPr/>
        </p:nvSpPr>
        <p:spPr>
          <a:xfrm>
            <a:off x="610926" y="1710024"/>
            <a:ext cx="7982100" cy="591142"/>
          </a:xfrm>
          <a:prstGeom prst="rect">
            <a:avLst/>
          </a:prstGeom>
          <a:noFill/>
          <a:ln>
            <a:noFill/>
          </a:ln>
        </p:spPr>
        <p:txBody>
          <a:bodyPr lIns="91425" tIns="91425" rIns="91425" bIns="91425" anchor="t" anchorCtr="0">
            <a:noAutofit/>
          </a:bodyPr>
          <a:lstStyle/>
          <a:p>
            <a:pPr algn="ctr"/>
            <a:r>
              <a:rPr lang="en" sz="2800" b="1" dirty="0">
                <a:latin typeface="Gotham Light" pitchFamily="50" charset="0"/>
                <a:ea typeface="Century Gothic"/>
                <a:cs typeface="Century Gothic"/>
                <a:sym typeface="Century Gothic"/>
              </a:rPr>
              <a:t>2017-2018 NWBA Outstanding Performer</a:t>
            </a:r>
          </a:p>
        </p:txBody>
      </p:sp>
      <p:sp>
        <p:nvSpPr>
          <p:cNvPr id="119" name="Shape 119"/>
          <p:cNvSpPr txBox="1"/>
          <p:nvPr/>
        </p:nvSpPr>
        <p:spPr>
          <a:xfrm>
            <a:off x="80126" y="2198080"/>
            <a:ext cx="8993700" cy="2103300"/>
          </a:xfrm>
          <a:prstGeom prst="rect">
            <a:avLst/>
          </a:prstGeom>
          <a:noFill/>
          <a:ln>
            <a:noFill/>
          </a:ln>
        </p:spPr>
        <p:txBody>
          <a:bodyPr lIns="91425" tIns="91425" rIns="91425" bIns="91425" anchor="t" anchorCtr="0">
            <a:noAutofit/>
          </a:bodyPr>
          <a:lstStyle/>
          <a:p>
            <a:pPr algn="ctr"/>
            <a:r>
              <a:rPr lang="en" sz="1800" dirty="0">
                <a:latin typeface="Gotham Light" pitchFamily="50" charset="0"/>
                <a:ea typeface="Century Gothic"/>
                <a:cs typeface="Century Gothic"/>
                <a:sym typeface="Century Gothic"/>
              </a:rPr>
              <a:t>Presented to:</a:t>
            </a:r>
          </a:p>
          <a:p>
            <a:endParaRPr u="sng" dirty="0">
              <a:latin typeface="Gotham Light" pitchFamily="50" charset="0"/>
            </a:endParaRPr>
          </a:p>
          <a:p>
            <a:endParaRPr u="sng" dirty="0">
              <a:latin typeface="Gotham Light" pitchFamily="50" charset="0"/>
            </a:endParaRPr>
          </a:p>
          <a:p>
            <a:endParaRPr dirty="0">
              <a:latin typeface="Gotham Light" pitchFamily="50" charset="0"/>
            </a:endParaRPr>
          </a:p>
          <a:p>
            <a:endParaRPr u="sng" dirty="0">
              <a:latin typeface="Gotham Light" pitchFamily="50" charset="0"/>
            </a:endParaRPr>
          </a:p>
          <a:p>
            <a:pPr algn="ctr"/>
            <a:r>
              <a:rPr lang="en" sz="1800" dirty="0">
                <a:latin typeface="Gotham Light" pitchFamily="50" charset="0"/>
                <a:ea typeface="Century Gothic"/>
                <a:cs typeface="Century Gothic"/>
                <a:sym typeface="Century Gothic"/>
              </a:rPr>
              <a:t>For participating and excelling in the </a:t>
            </a:r>
          </a:p>
          <a:p>
            <a:pPr algn="ctr"/>
            <a:r>
              <a:rPr lang="en" sz="1800" dirty="0">
                <a:latin typeface="Gotham Light" pitchFamily="50" charset="0"/>
                <a:ea typeface="Century Gothic"/>
                <a:cs typeface="Century Gothic"/>
                <a:sym typeface="Century Gothic"/>
              </a:rPr>
              <a:t>2017 (</a:t>
            </a:r>
            <a:r>
              <a:rPr lang="en" sz="1800" u="sng" dirty="0">
                <a:latin typeface="Gotham Light" pitchFamily="50" charset="0"/>
                <a:ea typeface="Century Gothic"/>
                <a:cs typeface="Century Gothic"/>
                <a:sym typeface="Century Gothic"/>
              </a:rPr>
              <a:t>Organization Here</a:t>
            </a:r>
            <a:r>
              <a:rPr lang="en" sz="1800" dirty="0">
                <a:latin typeface="Gotham Light" pitchFamily="50" charset="0"/>
                <a:ea typeface="Century Gothic"/>
                <a:cs typeface="Century Gothic"/>
                <a:sym typeface="Century Gothic"/>
              </a:rPr>
              <a:t>) </a:t>
            </a:r>
            <a:r>
              <a:rPr lang="en-US" sz="1800" dirty="0">
                <a:latin typeface="Gotham Light" pitchFamily="50" charset="0"/>
                <a:ea typeface="Century Gothic"/>
                <a:cs typeface="Century Gothic"/>
                <a:sym typeface="Century Gothic"/>
              </a:rPr>
              <a:t>PUSH</a:t>
            </a:r>
            <a:r>
              <a:rPr lang="en" sz="1800" dirty="0">
                <a:latin typeface="Gotham Light" pitchFamily="50" charset="0"/>
                <a:ea typeface="Century Gothic"/>
                <a:cs typeface="Century Gothic"/>
                <a:sym typeface="Century Gothic"/>
              </a:rPr>
              <a:t>-A-THON </a:t>
            </a:r>
          </a:p>
          <a:p>
            <a:pPr algn="ctr"/>
            <a:r>
              <a:rPr lang="en" sz="1800" dirty="0">
                <a:latin typeface="Gotham Light" pitchFamily="50" charset="0"/>
                <a:ea typeface="Century Gothic"/>
                <a:cs typeface="Century Gothic"/>
                <a:sym typeface="Century Gothic"/>
              </a:rPr>
              <a:t>in partnership with the NWBA Annual Campaign.</a:t>
            </a:r>
          </a:p>
          <a:p>
            <a:endParaRPr dirty="0"/>
          </a:p>
        </p:txBody>
      </p:sp>
      <p:cxnSp>
        <p:nvCxnSpPr>
          <p:cNvPr id="120" name="Shape 120"/>
          <p:cNvCxnSpPr/>
          <p:nvPr/>
        </p:nvCxnSpPr>
        <p:spPr>
          <a:xfrm>
            <a:off x="1777626" y="3022572"/>
            <a:ext cx="5648700" cy="9900"/>
          </a:xfrm>
          <a:prstGeom prst="straightConnector1">
            <a:avLst/>
          </a:prstGeom>
          <a:noFill/>
          <a:ln w="38100" cap="flat" cmpd="sng">
            <a:solidFill>
              <a:srgbClr val="000000"/>
            </a:solidFill>
            <a:prstDash val="solid"/>
            <a:round/>
            <a:headEnd type="none" w="lg" len="lg"/>
            <a:tailEnd type="none" w="lg" len="lg"/>
          </a:ln>
        </p:spPr>
      </p:cxnSp>
      <p:sp>
        <p:nvSpPr>
          <p:cNvPr id="121" name="Shape 121"/>
          <p:cNvSpPr txBox="1"/>
          <p:nvPr/>
        </p:nvSpPr>
        <p:spPr>
          <a:xfrm>
            <a:off x="4272666" y="4300236"/>
            <a:ext cx="3625500" cy="881400"/>
          </a:xfrm>
          <a:prstGeom prst="rect">
            <a:avLst/>
          </a:prstGeom>
          <a:noFill/>
          <a:ln>
            <a:noFill/>
          </a:ln>
        </p:spPr>
        <p:txBody>
          <a:bodyPr lIns="91425" tIns="91425" rIns="91425" bIns="91425" anchor="t" anchorCtr="0">
            <a:noAutofit/>
          </a:bodyPr>
          <a:lstStyle/>
          <a:p>
            <a:pPr algn="ctr"/>
            <a:r>
              <a:rPr lang="en" u="sng" dirty="0">
                <a:latin typeface="Century Gothic"/>
                <a:ea typeface="Century Gothic"/>
                <a:cs typeface="Century Gothic"/>
                <a:sym typeface="Century Gothic"/>
              </a:rPr>
              <a:t>Anthony Bartkowski</a:t>
            </a: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Executive Director of NWBA</a:t>
            </a:r>
          </a:p>
        </p:txBody>
      </p:sp>
      <p:sp>
        <p:nvSpPr>
          <p:cNvPr id="122" name="Shape 122"/>
          <p:cNvSpPr txBox="1"/>
          <p:nvPr/>
        </p:nvSpPr>
        <p:spPr>
          <a:xfrm>
            <a:off x="1777626" y="4301380"/>
            <a:ext cx="2403600" cy="801300"/>
          </a:xfrm>
          <a:prstGeom prst="rect">
            <a:avLst/>
          </a:prstGeom>
          <a:noFill/>
          <a:ln>
            <a:noFill/>
          </a:ln>
        </p:spPr>
        <p:txBody>
          <a:bodyPr lIns="91425" tIns="91425" rIns="91425" bIns="91425" anchor="t" anchorCtr="0">
            <a:noAutofit/>
          </a:bodyPr>
          <a:lstStyle/>
          <a:p>
            <a:r>
              <a:rPr lang="en-US" dirty="0"/>
              <a:t>______________________</a:t>
            </a:r>
            <a:endParaRPr dirty="0"/>
          </a:p>
          <a:p>
            <a:pPr algn="ctr"/>
            <a:r>
              <a:rPr lang="en" dirty="0">
                <a:latin typeface="Century Gothic"/>
                <a:ea typeface="Century Gothic"/>
                <a:cs typeface="Century Gothic"/>
                <a:sym typeface="Century Gothic"/>
              </a:rPr>
              <a:t>Event Director</a:t>
            </a:r>
          </a:p>
          <a:p>
            <a:endParaRPr dirty="0"/>
          </a:p>
        </p:txBody>
      </p:sp>
      <p:pic>
        <p:nvPicPr>
          <p:cNvPr id="4" name="Picture 3">
            <a:extLst>
              <a:ext uri="{FF2B5EF4-FFF2-40B4-BE49-F238E27FC236}">
                <a16:creationId xmlns:a16="http://schemas.microsoft.com/office/drawing/2014/main" id="{EE60FE46-9C81-4CEC-8EBC-33BCF14F79C0}"/>
              </a:ext>
            </a:extLst>
          </p:cNvPr>
          <p:cNvPicPr>
            <a:picLocks noChangeAspect="1"/>
          </p:cNvPicPr>
          <p:nvPr/>
        </p:nvPicPr>
        <p:blipFill>
          <a:blip r:embed="rId3"/>
          <a:stretch>
            <a:fillRect/>
          </a:stretch>
        </p:blipFill>
        <p:spPr>
          <a:xfrm>
            <a:off x="2142784" y="447362"/>
            <a:ext cx="4871970" cy="1249792"/>
          </a:xfrm>
          <a:prstGeom prst="rect">
            <a:avLst/>
          </a:prstGeom>
        </p:spPr>
      </p:pic>
      <p:sp>
        <p:nvSpPr>
          <p:cNvPr id="5" name="Rectangle 4">
            <a:extLst>
              <a:ext uri="{FF2B5EF4-FFF2-40B4-BE49-F238E27FC236}">
                <a16:creationId xmlns:a16="http://schemas.microsoft.com/office/drawing/2014/main" id="{576B5357-359F-4926-B46B-29525F695E42}"/>
              </a:ext>
            </a:extLst>
          </p:cNvPr>
          <p:cNvSpPr/>
          <p:nvPr/>
        </p:nvSpPr>
        <p:spPr>
          <a:xfrm>
            <a:off x="382089" y="222069"/>
            <a:ext cx="8379823" cy="4702628"/>
          </a:xfrm>
          <a:prstGeom prst="rect">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173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381051" y="273601"/>
            <a:ext cx="2301600" cy="841800"/>
          </a:xfrm>
          <a:prstGeom prst="rect">
            <a:avLst/>
          </a:prstGeom>
        </p:spPr>
        <p:txBody>
          <a:bodyPr lIns="91425" tIns="91425" rIns="91425" bIns="91425" anchor="ctr" anchorCtr="0">
            <a:noAutofit/>
          </a:bodyPr>
          <a:lstStyle/>
          <a:p>
            <a:r>
              <a:rPr lang="en-US" sz="1800" b="1" dirty="0">
                <a:latin typeface="Gotham Light" pitchFamily="50" charset="0"/>
              </a:rPr>
              <a:t>Pledge Form</a:t>
            </a:r>
            <a:br>
              <a:rPr lang="en" sz="1800" b="1" dirty="0">
                <a:latin typeface="Gotham Light" pitchFamily="50" charset="0"/>
              </a:rPr>
            </a:br>
            <a:r>
              <a:rPr lang="en-US" sz="1800" b="1" dirty="0">
                <a:latin typeface="Gotham Light" pitchFamily="50" charset="0"/>
              </a:rPr>
              <a:t>Push</a:t>
            </a:r>
            <a:r>
              <a:rPr lang="en" sz="1800" b="1" dirty="0">
                <a:latin typeface="Gotham Light" pitchFamily="50" charset="0"/>
              </a:rPr>
              <a:t>-A-Thon</a:t>
            </a:r>
          </a:p>
        </p:txBody>
      </p:sp>
      <p:sp>
        <p:nvSpPr>
          <p:cNvPr id="130" name="Shape 130"/>
          <p:cNvSpPr txBox="1"/>
          <p:nvPr/>
        </p:nvSpPr>
        <p:spPr>
          <a:xfrm>
            <a:off x="6056625" y="191751"/>
            <a:ext cx="2089200" cy="1443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endParaRPr dirty="0">
              <a:latin typeface="Century Gothic"/>
              <a:ea typeface="Century Gothic"/>
              <a:cs typeface="Century Gothic"/>
              <a:sym typeface="Century Gothic"/>
            </a:endParaRPr>
          </a:p>
          <a:p>
            <a:pPr algn="ct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Insert Team</a:t>
            </a:r>
          </a:p>
          <a:p>
            <a:pPr algn="ctr"/>
            <a:r>
              <a:rPr lang="en" dirty="0">
                <a:latin typeface="Century Gothic"/>
                <a:ea typeface="Century Gothic"/>
                <a:cs typeface="Century Gothic"/>
                <a:sym typeface="Century Gothic"/>
              </a:rPr>
              <a:t> Logo Here </a:t>
            </a:r>
          </a:p>
        </p:txBody>
      </p:sp>
      <p:cxnSp>
        <p:nvCxnSpPr>
          <p:cNvPr id="131" name="Shape 131"/>
          <p:cNvCxnSpPr/>
          <p:nvPr/>
        </p:nvCxnSpPr>
        <p:spPr>
          <a:xfrm>
            <a:off x="3310401" y="1271675"/>
            <a:ext cx="2402100" cy="0"/>
          </a:xfrm>
          <a:prstGeom prst="straightConnector1">
            <a:avLst/>
          </a:prstGeom>
          <a:noFill/>
          <a:ln w="9525" cap="flat" cmpd="sng">
            <a:solidFill>
              <a:srgbClr val="000000"/>
            </a:solidFill>
            <a:prstDash val="solid"/>
            <a:round/>
            <a:headEnd type="none" w="lg" len="lg"/>
            <a:tailEnd type="none" w="lg" len="lg"/>
          </a:ln>
        </p:spPr>
      </p:cxnSp>
      <p:sp>
        <p:nvSpPr>
          <p:cNvPr id="132" name="Shape 132"/>
          <p:cNvSpPr txBox="1"/>
          <p:nvPr/>
        </p:nvSpPr>
        <p:spPr>
          <a:xfrm>
            <a:off x="3155563" y="1263082"/>
            <a:ext cx="2735700" cy="353100"/>
          </a:xfrm>
          <a:prstGeom prst="rect">
            <a:avLst/>
          </a:prstGeom>
          <a:noFill/>
          <a:ln>
            <a:noFill/>
          </a:ln>
        </p:spPr>
        <p:txBody>
          <a:bodyPr lIns="91425" tIns="91425" rIns="91425" bIns="91425" anchor="t" anchorCtr="0">
            <a:noAutofit/>
          </a:bodyPr>
          <a:lstStyle/>
          <a:p>
            <a:pPr algn="ctr"/>
            <a:r>
              <a:rPr lang="en" dirty="0">
                <a:latin typeface="Century Gothic"/>
                <a:ea typeface="Century Gothic"/>
                <a:cs typeface="Century Gothic"/>
                <a:sym typeface="Century Gothic"/>
              </a:rPr>
              <a:t>(Insert Participant’s Name)</a:t>
            </a:r>
          </a:p>
        </p:txBody>
      </p:sp>
      <p:graphicFrame>
        <p:nvGraphicFramePr>
          <p:cNvPr id="133" name="Shape 133"/>
          <p:cNvGraphicFramePr/>
          <p:nvPr>
            <p:extLst>
              <p:ext uri="{D42A27DB-BD31-4B8C-83A1-F6EECF244321}">
                <p14:modId xmlns:p14="http://schemas.microsoft.com/office/powerpoint/2010/main" val="3585020186"/>
              </p:ext>
            </p:extLst>
          </p:nvPr>
        </p:nvGraphicFramePr>
        <p:xfrm>
          <a:off x="1050816" y="1714429"/>
          <a:ext cx="7095009" cy="3177618"/>
        </p:xfrm>
        <a:graphic>
          <a:graphicData uri="http://schemas.openxmlformats.org/drawingml/2006/table">
            <a:tbl>
              <a:tblPr>
                <a:noFill/>
                <a:tableStyleId>{7D0AEF9C-E7D5-4DC8-BAA9-7B240E2F2AF0}</a:tableStyleId>
              </a:tblPr>
              <a:tblGrid>
                <a:gridCol w="2365003">
                  <a:extLst>
                    <a:ext uri="{9D8B030D-6E8A-4147-A177-3AD203B41FA5}">
                      <a16:colId xmlns:a16="http://schemas.microsoft.com/office/drawing/2014/main" val="20000"/>
                    </a:ext>
                  </a:extLst>
                </a:gridCol>
                <a:gridCol w="2365003">
                  <a:extLst>
                    <a:ext uri="{9D8B030D-6E8A-4147-A177-3AD203B41FA5}">
                      <a16:colId xmlns:a16="http://schemas.microsoft.com/office/drawing/2014/main" val="20001"/>
                    </a:ext>
                  </a:extLst>
                </a:gridCol>
                <a:gridCol w="2365003">
                  <a:extLst>
                    <a:ext uri="{9D8B030D-6E8A-4147-A177-3AD203B41FA5}">
                      <a16:colId xmlns:a16="http://schemas.microsoft.com/office/drawing/2014/main" val="20002"/>
                    </a:ext>
                  </a:extLst>
                </a:gridCol>
              </a:tblGrid>
              <a:tr h="580948">
                <a:tc>
                  <a:txBody>
                    <a:bodyPr/>
                    <a:lstStyle/>
                    <a:p>
                      <a:pPr lvl="0" algn="ctr">
                        <a:spcBef>
                          <a:spcPts val="0"/>
                        </a:spcBef>
                        <a:buNone/>
                      </a:pPr>
                      <a:r>
                        <a:rPr lang="en" sz="1500" dirty="0">
                          <a:latin typeface="Century Gothic"/>
                          <a:ea typeface="Century Gothic"/>
                          <a:cs typeface="Century Gothic"/>
                          <a:sym typeface="Century Gothic"/>
                        </a:rPr>
                        <a:t>Name/Phone</a:t>
                      </a:r>
                    </a:p>
                  </a:txBody>
                  <a:tcPr marL="89019" marR="89019" marT="89019" marB="89019"/>
                </a:tc>
                <a:tc>
                  <a:txBody>
                    <a:bodyPr/>
                    <a:lstStyle/>
                    <a:p>
                      <a:pPr lvl="0" algn="ctr" rtl="0">
                        <a:spcBef>
                          <a:spcPts val="0"/>
                        </a:spcBef>
                        <a:buNone/>
                      </a:pPr>
                      <a:r>
                        <a:rPr lang="en" sz="1500" dirty="0">
                          <a:latin typeface="Century Gothic"/>
                          <a:ea typeface="Century Gothic"/>
                          <a:cs typeface="Century Gothic"/>
                          <a:sym typeface="Century Gothic"/>
                        </a:rPr>
                        <a:t>Pledge Per </a:t>
                      </a:r>
                      <a:r>
                        <a:rPr lang="en-US" sz="1500" dirty="0">
                          <a:latin typeface="Century Gothic"/>
                          <a:ea typeface="Century Gothic"/>
                          <a:cs typeface="Century Gothic"/>
                          <a:sym typeface="Century Gothic"/>
                        </a:rPr>
                        <a:t>Minute</a:t>
                      </a:r>
                      <a:endParaRPr lang="en" sz="1500" dirty="0">
                        <a:latin typeface="Century Gothic"/>
                        <a:ea typeface="Century Gothic"/>
                        <a:cs typeface="Century Gothic"/>
                        <a:sym typeface="Century Gothic"/>
                      </a:endParaRPr>
                    </a:p>
                    <a:p>
                      <a:pPr lvl="0" algn="ctr">
                        <a:spcBef>
                          <a:spcPts val="0"/>
                        </a:spcBef>
                        <a:buNone/>
                      </a:pPr>
                      <a:r>
                        <a:rPr lang="en" sz="1500" dirty="0">
                          <a:latin typeface="Century Gothic"/>
                          <a:ea typeface="Century Gothic"/>
                          <a:cs typeface="Century Gothic"/>
                          <a:sym typeface="Century Gothic"/>
                        </a:rPr>
                        <a:t>(ex. $1.00 per </a:t>
                      </a:r>
                      <a:r>
                        <a:rPr lang="en-US" sz="1500" dirty="0">
                          <a:latin typeface="Century Gothic"/>
                          <a:ea typeface="Century Gothic"/>
                          <a:cs typeface="Century Gothic"/>
                          <a:sym typeface="Century Gothic"/>
                        </a:rPr>
                        <a:t>minute</a:t>
                      </a:r>
                      <a:r>
                        <a:rPr lang="en" sz="1500" dirty="0">
                          <a:latin typeface="Century Gothic"/>
                          <a:ea typeface="Century Gothic"/>
                          <a:cs typeface="Century Gothic"/>
                          <a:sym typeface="Century Gothic"/>
                        </a:rPr>
                        <a:t>)</a:t>
                      </a:r>
                    </a:p>
                  </a:txBody>
                  <a:tcPr marL="89019" marR="89019" marT="89019" marB="89019"/>
                </a:tc>
                <a:tc>
                  <a:txBody>
                    <a:bodyPr/>
                    <a:lstStyle/>
                    <a:p>
                      <a:pPr lvl="0" algn="ctr">
                        <a:spcBef>
                          <a:spcPts val="0"/>
                        </a:spcBef>
                        <a:buNone/>
                      </a:pPr>
                      <a:r>
                        <a:rPr lang="en" sz="1500" dirty="0">
                          <a:latin typeface="Century Gothic"/>
                          <a:ea typeface="Century Gothic"/>
                          <a:cs typeface="Century Gothic"/>
                          <a:sym typeface="Century Gothic"/>
                        </a:rPr>
                        <a:t>Lump-Sum Donation</a:t>
                      </a:r>
                    </a:p>
                    <a:p>
                      <a:pPr lvl="0" algn="ctr">
                        <a:spcBef>
                          <a:spcPts val="0"/>
                        </a:spcBef>
                        <a:buNone/>
                      </a:pPr>
                      <a:r>
                        <a:rPr lang="en" sz="1500" dirty="0">
                          <a:latin typeface="Century Gothic"/>
                          <a:ea typeface="Century Gothic"/>
                          <a:cs typeface="Century Gothic"/>
                          <a:sym typeface="Century Gothic"/>
                        </a:rPr>
                        <a:t>(ex. $100 donation)</a:t>
                      </a:r>
                    </a:p>
                  </a:txBody>
                  <a:tcPr marL="89019" marR="89019" marT="89019" marB="89019"/>
                </a:tc>
                <a:extLst>
                  <a:ext uri="{0D108BD9-81ED-4DB2-BD59-A6C34878D82A}">
                    <a16:rowId xmlns:a16="http://schemas.microsoft.com/office/drawing/2014/main" val="10000"/>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1"/>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2"/>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3"/>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4"/>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5"/>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6"/>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7"/>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216103864"/>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743345013"/>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3087235043"/>
                  </a:ext>
                </a:extLst>
              </a:tr>
            </a:tbl>
          </a:graphicData>
        </a:graphic>
      </p:graphicFrame>
      <p:pic>
        <p:nvPicPr>
          <p:cNvPr id="8" name="Shape 55">
            <a:extLst>
              <a:ext uri="{FF2B5EF4-FFF2-40B4-BE49-F238E27FC236}">
                <a16:creationId xmlns:a16="http://schemas.microsoft.com/office/drawing/2014/main" id="{F91FD7C7-EC4D-4B31-AE99-7801CFB0F212}"/>
              </a:ext>
            </a:extLst>
          </p:cNvPr>
          <p:cNvPicPr preferRelativeResize="0"/>
          <p:nvPr/>
        </p:nvPicPr>
        <p:blipFill>
          <a:blip r:embed="rId3">
            <a:alphaModFix/>
          </a:blip>
          <a:stretch>
            <a:fillRect/>
          </a:stretch>
        </p:blipFill>
        <p:spPr>
          <a:xfrm>
            <a:off x="1244895" y="563719"/>
            <a:ext cx="1536694" cy="699363"/>
          </a:xfrm>
          <a:prstGeom prst="rect">
            <a:avLst/>
          </a:prstGeom>
          <a:noFill/>
          <a:ln>
            <a:noFill/>
          </a:ln>
        </p:spPr>
      </p:pic>
    </p:spTree>
    <p:extLst>
      <p:ext uri="{BB962C8B-B14F-4D97-AF65-F5344CB8AC3E}">
        <p14:creationId xmlns:p14="http://schemas.microsoft.com/office/powerpoint/2010/main" val="192622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368714"/>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Dribble-A-Thon</a:t>
            </a:r>
          </a:p>
        </p:txBody>
      </p:sp>
      <p:sp>
        <p:nvSpPr>
          <p:cNvPr id="180" name="Shape 180"/>
          <p:cNvSpPr txBox="1">
            <a:spLocks noGrp="1"/>
          </p:cNvSpPr>
          <p:nvPr>
            <p:ph type="body" idx="1"/>
          </p:nvPr>
        </p:nvSpPr>
        <p:spPr>
          <a:xfrm>
            <a:off x="311701" y="1422901"/>
            <a:ext cx="3999900" cy="3416400"/>
          </a:xfrm>
          <a:prstGeom prst="rect">
            <a:avLst/>
          </a:prstGeom>
        </p:spPr>
        <p:txBody>
          <a:bodyPr lIns="91425" tIns="91425" rIns="91425" bIns="91425" anchor="t" anchorCtr="0">
            <a:noAutofit/>
          </a:bodyPr>
          <a:lstStyle/>
          <a:p>
            <a:pPr>
              <a:buClr>
                <a:schemeClr val="dk1"/>
              </a:buClr>
              <a:buSzPct val="78571"/>
              <a:buNone/>
            </a:pPr>
            <a:r>
              <a:rPr lang="en" sz="1600" i="1" dirty="0">
                <a:solidFill>
                  <a:schemeClr val="dk1"/>
                </a:solidFill>
                <a:latin typeface="Gotham Light" pitchFamily="50" charset="0"/>
                <a:ea typeface="Century Gothic"/>
                <a:cs typeface="Century Gothic"/>
                <a:sym typeface="Century Gothic"/>
              </a:rPr>
              <a:t>Good alternative to Shoot-A-Thon for Prep athletes unable to make basket</a:t>
            </a:r>
          </a:p>
          <a:p>
            <a:pPr>
              <a:buClr>
                <a:schemeClr val="dk1"/>
              </a:buClr>
              <a:buSzPct val="78571"/>
              <a:buNone/>
            </a:pPr>
            <a:r>
              <a:rPr lang="en" sz="1600" dirty="0">
                <a:solidFill>
                  <a:schemeClr val="dk1"/>
                </a:solidFill>
                <a:latin typeface="Gotham Light" pitchFamily="50" charset="0"/>
                <a:ea typeface="Century Gothic"/>
                <a:cs typeface="Century Gothic"/>
                <a:sym typeface="Century Gothic"/>
              </a:rPr>
              <a:t>Each player will dribble a ball continuously for as long as possible. As a sponsor of one athlete, you may pledge an amount per minute dribbling (i.e. $0.50 per minute) or a lump-sum (i.e. $20.00 donation).</a:t>
            </a:r>
          </a:p>
          <a:p>
            <a:pPr>
              <a:buNone/>
            </a:pPr>
            <a:endParaRPr dirty="0">
              <a:solidFill>
                <a:srgbClr val="000000"/>
              </a:solidFill>
              <a:latin typeface="Century Gothic"/>
              <a:ea typeface="Century Gothic"/>
              <a:cs typeface="Century Gothic"/>
              <a:sym typeface="Century Gothic"/>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1422901"/>
            <a:ext cx="4406900" cy="3305175"/>
          </a:xfrm>
          <a:prstGeom prst="rect">
            <a:avLst/>
          </a:prstGeom>
        </p:spPr>
      </p:pic>
      <p:pic>
        <p:nvPicPr>
          <p:cNvPr id="5" name="Shape 55">
            <a:extLst>
              <a:ext uri="{FF2B5EF4-FFF2-40B4-BE49-F238E27FC236}">
                <a16:creationId xmlns:a16="http://schemas.microsoft.com/office/drawing/2014/main" id="{34796AE5-F2EC-4983-9845-568126439D02}"/>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45001"/>
            <a:ext cx="8520600" cy="572700"/>
          </a:xfrm>
          <a:prstGeom prst="rect">
            <a:avLst/>
          </a:prstGeom>
        </p:spPr>
        <p:txBody>
          <a:bodyPr lIns="91425" tIns="91425" rIns="91425" bIns="91425" anchor="t" anchorCtr="0">
            <a:noAutofit/>
          </a:bodyPr>
          <a:lstStyle/>
          <a:p>
            <a:pPr marL="2743131" indent="457189"/>
            <a:r>
              <a:rPr lang="en" sz="3000" b="1" dirty="0">
                <a:latin typeface="Gotham Light" pitchFamily="50" charset="0"/>
                <a:ea typeface="Century Gothic"/>
                <a:cs typeface="Century Gothic"/>
                <a:sym typeface="Century Gothic"/>
              </a:rPr>
              <a:t>Introduction</a:t>
            </a:r>
          </a:p>
        </p:txBody>
      </p:sp>
      <p:sp>
        <p:nvSpPr>
          <p:cNvPr id="61" name="Shape 61"/>
          <p:cNvSpPr txBox="1">
            <a:spLocks noGrp="1"/>
          </p:cNvSpPr>
          <p:nvPr>
            <p:ph type="body" idx="1"/>
          </p:nvPr>
        </p:nvSpPr>
        <p:spPr>
          <a:xfrm>
            <a:off x="311700" y="1014401"/>
            <a:ext cx="6446400" cy="4043400"/>
          </a:xfrm>
          <a:prstGeom prst="rect">
            <a:avLst/>
          </a:prstGeom>
          <a:noFill/>
          <a:ln>
            <a:noFill/>
          </a:ln>
        </p:spPr>
        <p:txBody>
          <a:bodyPr lIns="91425" tIns="91425" rIns="91425" bIns="91425" anchor="t" anchorCtr="0">
            <a:noAutofit/>
          </a:bodyPr>
          <a:lstStyle/>
          <a:p>
            <a:pPr>
              <a:buClr>
                <a:schemeClr val="dk1"/>
              </a:buClr>
              <a:buSzPct val="61111"/>
              <a:buNone/>
            </a:pPr>
            <a:r>
              <a:rPr lang="en" dirty="0">
                <a:solidFill>
                  <a:srgbClr val="000000"/>
                </a:solidFill>
                <a:latin typeface="Gotham Light" pitchFamily="50" charset="0"/>
                <a:ea typeface="Century Gothic"/>
                <a:cs typeface="Century Gothic"/>
                <a:sym typeface="Century Gothic"/>
              </a:rPr>
              <a:t>The NWBA Annual Campaign is an opportunity for grassroots programs within the NWBA to raise funds to support their team/organization. The NWBA Annual Campaign will launch on October 13</a:t>
            </a:r>
            <a:r>
              <a:rPr lang="en-US" baseline="30000" dirty="0" err="1">
                <a:solidFill>
                  <a:srgbClr val="000000"/>
                </a:solidFill>
                <a:latin typeface="Gotham Light" pitchFamily="50" charset="0"/>
                <a:ea typeface="Century Gothic"/>
                <a:cs typeface="Century Gothic"/>
                <a:sym typeface="Century Gothic"/>
              </a:rPr>
              <a:t>th</a:t>
            </a:r>
            <a:r>
              <a:rPr lang="en" dirty="0">
                <a:solidFill>
                  <a:srgbClr val="000000"/>
                </a:solidFill>
                <a:latin typeface="Gotham Light" pitchFamily="50" charset="0"/>
                <a:ea typeface="Century Gothic"/>
                <a:cs typeface="Century Gothic"/>
                <a:sym typeface="Century Gothic"/>
              </a:rPr>
              <a:t>, the start of National Wheelchair Basketball Week, </a:t>
            </a:r>
            <a:r>
              <a:rPr lang="en-US" dirty="0">
                <a:solidFill>
                  <a:srgbClr val="000000"/>
                </a:solidFill>
                <a:latin typeface="Gotham Light" pitchFamily="50" charset="0"/>
                <a:ea typeface="Century Gothic"/>
                <a:cs typeface="Century Gothic"/>
                <a:sym typeface="Century Gothic"/>
              </a:rPr>
              <a:t>and conclude November 22</a:t>
            </a:r>
            <a:r>
              <a:rPr lang="en-US" baseline="30000" dirty="0">
                <a:solidFill>
                  <a:srgbClr val="000000"/>
                </a:solidFill>
                <a:latin typeface="Gotham Light" pitchFamily="50" charset="0"/>
                <a:ea typeface="Century Gothic"/>
                <a:cs typeface="Century Gothic"/>
                <a:sym typeface="Century Gothic"/>
              </a:rPr>
              <a:t>nd</a:t>
            </a:r>
            <a:r>
              <a:rPr lang="en-US" dirty="0">
                <a:solidFill>
                  <a:srgbClr val="000000"/>
                </a:solidFill>
                <a:latin typeface="Gotham Light" pitchFamily="50" charset="0"/>
                <a:ea typeface="Century Gothic"/>
                <a:cs typeface="Century Gothic"/>
                <a:sym typeface="Century Gothic"/>
              </a:rPr>
              <a:t>.</a:t>
            </a:r>
            <a:endParaRPr lang="en" dirty="0">
              <a:solidFill>
                <a:srgbClr val="000000"/>
              </a:solidFill>
              <a:latin typeface="Gotham Light" pitchFamily="50" charset="0"/>
              <a:ea typeface="Century Gothic"/>
              <a:cs typeface="Century Gothic"/>
              <a:sym typeface="Century Gothic"/>
            </a:endParaRPr>
          </a:p>
          <a:p>
            <a:pPr>
              <a:buClr>
                <a:schemeClr val="dk1"/>
              </a:buClr>
              <a:buSzPct val="61111"/>
              <a:buNone/>
            </a:pPr>
            <a:r>
              <a:rPr lang="en" dirty="0">
                <a:solidFill>
                  <a:srgbClr val="000000"/>
                </a:solidFill>
                <a:latin typeface="Gotham Light" pitchFamily="50" charset="0"/>
                <a:ea typeface="Century Gothic"/>
                <a:cs typeface="Century Gothic"/>
                <a:sym typeface="Century Gothic"/>
              </a:rPr>
              <a:t>The National Wheelchair Basketball Week is a celebration of wheelchair basketball and the contribution the sport makes to local              communities and our nation.</a:t>
            </a:r>
          </a:p>
          <a:p>
            <a:pPr>
              <a:buNone/>
            </a:pPr>
            <a:endParaRPr dirty="0"/>
          </a:p>
        </p:txBody>
      </p:sp>
      <p:pic>
        <p:nvPicPr>
          <p:cNvPr id="62" name="Shape 62"/>
          <p:cNvPicPr preferRelativeResize="0"/>
          <p:nvPr/>
        </p:nvPicPr>
        <p:blipFill>
          <a:blip r:embed="rId3">
            <a:alphaModFix/>
          </a:blip>
          <a:stretch>
            <a:fillRect/>
          </a:stretch>
        </p:blipFill>
        <p:spPr>
          <a:xfrm>
            <a:off x="5703350" y="2733652"/>
            <a:ext cx="3128951" cy="2085975"/>
          </a:xfrm>
          <a:prstGeom prst="rect">
            <a:avLst/>
          </a:prstGeom>
          <a:noFill/>
          <a:ln>
            <a:noFill/>
          </a:ln>
        </p:spPr>
      </p:pic>
      <p:pic>
        <p:nvPicPr>
          <p:cNvPr id="5" name="Shape 55">
            <a:extLst>
              <a:ext uri="{FF2B5EF4-FFF2-40B4-BE49-F238E27FC236}">
                <a16:creationId xmlns:a16="http://schemas.microsoft.com/office/drawing/2014/main" id="{3E199AD6-9D6E-4AA8-94A2-08C559E25CF8}"/>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225847"/>
            <a:ext cx="8520600" cy="841800"/>
          </a:xfrm>
          <a:prstGeom prst="rect">
            <a:avLst/>
          </a:prstGeom>
        </p:spPr>
        <p:txBody>
          <a:bodyPr lIns="91425" tIns="91425" rIns="91425" bIns="91425" anchor="ctr" anchorCtr="0">
            <a:noAutofit/>
          </a:bodyPr>
          <a:lstStyle/>
          <a:p>
            <a:r>
              <a:rPr lang="en" sz="3000" b="1" dirty="0">
                <a:latin typeface="Gotham Light" pitchFamily="50" charset="0"/>
                <a:ea typeface="Century Gothic"/>
                <a:cs typeface="Century Gothic"/>
                <a:sym typeface="Century Gothic"/>
              </a:rPr>
              <a:t>Dribble-A-Thon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Instructions</a:t>
            </a:r>
          </a:p>
        </p:txBody>
      </p:sp>
      <p:sp>
        <p:nvSpPr>
          <p:cNvPr id="187" name="Shape 187"/>
          <p:cNvSpPr txBox="1"/>
          <p:nvPr/>
        </p:nvSpPr>
        <p:spPr>
          <a:xfrm>
            <a:off x="452760" y="1133462"/>
            <a:ext cx="8238479" cy="3908801"/>
          </a:xfrm>
          <a:prstGeom prst="rect">
            <a:avLst/>
          </a:prstGeom>
          <a:noFill/>
          <a:ln>
            <a:noFill/>
          </a:ln>
        </p:spPr>
        <p:txBody>
          <a:bodyPr lIns="91425" tIns="91425" rIns="91425" bIns="91425" anchor="t" anchorCtr="0">
            <a:noAutofit/>
          </a:bodyPr>
          <a:lstStyle/>
          <a:p>
            <a:r>
              <a:rPr lang="en" sz="1600" i="1" dirty="0">
                <a:latin typeface="Gotham Light" pitchFamily="50" charset="0"/>
                <a:ea typeface="Century Gothic"/>
                <a:cs typeface="Century Gothic"/>
                <a:sym typeface="Century Gothic"/>
              </a:rPr>
              <a:t>Good alternative to Shoot-A-Thon for Prep athletes unable to make basket.</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Each player will dribble a ball continuously for as long as possible. As a sponsor of one athlete, you may pledge an amount per minute dribbling (i.e. $1.00 per minute) or a lump-sum ($100 donation).</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Players will be stationary to avoid collisions with other players. </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If a player messes up dribbling, they may chase after the ball, but must start dribbling immediately.</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As many players can participate as space allows comfortably. As a stationary activity, any on court or off court space in the gym facility may be utilized.</a:t>
            </a:r>
          </a:p>
        </p:txBody>
      </p:sp>
      <p:pic>
        <p:nvPicPr>
          <p:cNvPr id="4" name="Shape 55">
            <a:extLst>
              <a:ext uri="{FF2B5EF4-FFF2-40B4-BE49-F238E27FC236}">
                <a16:creationId xmlns:a16="http://schemas.microsoft.com/office/drawing/2014/main" id="{5A44FFAD-5AC9-4413-B489-1B30F400C5CB}"/>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xfrm>
            <a:off x="311700" y="298314"/>
            <a:ext cx="8520600" cy="841800"/>
          </a:xfrm>
          <a:prstGeom prst="rect">
            <a:avLst/>
          </a:prstGeom>
        </p:spPr>
        <p:txBody>
          <a:bodyPr lIns="91425" tIns="91425" rIns="91425" bIns="91425" anchor="ctr" anchorCtr="0">
            <a:noAutofit/>
          </a:bodyPr>
          <a:lstStyle/>
          <a:p>
            <a:r>
              <a:rPr lang="en" sz="3200" b="1" dirty="0">
                <a:latin typeface="Gotham Light" pitchFamily="50" charset="0"/>
                <a:ea typeface="Century Gothic"/>
                <a:cs typeface="Century Gothic"/>
                <a:sym typeface="Century Gothic"/>
              </a:rPr>
              <a:t>2017 (</a:t>
            </a:r>
            <a:r>
              <a:rPr lang="en" sz="3200" b="1" u="sng" dirty="0">
                <a:latin typeface="Gotham Light" pitchFamily="50" charset="0"/>
                <a:ea typeface="Century Gothic"/>
                <a:cs typeface="Century Gothic"/>
                <a:sym typeface="Century Gothic"/>
              </a:rPr>
              <a:t>Organization</a:t>
            </a:r>
            <a:r>
              <a:rPr lang="en" sz="3200" b="1" dirty="0">
                <a:latin typeface="Gotham Light" pitchFamily="50" charset="0"/>
                <a:ea typeface="Century Gothic"/>
                <a:cs typeface="Century Gothic"/>
                <a:sym typeface="Century Gothic"/>
              </a:rPr>
              <a:t>) </a:t>
            </a:r>
            <a:r>
              <a:rPr lang="en-US" sz="3200" b="1" dirty="0">
                <a:latin typeface="Gotham Light" pitchFamily="50" charset="0"/>
                <a:ea typeface="Century Gothic"/>
                <a:cs typeface="Century Gothic"/>
                <a:sym typeface="Century Gothic"/>
              </a:rPr>
              <a:t>Dribble</a:t>
            </a:r>
            <a:r>
              <a:rPr lang="en" sz="3200" b="1" dirty="0">
                <a:latin typeface="Gotham Light" pitchFamily="50" charset="0"/>
                <a:ea typeface="Century Gothic"/>
                <a:cs typeface="Century Gothic"/>
                <a:sym typeface="Century Gothic"/>
              </a:rPr>
              <a:t>-A-Thon</a:t>
            </a:r>
          </a:p>
          <a:p>
            <a:r>
              <a:rPr lang="en" sz="1800" dirty="0">
                <a:latin typeface="Gotham Light" pitchFamily="50" charset="0"/>
                <a:ea typeface="Century Gothic"/>
                <a:cs typeface="Century Gothic"/>
                <a:sym typeface="Century Gothic"/>
              </a:rPr>
              <a:t>In partnership with the NWBA Annual Campaign</a:t>
            </a:r>
          </a:p>
        </p:txBody>
      </p:sp>
      <p:sp>
        <p:nvSpPr>
          <p:cNvPr id="112" name="Shape 112"/>
          <p:cNvSpPr txBox="1"/>
          <p:nvPr/>
        </p:nvSpPr>
        <p:spPr>
          <a:xfrm>
            <a:off x="1106101" y="1160701"/>
            <a:ext cx="5571300" cy="3724200"/>
          </a:xfrm>
          <a:prstGeom prst="rect">
            <a:avLst/>
          </a:prstGeom>
          <a:noFill/>
          <a:ln>
            <a:noFill/>
          </a:ln>
        </p:spPr>
        <p:txBody>
          <a:bodyPr lIns="91425" tIns="91425" rIns="91425" bIns="91425" anchor="t" anchorCtr="0">
            <a:noAutofit/>
          </a:bodyPr>
          <a:lstStyle/>
          <a:p>
            <a:r>
              <a:rPr lang="en" sz="1300" b="1" dirty="0">
                <a:latin typeface="Gotham Light" pitchFamily="50" charset="0"/>
                <a:ea typeface="Century Gothic"/>
                <a:cs typeface="Century Gothic"/>
                <a:sym typeface="Century Gothic"/>
              </a:rPr>
              <a:t>When</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Where</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How To Support</a:t>
            </a:r>
            <a:r>
              <a:rPr lang="en" sz="1300" dirty="0">
                <a:latin typeface="Gotham Light" pitchFamily="50" charset="0"/>
                <a:ea typeface="Century Gothic"/>
                <a:cs typeface="Century Gothic"/>
                <a:sym typeface="Century Gothic"/>
              </a:rPr>
              <a:t>:</a:t>
            </a:r>
          </a:p>
          <a:p>
            <a:pPr marL="457189" indent="-311143">
              <a:buSzPct val="100000"/>
              <a:buFont typeface="Century Gothic"/>
              <a:buChar char="●"/>
            </a:pPr>
            <a:r>
              <a:rPr lang="en" sz="1300" dirty="0">
                <a:latin typeface="Gotham Light" pitchFamily="50" charset="0"/>
                <a:ea typeface="Century Gothic"/>
                <a:cs typeface="Century Gothic"/>
                <a:sym typeface="Century Gothic"/>
              </a:rPr>
              <a:t>Sponsor a Player</a:t>
            </a:r>
          </a:p>
          <a:p>
            <a:pPr marL="457189" indent="-311143">
              <a:buSzPct val="100000"/>
              <a:buFont typeface="Century Gothic"/>
              <a:buChar char="●"/>
            </a:pPr>
            <a:r>
              <a:rPr lang="en" sz="1300" dirty="0">
                <a:latin typeface="Gotham Light" pitchFamily="50" charset="0"/>
                <a:ea typeface="Century Gothic"/>
                <a:cs typeface="Century Gothic"/>
                <a:sym typeface="Century Gothic"/>
              </a:rPr>
              <a:t>Cheer on the Team</a:t>
            </a:r>
          </a:p>
          <a:p>
            <a:pPr marL="457189" indent="-311143">
              <a:buSzPct val="100000"/>
              <a:buFont typeface="Century Gothic"/>
              <a:buChar char="●"/>
            </a:pPr>
            <a:r>
              <a:rPr lang="en" sz="1300" dirty="0">
                <a:latin typeface="Gotham Light" pitchFamily="50" charset="0"/>
                <a:ea typeface="Century Gothic"/>
                <a:cs typeface="Century Gothic"/>
                <a:sym typeface="Century Gothic"/>
              </a:rPr>
              <a:t>Attend the Event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How it Works</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US" sz="1300" dirty="0">
                <a:latin typeface="Gotham Light" pitchFamily="50" charset="0"/>
                <a:ea typeface="Century Gothic"/>
                <a:cs typeface="Century Gothic"/>
                <a:sym typeface="Century Gothic"/>
              </a:rPr>
              <a:t>Each player will dribble a ball continuously for as long as possible. </a:t>
            </a:r>
          </a:p>
          <a:p>
            <a:endParaRPr lang="en-US" sz="1300" dirty="0">
              <a:latin typeface="Gotham Light" pitchFamily="50" charset="0"/>
              <a:ea typeface="Century Gothic"/>
              <a:cs typeface="Century Gothic"/>
              <a:sym typeface="Century Gothic"/>
            </a:endParaRPr>
          </a:p>
          <a:p>
            <a:r>
              <a:rPr lang="en-US" sz="1300" dirty="0">
                <a:latin typeface="Gotham Light" pitchFamily="50" charset="0"/>
                <a:ea typeface="Century Gothic"/>
                <a:cs typeface="Century Gothic"/>
                <a:sym typeface="Century Gothic"/>
              </a:rPr>
              <a:t>As a sponsor of one athlete, you may pledge an amount per minute dribbling (i.e. $1.00 per minute) or a </a:t>
            </a:r>
          </a:p>
          <a:p>
            <a:r>
              <a:rPr lang="en-US" sz="1300" dirty="0">
                <a:latin typeface="Gotham Light" pitchFamily="50" charset="0"/>
                <a:ea typeface="Century Gothic"/>
                <a:cs typeface="Century Gothic"/>
                <a:sym typeface="Century Gothic"/>
              </a:rPr>
              <a:t>lump-sum (i.e. $100 donation).</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Contact </a:t>
            </a:r>
            <a:r>
              <a:rPr lang="en-US" sz="1300" b="1" dirty="0">
                <a:latin typeface="Gotham Light" pitchFamily="50" charset="0"/>
                <a:ea typeface="Century Gothic"/>
                <a:cs typeface="Century Gothic"/>
                <a:sym typeface="Century Gothic"/>
              </a:rPr>
              <a:t>I</a:t>
            </a:r>
            <a:r>
              <a:rPr lang="en" sz="1300" b="1" dirty="0">
                <a:latin typeface="Gotham Light" pitchFamily="50" charset="0"/>
                <a:ea typeface="Century Gothic"/>
                <a:cs typeface="Century Gothic"/>
                <a:sym typeface="Century Gothic"/>
              </a:rPr>
              <a:t>nfo</a:t>
            </a:r>
            <a:r>
              <a:rPr lang="en" sz="1300" dirty="0">
                <a:latin typeface="Gotham Light" pitchFamily="50" charset="0"/>
                <a:ea typeface="Century Gothic"/>
                <a:cs typeface="Century Gothic"/>
                <a:sym typeface="Century Gothic"/>
              </a:rPr>
              <a:t>:</a:t>
            </a:r>
          </a:p>
        </p:txBody>
      </p:sp>
      <p:sp>
        <p:nvSpPr>
          <p:cNvPr id="6" name="Shape 130">
            <a:extLst>
              <a:ext uri="{FF2B5EF4-FFF2-40B4-BE49-F238E27FC236}">
                <a16:creationId xmlns:a16="http://schemas.microsoft.com/office/drawing/2014/main" id="{D5729CC4-FED6-432E-B8FB-A7F2585A973F}"/>
              </a:ext>
            </a:extLst>
          </p:cNvPr>
          <p:cNvSpPr txBox="1"/>
          <p:nvPr/>
        </p:nvSpPr>
        <p:spPr>
          <a:xfrm>
            <a:off x="6056625" y="1282500"/>
            <a:ext cx="2089200" cy="1443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endParaRPr dirty="0">
              <a:latin typeface="Century Gothic"/>
              <a:ea typeface="Century Gothic"/>
              <a:cs typeface="Century Gothic"/>
              <a:sym typeface="Century Gothic"/>
            </a:endParaRPr>
          </a:p>
          <a:p>
            <a:pPr algn="ct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Insert Team</a:t>
            </a:r>
          </a:p>
          <a:p>
            <a:pPr algn="ctr"/>
            <a:r>
              <a:rPr lang="en" dirty="0">
                <a:latin typeface="Century Gothic"/>
                <a:ea typeface="Century Gothic"/>
                <a:cs typeface="Century Gothic"/>
                <a:sym typeface="Century Gothic"/>
              </a:rPr>
              <a:t> Logo Here </a:t>
            </a:r>
          </a:p>
        </p:txBody>
      </p:sp>
      <p:pic>
        <p:nvPicPr>
          <p:cNvPr id="7" name="Shape 55">
            <a:extLst>
              <a:ext uri="{FF2B5EF4-FFF2-40B4-BE49-F238E27FC236}">
                <a16:creationId xmlns:a16="http://schemas.microsoft.com/office/drawing/2014/main" id="{F3C946C6-80E0-4607-98C0-3C3E902FA664}"/>
              </a:ext>
            </a:extLst>
          </p:cNvPr>
          <p:cNvPicPr preferRelativeResize="0"/>
          <p:nvPr/>
        </p:nvPicPr>
        <p:blipFill>
          <a:blip r:embed="rId3">
            <a:alphaModFix/>
          </a:blip>
          <a:stretch>
            <a:fillRect/>
          </a:stretch>
        </p:blipFill>
        <p:spPr>
          <a:xfrm>
            <a:off x="6332878" y="2932111"/>
            <a:ext cx="1536694" cy="699363"/>
          </a:xfrm>
          <a:prstGeom prst="rect">
            <a:avLst/>
          </a:prstGeom>
          <a:noFill/>
          <a:ln>
            <a:noFill/>
          </a:ln>
        </p:spPr>
      </p:pic>
    </p:spTree>
    <p:extLst>
      <p:ext uri="{BB962C8B-B14F-4D97-AF65-F5344CB8AC3E}">
        <p14:creationId xmlns:p14="http://schemas.microsoft.com/office/powerpoint/2010/main" val="224511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Shape 118"/>
          <p:cNvSpPr txBox="1"/>
          <p:nvPr/>
        </p:nvSpPr>
        <p:spPr>
          <a:xfrm>
            <a:off x="610926" y="1710024"/>
            <a:ext cx="7982100" cy="591142"/>
          </a:xfrm>
          <a:prstGeom prst="rect">
            <a:avLst/>
          </a:prstGeom>
          <a:noFill/>
          <a:ln>
            <a:noFill/>
          </a:ln>
        </p:spPr>
        <p:txBody>
          <a:bodyPr lIns="91425" tIns="91425" rIns="91425" bIns="91425" anchor="t" anchorCtr="0">
            <a:noAutofit/>
          </a:bodyPr>
          <a:lstStyle/>
          <a:p>
            <a:pPr algn="ctr"/>
            <a:r>
              <a:rPr lang="en" sz="2800" b="1" dirty="0">
                <a:latin typeface="Gotham Light" pitchFamily="50" charset="0"/>
                <a:ea typeface="Century Gothic"/>
                <a:cs typeface="Century Gothic"/>
                <a:sym typeface="Century Gothic"/>
              </a:rPr>
              <a:t>2017-2018 NWBA Outstanding Performer</a:t>
            </a:r>
          </a:p>
        </p:txBody>
      </p:sp>
      <p:sp>
        <p:nvSpPr>
          <p:cNvPr id="119" name="Shape 119"/>
          <p:cNvSpPr txBox="1"/>
          <p:nvPr/>
        </p:nvSpPr>
        <p:spPr>
          <a:xfrm>
            <a:off x="80126" y="2198080"/>
            <a:ext cx="8993700" cy="2103300"/>
          </a:xfrm>
          <a:prstGeom prst="rect">
            <a:avLst/>
          </a:prstGeom>
          <a:noFill/>
          <a:ln>
            <a:noFill/>
          </a:ln>
        </p:spPr>
        <p:txBody>
          <a:bodyPr lIns="91425" tIns="91425" rIns="91425" bIns="91425" anchor="t" anchorCtr="0">
            <a:noAutofit/>
          </a:bodyPr>
          <a:lstStyle/>
          <a:p>
            <a:pPr algn="ctr"/>
            <a:r>
              <a:rPr lang="en" sz="1800" dirty="0">
                <a:latin typeface="Gotham Light" pitchFamily="50" charset="0"/>
                <a:ea typeface="Century Gothic"/>
                <a:cs typeface="Century Gothic"/>
                <a:sym typeface="Century Gothic"/>
              </a:rPr>
              <a:t>Presented to:</a:t>
            </a:r>
          </a:p>
          <a:p>
            <a:endParaRPr u="sng" dirty="0">
              <a:latin typeface="Gotham Light" pitchFamily="50" charset="0"/>
            </a:endParaRPr>
          </a:p>
          <a:p>
            <a:endParaRPr u="sng" dirty="0">
              <a:latin typeface="Gotham Light" pitchFamily="50" charset="0"/>
            </a:endParaRPr>
          </a:p>
          <a:p>
            <a:endParaRPr dirty="0">
              <a:latin typeface="Gotham Light" pitchFamily="50" charset="0"/>
            </a:endParaRPr>
          </a:p>
          <a:p>
            <a:endParaRPr u="sng" dirty="0">
              <a:latin typeface="Gotham Light" pitchFamily="50" charset="0"/>
            </a:endParaRPr>
          </a:p>
          <a:p>
            <a:pPr algn="ctr"/>
            <a:r>
              <a:rPr lang="en" sz="1800" dirty="0">
                <a:latin typeface="Gotham Light" pitchFamily="50" charset="0"/>
                <a:ea typeface="Century Gothic"/>
                <a:cs typeface="Century Gothic"/>
                <a:sym typeface="Century Gothic"/>
              </a:rPr>
              <a:t>For participating and excelling in the </a:t>
            </a:r>
          </a:p>
          <a:p>
            <a:pPr algn="ctr"/>
            <a:r>
              <a:rPr lang="en" sz="1800" dirty="0">
                <a:latin typeface="Gotham Light" pitchFamily="50" charset="0"/>
                <a:ea typeface="Century Gothic"/>
                <a:cs typeface="Century Gothic"/>
                <a:sym typeface="Century Gothic"/>
              </a:rPr>
              <a:t>2017 (</a:t>
            </a:r>
            <a:r>
              <a:rPr lang="en" sz="1800" u="sng" dirty="0">
                <a:latin typeface="Gotham Light" pitchFamily="50" charset="0"/>
                <a:ea typeface="Century Gothic"/>
                <a:cs typeface="Century Gothic"/>
                <a:sym typeface="Century Gothic"/>
              </a:rPr>
              <a:t>Organization Here</a:t>
            </a:r>
            <a:r>
              <a:rPr lang="en" sz="1800" dirty="0">
                <a:latin typeface="Gotham Light" pitchFamily="50" charset="0"/>
                <a:ea typeface="Century Gothic"/>
                <a:cs typeface="Century Gothic"/>
                <a:sym typeface="Century Gothic"/>
              </a:rPr>
              <a:t>) </a:t>
            </a:r>
            <a:r>
              <a:rPr lang="en-US" sz="1800" dirty="0">
                <a:latin typeface="Gotham Light" pitchFamily="50" charset="0"/>
                <a:ea typeface="Century Gothic"/>
                <a:cs typeface="Century Gothic"/>
                <a:sym typeface="Century Gothic"/>
              </a:rPr>
              <a:t>DRIBBLE</a:t>
            </a:r>
            <a:r>
              <a:rPr lang="en" sz="1800" dirty="0">
                <a:latin typeface="Gotham Light" pitchFamily="50" charset="0"/>
                <a:ea typeface="Century Gothic"/>
                <a:cs typeface="Century Gothic"/>
                <a:sym typeface="Century Gothic"/>
              </a:rPr>
              <a:t>-A-THON </a:t>
            </a:r>
          </a:p>
          <a:p>
            <a:pPr algn="ctr"/>
            <a:r>
              <a:rPr lang="en" sz="1800" dirty="0">
                <a:latin typeface="Gotham Light" pitchFamily="50" charset="0"/>
                <a:ea typeface="Century Gothic"/>
                <a:cs typeface="Century Gothic"/>
                <a:sym typeface="Century Gothic"/>
              </a:rPr>
              <a:t>in partnership with the NWBA Annual Campaign.</a:t>
            </a:r>
          </a:p>
          <a:p>
            <a:endParaRPr dirty="0"/>
          </a:p>
        </p:txBody>
      </p:sp>
      <p:cxnSp>
        <p:nvCxnSpPr>
          <p:cNvPr id="120" name="Shape 120"/>
          <p:cNvCxnSpPr/>
          <p:nvPr/>
        </p:nvCxnSpPr>
        <p:spPr>
          <a:xfrm>
            <a:off x="1777626" y="3022572"/>
            <a:ext cx="5648700" cy="9900"/>
          </a:xfrm>
          <a:prstGeom prst="straightConnector1">
            <a:avLst/>
          </a:prstGeom>
          <a:noFill/>
          <a:ln w="38100" cap="flat" cmpd="sng">
            <a:solidFill>
              <a:srgbClr val="000000"/>
            </a:solidFill>
            <a:prstDash val="solid"/>
            <a:round/>
            <a:headEnd type="none" w="lg" len="lg"/>
            <a:tailEnd type="none" w="lg" len="lg"/>
          </a:ln>
        </p:spPr>
      </p:cxnSp>
      <p:sp>
        <p:nvSpPr>
          <p:cNvPr id="121" name="Shape 121"/>
          <p:cNvSpPr txBox="1"/>
          <p:nvPr/>
        </p:nvSpPr>
        <p:spPr>
          <a:xfrm>
            <a:off x="4272666" y="4300236"/>
            <a:ext cx="3625500" cy="881400"/>
          </a:xfrm>
          <a:prstGeom prst="rect">
            <a:avLst/>
          </a:prstGeom>
          <a:noFill/>
          <a:ln>
            <a:noFill/>
          </a:ln>
        </p:spPr>
        <p:txBody>
          <a:bodyPr lIns="91425" tIns="91425" rIns="91425" bIns="91425" anchor="t" anchorCtr="0">
            <a:noAutofit/>
          </a:bodyPr>
          <a:lstStyle/>
          <a:p>
            <a:pPr algn="ctr"/>
            <a:r>
              <a:rPr lang="en" u="sng" dirty="0">
                <a:latin typeface="Century Gothic"/>
                <a:ea typeface="Century Gothic"/>
                <a:cs typeface="Century Gothic"/>
                <a:sym typeface="Century Gothic"/>
              </a:rPr>
              <a:t>Anthony Bartkowski</a:t>
            </a: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Executive Director of NWBA</a:t>
            </a:r>
          </a:p>
        </p:txBody>
      </p:sp>
      <p:sp>
        <p:nvSpPr>
          <p:cNvPr id="122" name="Shape 122"/>
          <p:cNvSpPr txBox="1"/>
          <p:nvPr/>
        </p:nvSpPr>
        <p:spPr>
          <a:xfrm>
            <a:off x="1777626" y="4301380"/>
            <a:ext cx="2403600" cy="801300"/>
          </a:xfrm>
          <a:prstGeom prst="rect">
            <a:avLst/>
          </a:prstGeom>
          <a:noFill/>
          <a:ln>
            <a:noFill/>
          </a:ln>
        </p:spPr>
        <p:txBody>
          <a:bodyPr lIns="91425" tIns="91425" rIns="91425" bIns="91425" anchor="t" anchorCtr="0">
            <a:noAutofit/>
          </a:bodyPr>
          <a:lstStyle/>
          <a:p>
            <a:r>
              <a:rPr lang="en-US" dirty="0"/>
              <a:t>______________________</a:t>
            </a:r>
            <a:endParaRPr dirty="0"/>
          </a:p>
          <a:p>
            <a:pPr algn="ctr"/>
            <a:r>
              <a:rPr lang="en" dirty="0">
                <a:latin typeface="Century Gothic"/>
                <a:ea typeface="Century Gothic"/>
                <a:cs typeface="Century Gothic"/>
                <a:sym typeface="Century Gothic"/>
              </a:rPr>
              <a:t>Event Director</a:t>
            </a:r>
          </a:p>
          <a:p>
            <a:endParaRPr dirty="0"/>
          </a:p>
        </p:txBody>
      </p:sp>
      <p:pic>
        <p:nvPicPr>
          <p:cNvPr id="4" name="Picture 3">
            <a:extLst>
              <a:ext uri="{FF2B5EF4-FFF2-40B4-BE49-F238E27FC236}">
                <a16:creationId xmlns:a16="http://schemas.microsoft.com/office/drawing/2014/main" id="{EE60FE46-9C81-4CEC-8EBC-33BCF14F79C0}"/>
              </a:ext>
            </a:extLst>
          </p:cNvPr>
          <p:cNvPicPr>
            <a:picLocks noChangeAspect="1"/>
          </p:cNvPicPr>
          <p:nvPr/>
        </p:nvPicPr>
        <p:blipFill>
          <a:blip r:embed="rId3"/>
          <a:stretch>
            <a:fillRect/>
          </a:stretch>
        </p:blipFill>
        <p:spPr>
          <a:xfrm>
            <a:off x="2142784" y="447362"/>
            <a:ext cx="4871970" cy="1249792"/>
          </a:xfrm>
          <a:prstGeom prst="rect">
            <a:avLst/>
          </a:prstGeom>
        </p:spPr>
      </p:pic>
      <p:sp>
        <p:nvSpPr>
          <p:cNvPr id="5" name="Rectangle 4">
            <a:extLst>
              <a:ext uri="{FF2B5EF4-FFF2-40B4-BE49-F238E27FC236}">
                <a16:creationId xmlns:a16="http://schemas.microsoft.com/office/drawing/2014/main" id="{576B5357-359F-4926-B46B-29525F695E42}"/>
              </a:ext>
            </a:extLst>
          </p:cNvPr>
          <p:cNvSpPr/>
          <p:nvPr/>
        </p:nvSpPr>
        <p:spPr>
          <a:xfrm>
            <a:off x="382089" y="222069"/>
            <a:ext cx="8379823" cy="4702628"/>
          </a:xfrm>
          <a:prstGeom prst="rect">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240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381051" y="273601"/>
            <a:ext cx="2301600" cy="841800"/>
          </a:xfrm>
          <a:prstGeom prst="rect">
            <a:avLst/>
          </a:prstGeom>
        </p:spPr>
        <p:txBody>
          <a:bodyPr lIns="91425" tIns="91425" rIns="91425" bIns="91425" anchor="ctr" anchorCtr="0">
            <a:noAutofit/>
          </a:bodyPr>
          <a:lstStyle/>
          <a:p>
            <a:r>
              <a:rPr lang="en-US" sz="1800" b="1" dirty="0">
                <a:latin typeface="Gotham Light" pitchFamily="50" charset="0"/>
              </a:rPr>
              <a:t>Pledge Form</a:t>
            </a:r>
            <a:br>
              <a:rPr lang="en" sz="1800" b="1" dirty="0">
                <a:latin typeface="Gotham Light" pitchFamily="50" charset="0"/>
              </a:rPr>
            </a:br>
            <a:r>
              <a:rPr lang="en-US" sz="1800" b="1" dirty="0">
                <a:latin typeface="Gotham Light" pitchFamily="50" charset="0"/>
              </a:rPr>
              <a:t>Dribble</a:t>
            </a:r>
            <a:r>
              <a:rPr lang="en" sz="1800" b="1" dirty="0">
                <a:latin typeface="Gotham Light" pitchFamily="50" charset="0"/>
              </a:rPr>
              <a:t>-A-Thon</a:t>
            </a:r>
          </a:p>
        </p:txBody>
      </p:sp>
      <p:sp>
        <p:nvSpPr>
          <p:cNvPr id="130" name="Shape 130"/>
          <p:cNvSpPr txBox="1"/>
          <p:nvPr/>
        </p:nvSpPr>
        <p:spPr>
          <a:xfrm>
            <a:off x="6056625" y="191751"/>
            <a:ext cx="2089200" cy="1443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endParaRPr dirty="0">
              <a:latin typeface="Century Gothic"/>
              <a:ea typeface="Century Gothic"/>
              <a:cs typeface="Century Gothic"/>
              <a:sym typeface="Century Gothic"/>
            </a:endParaRPr>
          </a:p>
          <a:p>
            <a:pPr algn="ct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Insert Team</a:t>
            </a:r>
          </a:p>
          <a:p>
            <a:pPr algn="ctr"/>
            <a:r>
              <a:rPr lang="en" dirty="0">
                <a:latin typeface="Century Gothic"/>
                <a:ea typeface="Century Gothic"/>
                <a:cs typeface="Century Gothic"/>
                <a:sym typeface="Century Gothic"/>
              </a:rPr>
              <a:t> Logo Here </a:t>
            </a:r>
          </a:p>
        </p:txBody>
      </p:sp>
      <p:cxnSp>
        <p:nvCxnSpPr>
          <p:cNvPr id="131" name="Shape 131"/>
          <p:cNvCxnSpPr/>
          <p:nvPr/>
        </p:nvCxnSpPr>
        <p:spPr>
          <a:xfrm>
            <a:off x="3310401" y="1271675"/>
            <a:ext cx="2402100" cy="0"/>
          </a:xfrm>
          <a:prstGeom prst="straightConnector1">
            <a:avLst/>
          </a:prstGeom>
          <a:noFill/>
          <a:ln w="9525" cap="flat" cmpd="sng">
            <a:solidFill>
              <a:srgbClr val="000000"/>
            </a:solidFill>
            <a:prstDash val="solid"/>
            <a:round/>
            <a:headEnd type="none" w="lg" len="lg"/>
            <a:tailEnd type="none" w="lg" len="lg"/>
          </a:ln>
        </p:spPr>
      </p:cxnSp>
      <p:sp>
        <p:nvSpPr>
          <p:cNvPr id="132" name="Shape 132"/>
          <p:cNvSpPr txBox="1"/>
          <p:nvPr/>
        </p:nvSpPr>
        <p:spPr>
          <a:xfrm>
            <a:off x="3155563" y="1263082"/>
            <a:ext cx="2735700" cy="353100"/>
          </a:xfrm>
          <a:prstGeom prst="rect">
            <a:avLst/>
          </a:prstGeom>
          <a:noFill/>
          <a:ln>
            <a:noFill/>
          </a:ln>
        </p:spPr>
        <p:txBody>
          <a:bodyPr lIns="91425" tIns="91425" rIns="91425" bIns="91425" anchor="t" anchorCtr="0">
            <a:noAutofit/>
          </a:bodyPr>
          <a:lstStyle/>
          <a:p>
            <a:pPr algn="ctr"/>
            <a:r>
              <a:rPr lang="en" dirty="0">
                <a:latin typeface="Century Gothic"/>
                <a:ea typeface="Century Gothic"/>
                <a:cs typeface="Century Gothic"/>
                <a:sym typeface="Century Gothic"/>
              </a:rPr>
              <a:t>(Insert Participant’s Name)</a:t>
            </a:r>
          </a:p>
        </p:txBody>
      </p:sp>
      <p:graphicFrame>
        <p:nvGraphicFramePr>
          <p:cNvPr id="133" name="Shape 133"/>
          <p:cNvGraphicFramePr/>
          <p:nvPr>
            <p:extLst/>
          </p:nvPr>
        </p:nvGraphicFramePr>
        <p:xfrm>
          <a:off x="1050816" y="1714429"/>
          <a:ext cx="7095009" cy="3177618"/>
        </p:xfrm>
        <a:graphic>
          <a:graphicData uri="http://schemas.openxmlformats.org/drawingml/2006/table">
            <a:tbl>
              <a:tblPr>
                <a:noFill/>
                <a:tableStyleId>{7D0AEF9C-E7D5-4DC8-BAA9-7B240E2F2AF0}</a:tableStyleId>
              </a:tblPr>
              <a:tblGrid>
                <a:gridCol w="2365003">
                  <a:extLst>
                    <a:ext uri="{9D8B030D-6E8A-4147-A177-3AD203B41FA5}">
                      <a16:colId xmlns:a16="http://schemas.microsoft.com/office/drawing/2014/main" val="20000"/>
                    </a:ext>
                  </a:extLst>
                </a:gridCol>
                <a:gridCol w="2365003">
                  <a:extLst>
                    <a:ext uri="{9D8B030D-6E8A-4147-A177-3AD203B41FA5}">
                      <a16:colId xmlns:a16="http://schemas.microsoft.com/office/drawing/2014/main" val="20001"/>
                    </a:ext>
                  </a:extLst>
                </a:gridCol>
                <a:gridCol w="2365003">
                  <a:extLst>
                    <a:ext uri="{9D8B030D-6E8A-4147-A177-3AD203B41FA5}">
                      <a16:colId xmlns:a16="http://schemas.microsoft.com/office/drawing/2014/main" val="20002"/>
                    </a:ext>
                  </a:extLst>
                </a:gridCol>
              </a:tblGrid>
              <a:tr h="580948">
                <a:tc>
                  <a:txBody>
                    <a:bodyPr/>
                    <a:lstStyle/>
                    <a:p>
                      <a:pPr lvl="0" algn="ctr">
                        <a:spcBef>
                          <a:spcPts val="0"/>
                        </a:spcBef>
                        <a:buNone/>
                      </a:pPr>
                      <a:r>
                        <a:rPr lang="en" sz="1500" dirty="0">
                          <a:latin typeface="Century Gothic"/>
                          <a:ea typeface="Century Gothic"/>
                          <a:cs typeface="Century Gothic"/>
                          <a:sym typeface="Century Gothic"/>
                        </a:rPr>
                        <a:t>Name/Phone</a:t>
                      </a:r>
                    </a:p>
                  </a:txBody>
                  <a:tcPr marL="89019" marR="89019" marT="89019" marB="89019"/>
                </a:tc>
                <a:tc>
                  <a:txBody>
                    <a:bodyPr/>
                    <a:lstStyle/>
                    <a:p>
                      <a:pPr lvl="0" algn="ctr" rtl="0">
                        <a:spcBef>
                          <a:spcPts val="0"/>
                        </a:spcBef>
                        <a:buNone/>
                      </a:pPr>
                      <a:r>
                        <a:rPr lang="en" sz="1500" dirty="0">
                          <a:latin typeface="Century Gothic"/>
                          <a:ea typeface="Century Gothic"/>
                          <a:cs typeface="Century Gothic"/>
                          <a:sym typeface="Century Gothic"/>
                        </a:rPr>
                        <a:t>Pledge Per </a:t>
                      </a:r>
                      <a:r>
                        <a:rPr lang="en-US" sz="1500" dirty="0">
                          <a:latin typeface="Century Gothic"/>
                          <a:ea typeface="Century Gothic"/>
                          <a:cs typeface="Century Gothic"/>
                          <a:sym typeface="Century Gothic"/>
                        </a:rPr>
                        <a:t>Minute</a:t>
                      </a:r>
                      <a:endParaRPr lang="en" sz="1500" dirty="0">
                        <a:latin typeface="Century Gothic"/>
                        <a:ea typeface="Century Gothic"/>
                        <a:cs typeface="Century Gothic"/>
                        <a:sym typeface="Century Gothic"/>
                      </a:endParaRPr>
                    </a:p>
                    <a:p>
                      <a:pPr lvl="0" algn="ctr">
                        <a:spcBef>
                          <a:spcPts val="0"/>
                        </a:spcBef>
                        <a:buNone/>
                      </a:pPr>
                      <a:r>
                        <a:rPr lang="en" sz="1500" dirty="0">
                          <a:latin typeface="Century Gothic"/>
                          <a:ea typeface="Century Gothic"/>
                          <a:cs typeface="Century Gothic"/>
                          <a:sym typeface="Century Gothic"/>
                        </a:rPr>
                        <a:t>(ex. $1.00 per </a:t>
                      </a:r>
                      <a:r>
                        <a:rPr lang="en-US" sz="1500" dirty="0">
                          <a:latin typeface="Century Gothic"/>
                          <a:ea typeface="Century Gothic"/>
                          <a:cs typeface="Century Gothic"/>
                          <a:sym typeface="Century Gothic"/>
                        </a:rPr>
                        <a:t>minute</a:t>
                      </a:r>
                      <a:r>
                        <a:rPr lang="en" sz="1500" dirty="0">
                          <a:latin typeface="Century Gothic"/>
                          <a:ea typeface="Century Gothic"/>
                          <a:cs typeface="Century Gothic"/>
                          <a:sym typeface="Century Gothic"/>
                        </a:rPr>
                        <a:t>)</a:t>
                      </a:r>
                    </a:p>
                  </a:txBody>
                  <a:tcPr marL="89019" marR="89019" marT="89019" marB="89019"/>
                </a:tc>
                <a:tc>
                  <a:txBody>
                    <a:bodyPr/>
                    <a:lstStyle/>
                    <a:p>
                      <a:pPr lvl="0" algn="ctr">
                        <a:spcBef>
                          <a:spcPts val="0"/>
                        </a:spcBef>
                        <a:buNone/>
                      </a:pPr>
                      <a:r>
                        <a:rPr lang="en" sz="1500" dirty="0">
                          <a:latin typeface="Century Gothic"/>
                          <a:ea typeface="Century Gothic"/>
                          <a:cs typeface="Century Gothic"/>
                          <a:sym typeface="Century Gothic"/>
                        </a:rPr>
                        <a:t>Lump-Sum Donation</a:t>
                      </a:r>
                    </a:p>
                    <a:p>
                      <a:pPr lvl="0" algn="ctr">
                        <a:spcBef>
                          <a:spcPts val="0"/>
                        </a:spcBef>
                        <a:buNone/>
                      </a:pPr>
                      <a:r>
                        <a:rPr lang="en" sz="1500" dirty="0">
                          <a:latin typeface="Century Gothic"/>
                          <a:ea typeface="Century Gothic"/>
                          <a:cs typeface="Century Gothic"/>
                          <a:sym typeface="Century Gothic"/>
                        </a:rPr>
                        <a:t>(ex. $100 donation)</a:t>
                      </a:r>
                    </a:p>
                  </a:txBody>
                  <a:tcPr marL="89019" marR="89019" marT="89019" marB="89019"/>
                </a:tc>
                <a:extLst>
                  <a:ext uri="{0D108BD9-81ED-4DB2-BD59-A6C34878D82A}">
                    <a16:rowId xmlns:a16="http://schemas.microsoft.com/office/drawing/2014/main" val="10000"/>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1"/>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2"/>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3"/>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4"/>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5"/>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6"/>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0007"/>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216103864"/>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1743345013"/>
                  </a:ext>
                </a:extLst>
              </a:tr>
              <a:tr h="0">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tc>
                  <a:txBody>
                    <a:bodyPr/>
                    <a:lstStyle/>
                    <a:p>
                      <a:pPr lvl="0">
                        <a:spcBef>
                          <a:spcPts val="0"/>
                        </a:spcBef>
                        <a:buNone/>
                      </a:pPr>
                      <a:endParaRPr sz="500" dirty="0"/>
                    </a:p>
                  </a:txBody>
                  <a:tcPr marL="89019" marR="89019" marT="89019" marB="89019"/>
                </a:tc>
                <a:extLst>
                  <a:ext uri="{0D108BD9-81ED-4DB2-BD59-A6C34878D82A}">
                    <a16:rowId xmlns:a16="http://schemas.microsoft.com/office/drawing/2014/main" val="3087235043"/>
                  </a:ext>
                </a:extLst>
              </a:tr>
            </a:tbl>
          </a:graphicData>
        </a:graphic>
      </p:graphicFrame>
      <p:pic>
        <p:nvPicPr>
          <p:cNvPr id="8" name="Shape 55">
            <a:extLst>
              <a:ext uri="{FF2B5EF4-FFF2-40B4-BE49-F238E27FC236}">
                <a16:creationId xmlns:a16="http://schemas.microsoft.com/office/drawing/2014/main" id="{F91FD7C7-EC4D-4B31-AE99-7801CFB0F212}"/>
              </a:ext>
            </a:extLst>
          </p:cNvPr>
          <p:cNvPicPr preferRelativeResize="0"/>
          <p:nvPr/>
        </p:nvPicPr>
        <p:blipFill>
          <a:blip r:embed="rId3">
            <a:alphaModFix/>
          </a:blip>
          <a:stretch>
            <a:fillRect/>
          </a:stretch>
        </p:blipFill>
        <p:spPr>
          <a:xfrm>
            <a:off x="1244895" y="563719"/>
            <a:ext cx="1536694" cy="699363"/>
          </a:xfrm>
          <a:prstGeom prst="rect">
            <a:avLst/>
          </a:prstGeom>
          <a:noFill/>
          <a:ln>
            <a:noFill/>
          </a:ln>
        </p:spPr>
      </p:pic>
    </p:spTree>
    <p:extLst>
      <p:ext uri="{BB962C8B-B14F-4D97-AF65-F5344CB8AC3E}">
        <p14:creationId xmlns:p14="http://schemas.microsoft.com/office/powerpoint/2010/main" val="46456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160596"/>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Group Wheelchair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Basketball Experience</a:t>
            </a:r>
          </a:p>
        </p:txBody>
      </p:sp>
      <p:sp>
        <p:nvSpPr>
          <p:cNvPr id="221" name="Shape 221"/>
          <p:cNvSpPr txBox="1">
            <a:spLocks noGrp="1"/>
          </p:cNvSpPr>
          <p:nvPr>
            <p:ph type="body" idx="1"/>
          </p:nvPr>
        </p:nvSpPr>
        <p:spPr>
          <a:xfrm>
            <a:off x="4057426" y="1383485"/>
            <a:ext cx="4836300" cy="3855300"/>
          </a:xfrm>
          <a:prstGeom prst="rect">
            <a:avLst/>
          </a:prstGeom>
        </p:spPr>
        <p:txBody>
          <a:bodyPr lIns="91425" tIns="91425" rIns="91425" bIns="91425" anchor="t" anchorCtr="0">
            <a:noAutofit/>
          </a:bodyPr>
          <a:lstStyle/>
          <a:p>
            <a:pPr>
              <a:buClr>
                <a:schemeClr val="dk1"/>
              </a:buClr>
              <a:buSzPct val="61111"/>
              <a:buNone/>
            </a:pPr>
            <a:r>
              <a:rPr lang="en" dirty="0">
                <a:solidFill>
                  <a:srgbClr val="000000"/>
                </a:solidFill>
                <a:latin typeface="Gotham Light" pitchFamily="50" charset="0"/>
                <a:ea typeface="Century Gothic"/>
                <a:cs typeface="Century Gothic"/>
                <a:sym typeface="Century Gothic"/>
              </a:rPr>
              <a:t>Invite a local businesses or groups for a fun, active, educational and team-building opportunity. The event includes a brief introduction to the sport, skills and drills stations and a scrimmage game. This event can help to further engage with current partnerships or an event to purpose to prospective corporate partners. </a:t>
            </a:r>
            <a:endParaRPr dirty="0">
              <a:solidFill>
                <a:srgbClr val="000000"/>
              </a:solidFill>
              <a:latin typeface="Century Gothic"/>
              <a:ea typeface="Century Gothic"/>
              <a:cs typeface="Century Gothic"/>
              <a:sym typeface="Century Gothic"/>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2" y="1458894"/>
            <a:ext cx="3215269" cy="3215269"/>
          </a:xfrm>
          <a:prstGeom prst="rect">
            <a:avLst/>
          </a:prstGeom>
        </p:spPr>
      </p:pic>
      <p:pic>
        <p:nvPicPr>
          <p:cNvPr id="5" name="Shape 55">
            <a:extLst>
              <a:ext uri="{FF2B5EF4-FFF2-40B4-BE49-F238E27FC236}">
                <a16:creationId xmlns:a16="http://schemas.microsoft.com/office/drawing/2014/main" id="{E644361B-8C68-45AA-8D00-E6C8103F3CB0}"/>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217659"/>
            <a:ext cx="8520600" cy="841800"/>
          </a:xfrm>
          <a:prstGeom prst="rect">
            <a:avLst/>
          </a:prstGeom>
        </p:spPr>
        <p:txBody>
          <a:bodyPr lIns="91425" tIns="91425" rIns="91425" bIns="91425" anchor="ctr" anchorCtr="0">
            <a:noAutofit/>
          </a:bodyPr>
          <a:lstStyle/>
          <a:p>
            <a:r>
              <a:rPr lang="en" sz="3000" b="1" dirty="0">
                <a:latin typeface="Gotham Light" pitchFamily="50" charset="0"/>
                <a:ea typeface="Century Gothic"/>
                <a:cs typeface="Century Gothic"/>
                <a:sym typeface="Century Gothic"/>
              </a:rPr>
              <a:t>Group Experience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Instructions</a:t>
            </a:r>
          </a:p>
        </p:txBody>
      </p:sp>
      <p:sp>
        <p:nvSpPr>
          <p:cNvPr id="228" name="Shape 228"/>
          <p:cNvSpPr txBox="1"/>
          <p:nvPr/>
        </p:nvSpPr>
        <p:spPr>
          <a:xfrm>
            <a:off x="311700" y="1248242"/>
            <a:ext cx="8291744" cy="4070100"/>
          </a:xfrm>
          <a:prstGeom prst="rect">
            <a:avLst/>
          </a:prstGeom>
          <a:noFill/>
          <a:ln>
            <a:noFill/>
          </a:ln>
        </p:spPr>
        <p:txBody>
          <a:bodyPr lIns="91425" tIns="91425" rIns="91425" bIns="91425" anchor="t" anchorCtr="0">
            <a:noAutofit/>
          </a:bodyPr>
          <a:lstStyle/>
          <a:p>
            <a:r>
              <a:rPr lang="en-US" sz="1200" i="1" dirty="0">
                <a:latin typeface="Gotham Light" pitchFamily="50" charset="0"/>
                <a:ea typeface="Century Gothic"/>
                <a:cs typeface="Century Gothic"/>
                <a:sym typeface="Century Gothic"/>
              </a:rPr>
              <a:t>Solicit Group Experience</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Contact individuals, business, partners and groups from your Prospect List.</a:t>
            </a:r>
          </a:p>
          <a:p>
            <a:pPr marL="285750" indent="-285750">
              <a:buFont typeface="Arial" panose="020B0604020202020204" pitchFamily="34" charset="0"/>
              <a:buChar char="•"/>
            </a:pPr>
            <a:r>
              <a:rPr lang="en" sz="1200" dirty="0">
                <a:latin typeface="Gotham Light" pitchFamily="50" charset="0"/>
                <a:ea typeface="Century Gothic"/>
                <a:cs typeface="Century Gothic"/>
                <a:sym typeface="Century Gothic"/>
              </a:rPr>
              <a:t>Suggested </a:t>
            </a:r>
            <a:r>
              <a:rPr lang="en-US" sz="1200" dirty="0">
                <a:latin typeface="Gotham Light" pitchFamily="50" charset="0"/>
                <a:ea typeface="Century Gothic"/>
                <a:cs typeface="Century Gothic"/>
                <a:sym typeface="Century Gothic"/>
              </a:rPr>
              <a:t>donation for experience </a:t>
            </a:r>
            <a:r>
              <a:rPr lang="en" sz="1200" dirty="0">
                <a:latin typeface="Gotham Light" pitchFamily="50" charset="0"/>
                <a:ea typeface="Century Gothic"/>
                <a:cs typeface="Century Gothic"/>
                <a:sym typeface="Century Gothic"/>
              </a:rPr>
              <a:t>would be $250 to $1,000 based on event details and logistics.</a:t>
            </a:r>
          </a:p>
          <a:p>
            <a:pPr marL="285750" indent="-285750">
              <a:buFont typeface="Arial" panose="020B0604020202020204" pitchFamily="34" charset="0"/>
              <a:buChar char="•"/>
            </a:pPr>
            <a:r>
              <a:rPr lang="en" sz="1200" dirty="0">
                <a:latin typeface="Gotham Light" pitchFamily="50" charset="0"/>
                <a:ea typeface="Century Gothic"/>
                <a:cs typeface="Century Gothic"/>
                <a:sym typeface="Century Gothic"/>
              </a:rPr>
              <a:t>Utlize </a:t>
            </a:r>
            <a:r>
              <a:rPr lang="en-US" sz="1200" dirty="0">
                <a:latin typeface="Gotham Light" pitchFamily="50" charset="0"/>
                <a:ea typeface="Century Gothic"/>
                <a:cs typeface="Century Gothic"/>
                <a:sym typeface="Century Gothic"/>
              </a:rPr>
              <a:t>group’s </a:t>
            </a:r>
            <a:r>
              <a:rPr lang="en" sz="1200" dirty="0">
                <a:latin typeface="Gotham Light" pitchFamily="50" charset="0"/>
                <a:ea typeface="Century Gothic"/>
                <a:cs typeface="Century Gothic"/>
                <a:sym typeface="Century Gothic"/>
              </a:rPr>
              <a:t>on-site facility </a:t>
            </a:r>
            <a:r>
              <a:rPr lang="en-US" sz="1200" dirty="0">
                <a:latin typeface="Gotham Light" pitchFamily="50" charset="0"/>
                <a:ea typeface="Century Gothic"/>
                <a:cs typeface="Century Gothic"/>
                <a:sym typeface="Century Gothic"/>
              </a:rPr>
              <a:t>if possible </a:t>
            </a:r>
            <a:r>
              <a:rPr lang="en" sz="1200" dirty="0">
                <a:latin typeface="Gotham Light" pitchFamily="50" charset="0"/>
                <a:ea typeface="Century Gothic"/>
                <a:cs typeface="Century Gothic"/>
                <a:sym typeface="Century Gothic"/>
              </a:rPr>
              <a:t>or host at your teams practice facility. </a:t>
            </a:r>
            <a:endParaRPr lang="en-US" sz="1200" dirty="0">
              <a:latin typeface="Gotham Light" pitchFamily="50" charset="0"/>
              <a:ea typeface="Century Gothic"/>
              <a:cs typeface="Century Gothic"/>
              <a:sym typeface="Century Gothic"/>
            </a:endParaRPr>
          </a:p>
          <a:p>
            <a:endParaRPr lang="en" sz="1200" i="1" dirty="0">
              <a:latin typeface="Gotham Light" pitchFamily="50" charset="0"/>
              <a:ea typeface="Century Gothic"/>
              <a:cs typeface="Century Gothic"/>
              <a:sym typeface="Century Gothic"/>
            </a:endParaRPr>
          </a:p>
          <a:p>
            <a:r>
              <a:rPr lang="en" sz="1200" i="1" dirty="0">
                <a:latin typeface="Gotham Light" pitchFamily="50" charset="0"/>
                <a:ea typeface="Century Gothic"/>
                <a:cs typeface="Century Gothic"/>
                <a:sym typeface="Century Gothic"/>
              </a:rPr>
              <a:t>E</a:t>
            </a:r>
            <a:r>
              <a:rPr lang="en-US" sz="1200" i="1" dirty="0">
                <a:latin typeface="Gotham Light" pitchFamily="50" charset="0"/>
                <a:ea typeface="Century Gothic"/>
                <a:cs typeface="Century Gothic"/>
                <a:sym typeface="Century Gothic"/>
              </a:rPr>
              <a:t>xperience Instructions</a:t>
            </a:r>
            <a:endParaRPr lang="en" sz="1200" i="1" dirty="0">
              <a:latin typeface="Gotham Light" pitchFamily="50" charset="0"/>
              <a:ea typeface="Century Gothic"/>
              <a:cs typeface="Century Gothic"/>
              <a:sym typeface="Century Gothic"/>
            </a:endParaRPr>
          </a:p>
          <a:p>
            <a:r>
              <a:rPr lang="en" sz="1200" dirty="0">
                <a:latin typeface="Gotham Light" pitchFamily="50" charset="0"/>
                <a:ea typeface="Century Gothic"/>
                <a:cs typeface="Century Gothic"/>
                <a:sym typeface="Century Gothic"/>
              </a:rPr>
              <a:t>A </a:t>
            </a:r>
            <a:r>
              <a:rPr lang="en-US" sz="1200" dirty="0">
                <a:latin typeface="Gotham Light" pitchFamily="50" charset="0"/>
                <a:ea typeface="Century Gothic"/>
                <a:cs typeface="Century Gothic"/>
                <a:sym typeface="Century Gothic"/>
              </a:rPr>
              <a:t>provide group a </a:t>
            </a:r>
            <a:r>
              <a:rPr lang="en" sz="1200" dirty="0">
                <a:latin typeface="Gotham Light" pitchFamily="50" charset="0"/>
                <a:ea typeface="Century Gothic"/>
                <a:cs typeface="Century Gothic"/>
                <a:sym typeface="Century Gothic"/>
              </a:rPr>
              <a:t>brief overview of the sport and organization. Basic, surface level, rules </a:t>
            </a:r>
            <a:r>
              <a:rPr lang="en-US" sz="1200" dirty="0">
                <a:latin typeface="Gotham Light" pitchFamily="50" charset="0"/>
                <a:ea typeface="Century Gothic"/>
                <a:cs typeface="Century Gothic"/>
                <a:sym typeface="Century Gothic"/>
              </a:rPr>
              <a:t>should</a:t>
            </a:r>
            <a:r>
              <a:rPr lang="en" sz="1200" dirty="0">
                <a:latin typeface="Gotham Light" pitchFamily="50" charset="0"/>
                <a:ea typeface="Century Gothic"/>
                <a:cs typeface="Century Gothic"/>
                <a:sym typeface="Century Gothic"/>
              </a:rPr>
              <a:t> be talked about. </a:t>
            </a:r>
            <a:r>
              <a:rPr lang="en-US" sz="1200" dirty="0">
                <a:latin typeface="Gotham Light" pitchFamily="50" charset="0"/>
                <a:ea typeface="Century Gothic"/>
                <a:cs typeface="Century Gothic"/>
                <a:sym typeface="Century Gothic"/>
              </a:rPr>
              <a:t>Involve program players and coaches to provide instruction. </a:t>
            </a:r>
            <a:endParaRPr lang="en" sz="1200" dirty="0">
              <a:latin typeface="Gotham Light" pitchFamily="50" charset="0"/>
              <a:ea typeface="Century Gothic"/>
              <a:cs typeface="Century Gothic"/>
              <a:sym typeface="Century Gothic"/>
            </a:endParaRPr>
          </a:p>
          <a:p>
            <a:endParaRPr sz="1200" dirty="0">
              <a:latin typeface="Gotham Light" pitchFamily="50" charset="0"/>
              <a:ea typeface="Century Gothic"/>
              <a:cs typeface="Century Gothic"/>
              <a:sym typeface="Century Gothic"/>
            </a:endParaRPr>
          </a:p>
          <a:p>
            <a:r>
              <a:rPr lang="en" sz="1200" dirty="0">
                <a:latin typeface="Gotham Light" pitchFamily="50" charset="0"/>
                <a:ea typeface="Century Gothic"/>
                <a:cs typeface="Century Gothic"/>
                <a:sym typeface="Century Gothic"/>
              </a:rPr>
              <a:t>Depending on the size of the group, you can split into two smaller groups on each half of the court. One small group can work on one skill while the other group works on another. Switch sides after a given length of time. </a:t>
            </a:r>
            <a:r>
              <a:rPr lang="en-US" sz="1200" dirty="0">
                <a:latin typeface="Gotham Light" pitchFamily="50" charset="0"/>
                <a:ea typeface="Century Gothic"/>
                <a:cs typeface="Century Gothic"/>
                <a:sym typeface="Century Gothic"/>
              </a:rPr>
              <a:t>Introduction to the following skills should included: pushing, dribble, shooting, passing and basic rules. </a:t>
            </a:r>
            <a:endParaRPr lang="en" sz="1200" dirty="0">
              <a:latin typeface="Gotham Light" pitchFamily="50" charset="0"/>
              <a:ea typeface="Century Gothic"/>
              <a:cs typeface="Century Gothic"/>
              <a:sym typeface="Century Gothic"/>
            </a:endParaRPr>
          </a:p>
          <a:p>
            <a:endParaRPr sz="1200" dirty="0">
              <a:latin typeface="Gotham Light" pitchFamily="50" charset="0"/>
              <a:ea typeface="Century Gothic"/>
              <a:cs typeface="Century Gothic"/>
              <a:sym typeface="Century Gothic"/>
            </a:endParaRPr>
          </a:p>
          <a:p>
            <a:r>
              <a:rPr lang="en" sz="1200" dirty="0">
                <a:latin typeface="Gotham Light" pitchFamily="50" charset="0"/>
                <a:ea typeface="Century Gothic"/>
                <a:cs typeface="Century Gothic"/>
                <a:sym typeface="Century Gothic"/>
              </a:rPr>
              <a:t>Bring the group back together to break into teams for a 5 </a:t>
            </a:r>
            <a:r>
              <a:rPr lang="en-US" sz="1200" dirty="0">
                <a:latin typeface="Gotham Light" pitchFamily="50" charset="0"/>
                <a:ea typeface="Century Gothic"/>
                <a:cs typeface="Century Gothic"/>
                <a:sym typeface="Century Gothic"/>
              </a:rPr>
              <a:t>vs. </a:t>
            </a:r>
            <a:r>
              <a:rPr lang="en" sz="1200" dirty="0">
                <a:latin typeface="Gotham Light" pitchFamily="50" charset="0"/>
                <a:ea typeface="Century Gothic"/>
                <a:cs typeface="Century Gothic"/>
                <a:sym typeface="Century Gothic"/>
              </a:rPr>
              <a:t>5 full court scrimmage. </a:t>
            </a:r>
            <a:r>
              <a:rPr lang="en-US" sz="1200" dirty="0">
                <a:latin typeface="Gotham Light" pitchFamily="50" charset="0"/>
                <a:ea typeface="Century Gothic"/>
                <a:cs typeface="Century Gothic"/>
                <a:sym typeface="Century Gothic"/>
              </a:rPr>
              <a:t>Use </a:t>
            </a:r>
            <a:r>
              <a:rPr lang="en" sz="1200" dirty="0">
                <a:latin typeface="Gotham Light" pitchFamily="50" charset="0"/>
                <a:ea typeface="Century Gothic"/>
                <a:cs typeface="Century Gothic"/>
                <a:sym typeface="Century Gothic"/>
              </a:rPr>
              <a:t>half court for lower skill levels. </a:t>
            </a:r>
            <a:r>
              <a:rPr lang="en-US" sz="1200" dirty="0">
                <a:latin typeface="Gotham Light" pitchFamily="50" charset="0"/>
                <a:ea typeface="Century Gothic"/>
                <a:cs typeface="Century Gothic"/>
                <a:sym typeface="Century Gothic"/>
              </a:rPr>
              <a:t>Limit infractions called to decrease stoppages in gameplay; instruction should be provided instead.</a:t>
            </a:r>
            <a:endParaRPr lang="en" sz="1200" dirty="0">
              <a:latin typeface="Gotham Light" pitchFamily="50" charset="0"/>
              <a:ea typeface="Century Gothic"/>
              <a:cs typeface="Century Gothic"/>
              <a:sym typeface="Century Gothic"/>
            </a:endParaRPr>
          </a:p>
          <a:p>
            <a:endParaRPr lang="en" sz="1200" dirty="0">
              <a:latin typeface="Gotham Light" pitchFamily="50" charset="0"/>
              <a:ea typeface="Century Gothic"/>
              <a:cs typeface="Century Gothic"/>
              <a:sym typeface="Century Gothic"/>
            </a:endParaRPr>
          </a:p>
          <a:p>
            <a:r>
              <a:rPr lang="en" sz="1200" dirty="0">
                <a:latin typeface="Gotham Light" pitchFamily="50" charset="0"/>
                <a:ea typeface="Century Gothic"/>
                <a:cs typeface="Century Gothic"/>
                <a:sym typeface="Century Gothic"/>
              </a:rPr>
              <a:t>Suggested </a:t>
            </a:r>
            <a:r>
              <a:rPr lang="en-US" sz="1200" dirty="0">
                <a:latin typeface="Gotham Light" pitchFamily="50" charset="0"/>
                <a:ea typeface="Century Gothic"/>
                <a:cs typeface="Century Gothic"/>
                <a:sym typeface="Century Gothic"/>
              </a:rPr>
              <a:t>donation for experience </a:t>
            </a:r>
            <a:r>
              <a:rPr lang="en" sz="1200" dirty="0">
                <a:latin typeface="Gotham Light" pitchFamily="50" charset="0"/>
                <a:ea typeface="Century Gothic"/>
                <a:cs typeface="Century Gothic"/>
                <a:sym typeface="Century Gothic"/>
              </a:rPr>
              <a:t>would be $250 to $1,000 based on event details and logistics.</a:t>
            </a:r>
          </a:p>
          <a:p>
            <a:endParaRPr lang="en" sz="1200" dirty="0">
              <a:latin typeface="Gotham Light" pitchFamily="50" charset="0"/>
              <a:ea typeface="Century Gothic"/>
              <a:cs typeface="Century Gothic"/>
              <a:sym typeface="Century Gothic"/>
            </a:endParaRPr>
          </a:p>
          <a:p>
            <a:endParaRPr lang="en" sz="1600" dirty="0">
              <a:latin typeface="Gotham Light" pitchFamily="50" charset="0"/>
              <a:ea typeface="Century Gothic"/>
              <a:cs typeface="Century Gothic"/>
              <a:sym typeface="Century Gothic"/>
            </a:endParaRPr>
          </a:p>
          <a:p>
            <a:endParaRPr lang="en" sz="1600" dirty="0">
              <a:latin typeface="Gotham Light" pitchFamily="50" charset="0"/>
              <a:ea typeface="Century Gothic"/>
              <a:cs typeface="Century Gothic"/>
              <a:sym typeface="Century Gothic"/>
            </a:endParaRPr>
          </a:p>
          <a:p>
            <a:pPr algn="ctr"/>
            <a:endParaRPr lang="en" sz="1100" dirty="0">
              <a:latin typeface="Century Gothic"/>
              <a:ea typeface="Century Gothic"/>
              <a:cs typeface="Century Gothic"/>
              <a:sym typeface="Century Gothic"/>
            </a:endParaRPr>
          </a:p>
          <a:p>
            <a:endParaRPr sz="1200" dirty="0">
              <a:latin typeface="Century Gothic"/>
              <a:ea typeface="Century Gothic"/>
              <a:cs typeface="Century Gothic"/>
              <a:sym typeface="Century Gothic"/>
            </a:endParaRPr>
          </a:p>
        </p:txBody>
      </p:sp>
      <p:pic>
        <p:nvPicPr>
          <p:cNvPr id="4" name="Shape 55">
            <a:extLst>
              <a:ext uri="{FF2B5EF4-FFF2-40B4-BE49-F238E27FC236}">
                <a16:creationId xmlns:a16="http://schemas.microsoft.com/office/drawing/2014/main" id="{4DB83A9B-3F51-4E7E-9918-D4EAD73CACFF}"/>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228100"/>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Wheelchair Basketball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Mini Tournament</a:t>
            </a:r>
          </a:p>
        </p:txBody>
      </p:sp>
      <p:sp>
        <p:nvSpPr>
          <p:cNvPr id="241" name="Shape 241"/>
          <p:cNvSpPr txBox="1">
            <a:spLocks noGrp="1"/>
          </p:cNvSpPr>
          <p:nvPr>
            <p:ph type="body" idx="1"/>
          </p:nvPr>
        </p:nvSpPr>
        <p:spPr>
          <a:xfrm>
            <a:off x="311701" y="1523025"/>
            <a:ext cx="3999900" cy="3416400"/>
          </a:xfrm>
          <a:prstGeom prst="rect">
            <a:avLst/>
          </a:prstGeom>
        </p:spPr>
        <p:txBody>
          <a:bodyPr lIns="91425" tIns="91425" rIns="91425" bIns="91425" anchor="t" anchorCtr="0">
            <a:noAutofit/>
          </a:bodyPr>
          <a:lstStyle/>
          <a:p>
            <a:pPr>
              <a:buClr>
                <a:schemeClr val="dk1"/>
              </a:buClr>
              <a:buSzPct val="78571"/>
              <a:buNone/>
            </a:pPr>
            <a:r>
              <a:rPr lang="en" sz="1800" dirty="0">
                <a:solidFill>
                  <a:srgbClr val="000000"/>
                </a:solidFill>
                <a:latin typeface="Gotham Light" pitchFamily="50" charset="0"/>
                <a:ea typeface="Century Gothic"/>
                <a:cs typeface="Century Gothic"/>
                <a:sym typeface="Century Gothic"/>
              </a:rPr>
              <a:t>Invite local businesses or groups to participate in a wheelchair basketball mini-tournament. </a:t>
            </a:r>
            <a:r>
              <a:rPr lang="en-US" sz="1800" dirty="0">
                <a:solidFill>
                  <a:srgbClr val="000000"/>
                </a:solidFill>
                <a:latin typeface="Gotham Light" pitchFamily="50" charset="0"/>
                <a:ea typeface="Century Gothic"/>
                <a:cs typeface="Century Gothic"/>
                <a:sym typeface="Century Gothic"/>
              </a:rPr>
              <a:t>Include brief introduction prior to competition. Focus of the tournament should be generating awareness for the sport of wheelchair basketball and team play for groups participating in a friendly competition. </a:t>
            </a:r>
            <a:endParaRPr lang="en-US" dirty="0">
              <a:solidFill>
                <a:srgbClr val="000000"/>
              </a:solidFill>
              <a:latin typeface="Century Gothic"/>
              <a:ea typeface="Century Gothic"/>
              <a:cs typeface="Century Gothic"/>
              <a:sym typeface="Century Gothic"/>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409" y="1523027"/>
            <a:ext cx="4240891" cy="2818425"/>
          </a:xfrm>
          <a:prstGeom prst="rect">
            <a:avLst/>
          </a:prstGeom>
        </p:spPr>
      </p:pic>
      <p:pic>
        <p:nvPicPr>
          <p:cNvPr id="5" name="Shape 55">
            <a:extLst>
              <a:ext uri="{FF2B5EF4-FFF2-40B4-BE49-F238E27FC236}">
                <a16:creationId xmlns:a16="http://schemas.microsoft.com/office/drawing/2014/main" id="{482C2460-6862-455D-A2C3-B311477D2318}"/>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226075"/>
            <a:ext cx="8520600" cy="841800"/>
          </a:xfrm>
          <a:prstGeom prst="rect">
            <a:avLst/>
          </a:prstGeom>
        </p:spPr>
        <p:txBody>
          <a:bodyPr lIns="91425" tIns="91425" rIns="91425" bIns="91425" anchor="ctr" anchorCtr="0">
            <a:noAutofit/>
          </a:bodyPr>
          <a:lstStyle/>
          <a:p>
            <a:r>
              <a:rPr lang="en" sz="3000" b="1" dirty="0">
                <a:latin typeface="Gotham Light" pitchFamily="50" charset="0"/>
                <a:ea typeface="Century Gothic"/>
                <a:cs typeface="Century Gothic"/>
                <a:sym typeface="Century Gothic"/>
              </a:rPr>
              <a:t>Mini Tournament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Instructions</a:t>
            </a:r>
          </a:p>
        </p:txBody>
      </p:sp>
      <p:sp>
        <p:nvSpPr>
          <p:cNvPr id="248" name="Shape 248"/>
          <p:cNvSpPr txBox="1"/>
          <p:nvPr/>
        </p:nvSpPr>
        <p:spPr>
          <a:xfrm>
            <a:off x="443884" y="1067876"/>
            <a:ext cx="8158579" cy="4070100"/>
          </a:xfrm>
          <a:prstGeom prst="rect">
            <a:avLst/>
          </a:prstGeom>
          <a:noFill/>
          <a:ln>
            <a:noFill/>
          </a:ln>
        </p:spPr>
        <p:txBody>
          <a:bodyPr lIns="91425" tIns="91425" rIns="91425" bIns="91425" anchor="t" anchorCtr="0">
            <a:noAutofit/>
          </a:bodyPr>
          <a:lstStyle/>
          <a:p>
            <a:r>
              <a:rPr lang="en-US" sz="1600" dirty="0">
                <a:latin typeface="Gotham Light" pitchFamily="50" charset="0"/>
                <a:ea typeface="Century Gothic"/>
                <a:cs typeface="Century Gothic"/>
                <a:sym typeface="Century Gothic"/>
              </a:rPr>
              <a:t>This event should be a basic tournament or competition presentation to minimize cost. Should be scheduled as one-day event; likely 2-4 hours to complete (depending on teams/participants). </a:t>
            </a:r>
            <a:endParaRPr lang="en-US" sz="1200" dirty="0">
              <a:latin typeface="Century Gothic"/>
              <a:ea typeface="Century Gothic"/>
              <a:cs typeface="Century Gothic"/>
              <a:sym typeface="Century Gothic"/>
            </a:endParaRPr>
          </a:p>
          <a:p>
            <a:endParaRPr lang="en-US" sz="1600" dirty="0">
              <a:latin typeface="Gotham Light" pitchFamily="50" charset="0"/>
              <a:ea typeface="Century Gothic"/>
              <a:cs typeface="Century Gothic"/>
              <a:sym typeface="Century Gothic"/>
            </a:endParaRPr>
          </a:p>
          <a:p>
            <a:r>
              <a:rPr lang="en-US" sz="1600" dirty="0">
                <a:latin typeface="Gotham Light" pitchFamily="50" charset="0"/>
                <a:ea typeface="Century Gothic"/>
                <a:cs typeface="Century Gothic"/>
                <a:sym typeface="Century Gothic"/>
              </a:rPr>
              <a:t>Provide each</a:t>
            </a:r>
            <a:r>
              <a:rPr lang="en" sz="1600" dirty="0">
                <a:latin typeface="Gotham Light" pitchFamily="50" charset="0"/>
                <a:ea typeface="Century Gothic"/>
                <a:cs typeface="Century Gothic"/>
                <a:sym typeface="Century Gothic"/>
              </a:rPr>
              <a:t> group of participants </a:t>
            </a:r>
            <a:r>
              <a:rPr lang="en-US" sz="1600" dirty="0">
                <a:latin typeface="Gotham Light" pitchFamily="50" charset="0"/>
                <a:ea typeface="Century Gothic"/>
                <a:cs typeface="Century Gothic"/>
                <a:sym typeface="Century Gothic"/>
              </a:rPr>
              <a:t>with </a:t>
            </a:r>
            <a:r>
              <a:rPr lang="en" sz="1600" dirty="0">
                <a:latin typeface="Gotham Light" pitchFamily="50" charset="0"/>
                <a:ea typeface="Century Gothic"/>
                <a:cs typeface="Century Gothic"/>
                <a:sym typeface="Century Gothic"/>
              </a:rPr>
              <a:t>a brief overview of the sport and organization. Basic, surface level rules should be covered. Allow participants to get used to the sports chair and practice their skills prior to competition.</a:t>
            </a:r>
          </a:p>
          <a:p>
            <a:endParaRPr lang="en"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Utlize program </a:t>
            </a:r>
            <a:r>
              <a:rPr lang="en-US" sz="1600" dirty="0">
                <a:latin typeface="Gotham Light" pitchFamily="50" charset="0"/>
                <a:ea typeface="Century Gothic"/>
                <a:cs typeface="Century Gothic"/>
                <a:sym typeface="Century Gothic"/>
              </a:rPr>
              <a:t>athletes and coaches to coach/officiate the games.</a:t>
            </a:r>
            <a:endParaRPr lang="en" sz="1600" dirty="0">
              <a:latin typeface="Gotham Light" pitchFamily="50" charset="0"/>
              <a:ea typeface="Century Gothic"/>
              <a:cs typeface="Century Gothic"/>
              <a:sym typeface="Century Gothic"/>
            </a:endParaRP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If there is only one organization, break it into </a:t>
            </a:r>
            <a:r>
              <a:rPr lang="en-US" sz="1600" dirty="0">
                <a:latin typeface="Gotham Light" pitchFamily="50" charset="0"/>
                <a:ea typeface="Century Gothic"/>
                <a:cs typeface="Century Gothic"/>
                <a:sym typeface="Century Gothic"/>
              </a:rPr>
              <a:t>multiple</a:t>
            </a:r>
            <a:r>
              <a:rPr lang="en" sz="1600" dirty="0">
                <a:latin typeface="Gotham Light" pitchFamily="50" charset="0"/>
                <a:ea typeface="Century Gothic"/>
                <a:cs typeface="Century Gothic"/>
                <a:sym typeface="Century Gothic"/>
              </a:rPr>
              <a:t> teams. If more than one organization is participating, </a:t>
            </a:r>
            <a:r>
              <a:rPr lang="en-US" sz="1600" dirty="0">
                <a:latin typeface="Gotham Light" pitchFamily="50" charset="0"/>
                <a:ea typeface="Century Gothic"/>
                <a:cs typeface="Century Gothic"/>
                <a:sym typeface="Century Gothic"/>
              </a:rPr>
              <a:t>split participants to ensure even number of teams. Set competition format to ensure at least two games for each team.</a:t>
            </a:r>
          </a:p>
          <a:p>
            <a:endParaRPr lang="en-US" sz="1600" dirty="0">
              <a:latin typeface="Gotham Light" pitchFamily="50" charset="0"/>
              <a:ea typeface="Century Gothic"/>
              <a:cs typeface="Century Gothic"/>
              <a:sym typeface="Century Gothic"/>
            </a:endParaRPr>
          </a:p>
          <a:p>
            <a:r>
              <a:rPr lang="en-US" sz="1600" dirty="0">
                <a:latin typeface="Gotham Light" pitchFamily="50" charset="0"/>
                <a:ea typeface="Century Gothic"/>
                <a:cs typeface="Century Gothic"/>
                <a:sym typeface="Century Gothic"/>
              </a:rPr>
              <a:t>Provide winning team of competition with an award(s).</a:t>
            </a:r>
          </a:p>
          <a:p>
            <a:endParaRPr lang="en-US" sz="1600" dirty="0">
              <a:latin typeface="Gotham Light" pitchFamily="50" charset="0"/>
              <a:ea typeface="Century Gothic"/>
              <a:cs typeface="Century Gothic"/>
              <a:sym typeface="Century Gothic"/>
            </a:endParaRPr>
          </a:p>
        </p:txBody>
      </p:sp>
      <p:pic>
        <p:nvPicPr>
          <p:cNvPr id="4" name="Shape 55">
            <a:extLst>
              <a:ext uri="{FF2B5EF4-FFF2-40B4-BE49-F238E27FC236}">
                <a16:creationId xmlns:a16="http://schemas.microsoft.com/office/drawing/2014/main" id="{9CE0317B-00D1-4FF2-B9CA-94E557AD944F}"/>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xfrm>
            <a:off x="311700" y="298314"/>
            <a:ext cx="8520600" cy="841800"/>
          </a:xfrm>
          <a:prstGeom prst="rect">
            <a:avLst/>
          </a:prstGeom>
        </p:spPr>
        <p:txBody>
          <a:bodyPr lIns="91425" tIns="91425" rIns="91425" bIns="91425" anchor="ctr" anchorCtr="0">
            <a:noAutofit/>
          </a:bodyPr>
          <a:lstStyle/>
          <a:p>
            <a:r>
              <a:rPr lang="en" sz="3200" b="1" dirty="0">
                <a:latin typeface="Gotham Light" pitchFamily="50" charset="0"/>
                <a:ea typeface="Century Gothic"/>
                <a:cs typeface="Century Gothic"/>
                <a:sym typeface="Century Gothic"/>
              </a:rPr>
              <a:t>2017 (</a:t>
            </a:r>
            <a:r>
              <a:rPr lang="en" sz="3200" b="1" u="sng" dirty="0">
                <a:latin typeface="Gotham Light" pitchFamily="50" charset="0"/>
                <a:ea typeface="Century Gothic"/>
                <a:cs typeface="Century Gothic"/>
                <a:sym typeface="Century Gothic"/>
              </a:rPr>
              <a:t>Organization</a:t>
            </a:r>
            <a:r>
              <a:rPr lang="en" sz="3200" b="1" dirty="0">
                <a:latin typeface="Gotham Light" pitchFamily="50" charset="0"/>
                <a:ea typeface="Century Gothic"/>
                <a:cs typeface="Century Gothic"/>
                <a:sym typeface="Century Gothic"/>
              </a:rPr>
              <a:t>) </a:t>
            </a:r>
            <a:r>
              <a:rPr lang="en-US" sz="3200" b="1" dirty="0">
                <a:latin typeface="Gotham Light" pitchFamily="50" charset="0"/>
                <a:ea typeface="Century Gothic"/>
                <a:cs typeface="Century Gothic"/>
                <a:sym typeface="Century Gothic"/>
              </a:rPr>
              <a:t>Wheelchair Basketball Mini Tournament</a:t>
            </a:r>
            <a:endParaRPr lang="en" sz="3200" b="1" dirty="0">
              <a:latin typeface="Gotham Light" pitchFamily="50" charset="0"/>
              <a:ea typeface="Century Gothic"/>
              <a:cs typeface="Century Gothic"/>
              <a:sym typeface="Century Gothic"/>
            </a:endParaRPr>
          </a:p>
          <a:p>
            <a:r>
              <a:rPr lang="en" sz="1800" dirty="0">
                <a:latin typeface="Gotham Light" pitchFamily="50" charset="0"/>
                <a:ea typeface="Century Gothic"/>
                <a:cs typeface="Century Gothic"/>
                <a:sym typeface="Century Gothic"/>
              </a:rPr>
              <a:t>In partnership with the NWBA Annual Campaign</a:t>
            </a:r>
          </a:p>
        </p:txBody>
      </p:sp>
      <p:sp>
        <p:nvSpPr>
          <p:cNvPr id="112" name="Shape 112"/>
          <p:cNvSpPr txBox="1"/>
          <p:nvPr/>
        </p:nvSpPr>
        <p:spPr>
          <a:xfrm>
            <a:off x="1158352" y="1572181"/>
            <a:ext cx="5571300" cy="3724200"/>
          </a:xfrm>
          <a:prstGeom prst="rect">
            <a:avLst/>
          </a:prstGeom>
          <a:noFill/>
          <a:ln>
            <a:noFill/>
          </a:ln>
        </p:spPr>
        <p:txBody>
          <a:bodyPr lIns="91425" tIns="91425" rIns="91425" bIns="91425" anchor="t" anchorCtr="0">
            <a:noAutofit/>
          </a:bodyPr>
          <a:lstStyle/>
          <a:p>
            <a:r>
              <a:rPr lang="en" sz="1300" b="1" dirty="0">
                <a:latin typeface="Gotham Light" pitchFamily="50" charset="0"/>
                <a:ea typeface="Century Gothic"/>
                <a:cs typeface="Century Gothic"/>
                <a:sym typeface="Century Gothic"/>
              </a:rPr>
              <a:t>When</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Where</a:t>
            </a:r>
            <a:r>
              <a:rPr lang="en" sz="1300" dirty="0">
                <a:latin typeface="Gotham Light" pitchFamily="50" charset="0"/>
                <a:ea typeface="Century Gothic"/>
                <a:cs typeface="Century Gothic"/>
                <a:sym typeface="Century Gothic"/>
              </a:rPr>
              <a:t>:</a:t>
            </a:r>
          </a:p>
          <a:p>
            <a:endParaRPr sz="1300" dirty="0">
              <a:latin typeface="Gotham Light" pitchFamily="50" charset="0"/>
              <a:ea typeface="Century Gothic"/>
              <a:cs typeface="Century Gothic"/>
              <a:sym typeface="Century Gothic"/>
            </a:endParaRPr>
          </a:p>
          <a:p>
            <a:r>
              <a:rPr lang="en-US" sz="1300" b="1" dirty="0">
                <a:latin typeface="Gotham Light" pitchFamily="50" charset="0"/>
                <a:ea typeface="Century Gothic"/>
                <a:cs typeface="Century Gothic"/>
                <a:sym typeface="Century Gothic"/>
              </a:rPr>
              <a:t>How To Support:</a:t>
            </a:r>
          </a:p>
          <a:p>
            <a:pPr marL="285750" indent="-285750">
              <a:buFont typeface="Arial" panose="020B0604020202020204" pitchFamily="34" charset="0"/>
              <a:buChar char="•"/>
            </a:pPr>
            <a:r>
              <a:rPr lang="en-US" sz="1300" dirty="0">
                <a:latin typeface="Gotham Light" pitchFamily="50" charset="0"/>
                <a:ea typeface="Century Gothic"/>
                <a:cs typeface="Century Gothic"/>
                <a:sym typeface="Century Gothic"/>
              </a:rPr>
              <a:t>Pay for your business or group to participate</a:t>
            </a:r>
          </a:p>
          <a:p>
            <a:pPr marL="285750" indent="-285750">
              <a:buFont typeface="Arial" panose="020B0604020202020204" pitchFamily="34" charset="0"/>
              <a:buChar char="•"/>
            </a:pPr>
            <a:r>
              <a:rPr lang="en-US" sz="1300" dirty="0">
                <a:latin typeface="Gotham Light" pitchFamily="50" charset="0"/>
                <a:ea typeface="Century Gothic"/>
                <a:cs typeface="Century Gothic"/>
                <a:sym typeface="Century Gothic"/>
              </a:rPr>
              <a:t>Cheer on the Team</a:t>
            </a:r>
          </a:p>
          <a:p>
            <a:pPr marL="285750" indent="-285750">
              <a:buFont typeface="Arial" panose="020B0604020202020204" pitchFamily="34" charset="0"/>
              <a:buChar char="•"/>
            </a:pPr>
            <a:r>
              <a:rPr lang="en-US" sz="1300" dirty="0">
                <a:latin typeface="Gotham Light" pitchFamily="50" charset="0"/>
                <a:ea typeface="Century Gothic"/>
                <a:cs typeface="Century Gothic"/>
                <a:sym typeface="Century Gothic"/>
              </a:rPr>
              <a:t>Attend the Event</a:t>
            </a:r>
          </a:p>
          <a:p>
            <a:endParaRPr lang="en-US" sz="1300" b="1" dirty="0">
              <a:latin typeface="Gotham Light" pitchFamily="50" charset="0"/>
              <a:ea typeface="Century Gothic"/>
              <a:cs typeface="Century Gothic"/>
              <a:sym typeface="Century Gothic"/>
            </a:endParaRPr>
          </a:p>
          <a:p>
            <a:r>
              <a:rPr lang="en-US" sz="1300" b="1" dirty="0">
                <a:latin typeface="Gotham Light" pitchFamily="50" charset="0"/>
                <a:ea typeface="Century Gothic"/>
                <a:cs typeface="Century Gothic"/>
                <a:sym typeface="Century Gothic"/>
              </a:rPr>
              <a:t>How it Works:</a:t>
            </a:r>
          </a:p>
          <a:p>
            <a:endParaRPr lang="en-US" sz="1300" b="1" dirty="0">
              <a:latin typeface="Gotham Light" pitchFamily="50" charset="0"/>
              <a:ea typeface="Century Gothic"/>
              <a:cs typeface="Century Gothic"/>
              <a:sym typeface="Century Gothic"/>
            </a:endParaRPr>
          </a:p>
          <a:p>
            <a:r>
              <a:rPr lang="en-US" sz="1300" dirty="0">
                <a:latin typeface="Gotham Light" pitchFamily="50" charset="0"/>
                <a:ea typeface="Century Gothic"/>
                <a:cs typeface="Century Gothic"/>
                <a:sym typeface="Century Gothic"/>
              </a:rPr>
              <a:t>A group of participants will break into teams for a 5v5 full court scrimmage.</a:t>
            </a:r>
          </a:p>
          <a:p>
            <a:endParaRPr sz="1300" dirty="0">
              <a:latin typeface="Gotham Light" pitchFamily="50" charset="0"/>
              <a:ea typeface="Century Gothic"/>
              <a:cs typeface="Century Gothic"/>
              <a:sym typeface="Century Gothic"/>
            </a:endParaRPr>
          </a:p>
          <a:p>
            <a:r>
              <a:rPr lang="en" sz="1300" b="1" dirty="0">
                <a:latin typeface="Gotham Light" pitchFamily="50" charset="0"/>
                <a:ea typeface="Century Gothic"/>
                <a:cs typeface="Century Gothic"/>
                <a:sym typeface="Century Gothic"/>
              </a:rPr>
              <a:t>Contact </a:t>
            </a:r>
            <a:r>
              <a:rPr lang="en-US" sz="1300" b="1" dirty="0">
                <a:latin typeface="Gotham Light" pitchFamily="50" charset="0"/>
                <a:ea typeface="Century Gothic"/>
                <a:cs typeface="Century Gothic"/>
                <a:sym typeface="Century Gothic"/>
              </a:rPr>
              <a:t>I</a:t>
            </a:r>
            <a:r>
              <a:rPr lang="en" sz="1300" b="1" dirty="0">
                <a:latin typeface="Gotham Light" pitchFamily="50" charset="0"/>
                <a:ea typeface="Century Gothic"/>
                <a:cs typeface="Century Gothic"/>
                <a:sym typeface="Century Gothic"/>
              </a:rPr>
              <a:t>nfo</a:t>
            </a:r>
            <a:r>
              <a:rPr lang="en" sz="1300" dirty="0">
                <a:latin typeface="Gotham Light" pitchFamily="50" charset="0"/>
                <a:ea typeface="Century Gothic"/>
                <a:cs typeface="Century Gothic"/>
                <a:sym typeface="Century Gothic"/>
              </a:rPr>
              <a:t>:</a:t>
            </a:r>
          </a:p>
        </p:txBody>
      </p:sp>
      <p:sp>
        <p:nvSpPr>
          <p:cNvPr id="6" name="Shape 130">
            <a:extLst>
              <a:ext uri="{FF2B5EF4-FFF2-40B4-BE49-F238E27FC236}">
                <a16:creationId xmlns:a16="http://schemas.microsoft.com/office/drawing/2014/main" id="{D5729CC4-FED6-432E-B8FB-A7F2585A973F}"/>
              </a:ext>
            </a:extLst>
          </p:cNvPr>
          <p:cNvSpPr txBox="1"/>
          <p:nvPr/>
        </p:nvSpPr>
        <p:spPr>
          <a:xfrm>
            <a:off x="6161128" y="1488811"/>
            <a:ext cx="2089200" cy="1443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endParaRPr dirty="0">
              <a:latin typeface="Century Gothic"/>
              <a:ea typeface="Century Gothic"/>
              <a:cs typeface="Century Gothic"/>
              <a:sym typeface="Century Gothic"/>
            </a:endParaRPr>
          </a:p>
          <a:p>
            <a:pPr algn="ctr"/>
            <a:endParaRPr dirty="0">
              <a:latin typeface="Century Gothic"/>
              <a:ea typeface="Century Gothic"/>
              <a:cs typeface="Century Gothic"/>
              <a:sym typeface="Century Gothic"/>
            </a:endParaRPr>
          </a:p>
          <a:p>
            <a:pPr algn="ctr"/>
            <a:r>
              <a:rPr lang="en" dirty="0">
                <a:latin typeface="Century Gothic"/>
                <a:ea typeface="Century Gothic"/>
                <a:cs typeface="Century Gothic"/>
                <a:sym typeface="Century Gothic"/>
              </a:rPr>
              <a:t>Insert Team</a:t>
            </a:r>
          </a:p>
          <a:p>
            <a:pPr algn="ctr"/>
            <a:r>
              <a:rPr lang="en" dirty="0">
                <a:latin typeface="Century Gothic"/>
                <a:ea typeface="Century Gothic"/>
                <a:cs typeface="Century Gothic"/>
                <a:sym typeface="Century Gothic"/>
              </a:rPr>
              <a:t> Logo Here </a:t>
            </a:r>
          </a:p>
        </p:txBody>
      </p:sp>
      <p:pic>
        <p:nvPicPr>
          <p:cNvPr id="7" name="Shape 55">
            <a:extLst>
              <a:ext uri="{FF2B5EF4-FFF2-40B4-BE49-F238E27FC236}">
                <a16:creationId xmlns:a16="http://schemas.microsoft.com/office/drawing/2014/main" id="{F3C946C6-80E0-4607-98C0-3C3E902FA664}"/>
              </a:ext>
            </a:extLst>
          </p:cNvPr>
          <p:cNvPicPr preferRelativeResize="0"/>
          <p:nvPr/>
        </p:nvPicPr>
        <p:blipFill>
          <a:blip r:embed="rId3">
            <a:alphaModFix/>
          </a:blip>
          <a:stretch>
            <a:fillRect/>
          </a:stretch>
        </p:blipFill>
        <p:spPr>
          <a:xfrm>
            <a:off x="6437381" y="3051638"/>
            <a:ext cx="1536694" cy="699363"/>
          </a:xfrm>
          <a:prstGeom prst="rect">
            <a:avLst/>
          </a:prstGeom>
          <a:noFill/>
          <a:ln>
            <a:noFill/>
          </a:ln>
        </p:spPr>
      </p:pic>
    </p:spTree>
    <p:extLst>
      <p:ext uri="{BB962C8B-B14F-4D97-AF65-F5344CB8AC3E}">
        <p14:creationId xmlns:p14="http://schemas.microsoft.com/office/powerpoint/2010/main" val="167483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11700" y="228100"/>
            <a:ext cx="8520600" cy="572700"/>
          </a:xfrm>
          <a:prstGeom prst="rect">
            <a:avLst/>
          </a:prstGeom>
        </p:spPr>
        <p:txBody>
          <a:bodyPr lIns="91425" tIns="91425" rIns="91425" bIns="91425" anchor="t" anchorCtr="0">
            <a:noAutofit/>
          </a:bodyPr>
          <a:lstStyle/>
          <a:p>
            <a:pPr algn="ctr"/>
            <a:r>
              <a:rPr lang="en" sz="3000" b="1" u="sng" dirty="0">
                <a:latin typeface="Gotham Light" pitchFamily="50" charset="0"/>
                <a:ea typeface="Century Gothic"/>
                <a:cs typeface="Century Gothic"/>
                <a:sym typeface="Century Gothic"/>
              </a:rPr>
              <a:t>Generating Program </a:t>
            </a:r>
            <a:br>
              <a:rPr lang="en" sz="3000" b="1" u="sng" dirty="0">
                <a:latin typeface="Gotham Light" pitchFamily="50" charset="0"/>
                <a:ea typeface="Century Gothic"/>
                <a:cs typeface="Century Gothic"/>
                <a:sym typeface="Century Gothic"/>
              </a:rPr>
            </a:br>
            <a:r>
              <a:rPr lang="en" sz="3000" b="1" u="sng" dirty="0">
                <a:latin typeface="Gotham Light" pitchFamily="50" charset="0"/>
                <a:ea typeface="Century Gothic"/>
                <a:cs typeface="Century Gothic"/>
                <a:sym typeface="Century Gothic"/>
              </a:rPr>
              <a:t>Awareness Activities</a:t>
            </a:r>
          </a:p>
        </p:txBody>
      </p:sp>
      <p:pic>
        <p:nvPicPr>
          <p:cNvPr id="262" name="Shape 262" descr="12987025_10153695304178772_5113769807836098029_n.jpg"/>
          <p:cNvPicPr preferRelativeResize="0"/>
          <p:nvPr/>
        </p:nvPicPr>
        <p:blipFill>
          <a:blip r:embed="rId3">
            <a:alphaModFix/>
          </a:blip>
          <a:stretch>
            <a:fillRect/>
          </a:stretch>
        </p:blipFill>
        <p:spPr>
          <a:xfrm>
            <a:off x="4972225" y="1685110"/>
            <a:ext cx="3860075" cy="28598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99" y="1685110"/>
            <a:ext cx="4303147" cy="2859800"/>
          </a:xfrm>
          <a:prstGeom prst="rect">
            <a:avLst/>
          </a:prstGeom>
        </p:spPr>
      </p:pic>
      <p:pic>
        <p:nvPicPr>
          <p:cNvPr id="5" name="Shape 55">
            <a:extLst>
              <a:ext uri="{FF2B5EF4-FFF2-40B4-BE49-F238E27FC236}">
                <a16:creationId xmlns:a16="http://schemas.microsoft.com/office/drawing/2014/main" id="{F7B20DD2-6CC2-4D64-9353-BE2F48DD3EAC}"/>
              </a:ext>
            </a:extLst>
          </p:cNvPr>
          <p:cNvPicPr preferRelativeResize="0"/>
          <p:nvPr/>
        </p:nvPicPr>
        <p:blipFill>
          <a:blip r:embed="rId5">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Shape 68"/>
          <p:cNvSpPr txBox="1">
            <a:spLocks noGrp="1"/>
          </p:cNvSpPr>
          <p:nvPr>
            <p:ph type="title"/>
          </p:nvPr>
        </p:nvSpPr>
        <p:spPr>
          <a:xfrm>
            <a:off x="311700" y="354763"/>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Overview</a:t>
            </a:r>
          </a:p>
        </p:txBody>
      </p:sp>
      <p:sp>
        <p:nvSpPr>
          <p:cNvPr id="69" name="Shape 69"/>
          <p:cNvSpPr txBox="1">
            <a:spLocks noGrp="1"/>
          </p:cNvSpPr>
          <p:nvPr>
            <p:ph type="body" idx="1"/>
          </p:nvPr>
        </p:nvSpPr>
        <p:spPr>
          <a:xfrm>
            <a:off x="311700" y="1150853"/>
            <a:ext cx="8520600" cy="3416400"/>
          </a:xfrm>
          <a:prstGeom prst="rect">
            <a:avLst/>
          </a:prstGeom>
        </p:spPr>
        <p:txBody>
          <a:bodyPr lIns="91425" tIns="91425" rIns="91425" bIns="91425" anchor="t" anchorCtr="0">
            <a:noAutofit/>
          </a:bodyPr>
          <a:lstStyle/>
          <a:p>
            <a:pPr>
              <a:buClr>
                <a:schemeClr val="dk1"/>
              </a:buClr>
              <a:buSzPct val="68750"/>
              <a:buNone/>
            </a:pPr>
            <a:r>
              <a:rPr lang="en" sz="1600" dirty="0">
                <a:solidFill>
                  <a:srgbClr val="000000"/>
                </a:solidFill>
                <a:latin typeface="Gotham Light" pitchFamily="50" charset="0"/>
                <a:ea typeface="Century Gothic"/>
                <a:cs typeface="Century Gothic"/>
                <a:sym typeface="Century Gothic"/>
              </a:rPr>
              <a:t>Participating teams will be supported by the NWBA with the NWBA Annual Campaign Kit. The kit outlines essential information for teams to successfully </a:t>
            </a:r>
            <a:r>
              <a:rPr lang="en-US" sz="1600" dirty="0">
                <a:solidFill>
                  <a:srgbClr val="000000"/>
                </a:solidFill>
                <a:latin typeface="Gotham Light" pitchFamily="50" charset="0"/>
                <a:ea typeface="Century Gothic"/>
                <a:cs typeface="Century Gothic"/>
                <a:sym typeface="Century Gothic"/>
              </a:rPr>
              <a:t>fundraise for their local program during National Wheelchair Basketball Week</a:t>
            </a:r>
            <a:r>
              <a:rPr lang="en" sz="1600" dirty="0">
                <a:solidFill>
                  <a:srgbClr val="000000"/>
                </a:solidFill>
                <a:latin typeface="Gotham Light" pitchFamily="50" charset="0"/>
                <a:ea typeface="Century Gothic"/>
                <a:cs typeface="Century Gothic"/>
                <a:sym typeface="Century Gothic"/>
              </a:rPr>
              <a:t>. </a:t>
            </a:r>
          </a:p>
          <a:p>
            <a:pPr>
              <a:buClr>
                <a:schemeClr val="dk1"/>
              </a:buClr>
              <a:buSzPct val="68750"/>
              <a:buNone/>
            </a:pPr>
            <a:r>
              <a:rPr lang="en-US" sz="1600" dirty="0">
                <a:solidFill>
                  <a:srgbClr val="000000"/>
                </a:solidFill>
                <a:latin typeface="Gotham Light" pitchFamily="50" charset="0"/>
                <a:ea typeface="Century Gothic"/>
                <a:cs typeface="Century Gothic"/>
                <a:sym typeface="Century Gothic"/>
              </a:rPr>
              <a:t>The </a:t>
            </a:r>
            <a:r>
              <a:rPr lang="en" sz="1600" dirty="0">
                <a:solidFill>
                  <a:srgbClr val="000000"/>
                </a:solidFill>
                <a:latin typeface="Gotham Light" pitchFamily="50" charset="0"/>
                <a:ea typeface="Century Gothic"/>
                <a:cs typeface="Century Gothic"/>
                <a:sym typeface="Century Gothic"/>
              </a:rPr>
              <a:t>NWBA Annual Campaign Kit </a:t>
            </a:r>
            <a:r>
              <a:rPr lang="en-US" sz="1600" dirty="0">
                <a:solidFill>
                  <a:srgbClr val="000000"/>
                </a:solidFill>
                <a:latin typeface="Gotham Light" pitchFamily="50" charset="0"/>
                <a:ea typeface="Century Gothic"/>
                <a:cs typeface="Century Gothic"/>
                <a:sym typeface="Century Gothic"/>
              </a:rPr>
              <a:t>will be shared with all teams registered for the 2017-18 NWBA season</a:t>
            </a:r>
            <a:r>
              <a:rPr lang="en" sz="1600" dirty="0">
                <a:solidFill>
                  <a:srgbClr val="000000"/>
                </a:solidFill>
                <a:latin typeface="Gotham Light" pitchFamily="50" charset="0"/>
                <a:ea typeface="Century Gothic"/>
                <a:cs typeface="Century Gothic"/>
                <a:sym typeface="Century Gothic"/>
              </a:rPr>
              <a:t>.</a:t>
            </a:r>
          </a:p>
          <a:p>
            <a:pPr>
              <a:buClr>
                <a:schemeClr val="dk1"/>
              </a:buClr>
              <a:buSzPct val="68750"/>
              <a:buNone/>
            </a:pPr>
            <a:r>
              <a:rPr lang="en" sz="1600" dirty="0">
                <a:solidFill>
                  <a:srgbClr val="000000"/>
                </a:solidFill>
                <a:latin typeface="Gotham Light" pitchFamily="50" charset="0"/>
                <a:ea typeface="Century Gothic"/>
                <a:cs typeface="Century Gothic"/>
                <a:sym typeface="Century Gothic"/>
              </a:rPr>
              <a:t>All funds raised during the NWBA Annual Campaign are retained by </a:t>
            </a:r>
            <a:r>
              <a:rPr lang="en-US" sz="1600" dirty="0">
                <a:solidFill>
                  <a:srgbClr val="000000"/>
                </a:solidFill>
                <a:latin typeface="Gotham Light" pitchFamily="50" charset="0"/>
                <a:ea typeface="Century Gothic"/>
                <a:cs typeface="Century Gothic"/>
                <a:sym typeface="Century Gothic"/>
              </a:rPr>
              <a:t>the teams</a:t>
            </a:r>
            <a:r>
              <a:rPr lang="en" sz="1600" dirty="0">
                <a:solidFill>
                  <a:srgbClr val="000000"/>
                </a:solidFill>
                <a:latin typeface="Gotham Light" pitchFamily="50" charset="0"/>
                <a:ea typeface="Century Gothic"/>
                <a:cs typeface="Century Gothic"/>
                <a:sym typeface="Century Gothic"/>
              </a:rPr>
              <a:t>. </a:t>
            </a:r>
          </a:p>
          <a:p>
            <a:pPr>
              <a:buClr>
                <a:schemeClr val="dk1"/>
              </a:buClr>
              <a:buSzPct val="68750"/>
              <a:buNone/>
            </a:pPr>
            <a:r>
              <a:rPr lang="en" sz="1600" dirty="0">
                <a:solidFill>
                  <a:srgbClr val="000000"/>
                </a:solidFill>
                <a:latin typeface="Gotham Light" pitchFamily="50" charset="0"/>
                <a:ea typeface="Century Gothic"/>
                <a:cs typeface="Century Gothic"/>
                <a:sym typeface="Century Gothic"/>
              </a:rPr>
              <a:t>Prizes will be awarded to top </a:t>
            </a:r>
            <a:r>
              <a:rPr lang="en-US" sz="1600" dirty="0">
                <a:solidFill>
                  <a:srgbClr val="000000"/>
                </a:solidFill>
                <a:latin typeface="Gotham Light" pitchFamily="50" charset="0"/>
                <a:ea typeface="Century Gothic"/>
                <a:cs typeface="Century Gothic"/>
                <a:sym typeface="Century Gothic"/>
              </a:rPr>
              <a:t>four </a:t>
            </a:r>
            <a:r>
              <a:rPr lang="en" sz="1600" dirty="0">
                <a:solidFill>
                  <a:srgbClr val="000000"/>
                </a:solidFill>
                <a:latin typeface="Gotham Light" pitchFamily="50" charset="0"/>
                <a:ea typeface="Century Gothic"/>
                <a:cs typeface="Century Gothic"/>
                <a:sym typeface="Century Gothic"/>
              </a:rPr>
              <a:t>performing programs during the campaign. </a:t>
            </a:r>
            <a:r>
              <a:rPr lang="en-US" sz="1600" dirty="0">
                <a:solidFill>
                  <a:srgbClr val="000000"/>
                </a:solidFill>
                <a:latin typeface="Gotham Light" pitchFamily="50" charset="0"/>
                <a:ea typeface="Century Gothic"/>
                <a:cs typeface="Century Gothic"/>
                <a:sym typeface="Century Gothic"/>
              </a:rPr>
              <a:t>Only funds raised during the NWBA Annual Campaign should reported.</a:t>
            </a:r>
            <a:endParaRPr lang="en" sz="1600" dirty="0">
              <a:solidFill>
                <a:srgbClr val="000000"/>
              </a:solidFill>
              <a:latin typeface="Gotham Light" pitchFamily="50" charset="0"/>
              <a:ea typeface="Century Gothic"/>
              <a:cs typeface="Century Gothic"/>
              <a:sym typeface="Century Gothic"/>
            </a:endParaRPr>
          </a:p>
          <a:p>
            <a:pPr>
              <a:buNone/>
            </a:pPr>
            <a:endParaRPr dirty="0">
              <a:solidFill>
                <a:srgbClr val="000000"/>
              </a:solidFill>
            </a:endParaRPr>
          </a:p>
        </p:txBody>
      </p:sp>
      <p:pic>
        <p:nvPicPr>
          <p:cNvPr id="5" name="Shape 55">
            <a:extLst>
              <a:ext uri="{FF2B5EF4-FFF2-40B4-BE49-F238E27FC236}">
                <a16:creationId xmlns:a16="http://schemas.microsoft.com/office/drawing/2014/main" id="{11B6834A-91F2-4E8C-B146-AB7196590303}"/>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a:spLocks noGrp="1"/>
          </p:cNvSpPr>
          <p:nvPr>
            <p:ph type="title"/>
          </p:nvPr>
        </p:nvSpPr>
        <p:spPr>
          <a:xfrm>
            <a:off x="0" y="248582"/>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Visit </a:t>
            </a:r>
            <a:r>
              <a:rPr lang="en-US" sz="3000" b="1" dirty="0">
                <a:latin typeface="Gotham Light" pitchFamily="50" charset="0"/>
                <a:ea typeface="Century Gothic"/>
                <a:cs typeface="Century Gothic"/>
                <a:sym typeface="Century Gothic"/>
              </a:rPr>
              <a:t>A Government Building</a:t>
            </a:r>
            <a:endParaRPr lang="en" sz="3000" b="1" dirty="0">
              <a:latin typeface="Gotham Light" pitchFamily="50" charset="0"/>
              <a:ea typeface="Century Gothic"/>
              <a:cs typeface="Century Gothic"/>
              <a:sym typeface="Century Gothic"/>
            </a:endParaRPr>
          </a:p>
        </p:txBody>
      </p:sp>
      <p:sp>
        <p:nvSpPr>
          <p:cNvPr id="269" name="Shape 269"/>
          <p:cNvSpPr txBox="1">
            <a:spLocks noGrp="1"/>
          </p:cNvSpPr>
          <p:nvPr>
            <p:ph type="body" idx="1"/>
          </p:nvPr>
        </p:nvSpPr>
        <p:spPr>
          <a:xfrm>
            <a:off x="710212" y="1152475"/>
            <a:ext cx="3999900" cy="3416400"/>
          </a:xfrm>
          <a:prstGeom prst="rect">
            <a:avLst/>
          </a:prstGeom>
        </p:spPr>
        <p:txBody>
          <a:bodyPr lIns="91425" tIns="91425" rIns="91425" bIns="91425" anchor="t" anchorCtr="0">
            <a:noAutofit/>
          </a:bodyPr>
          <a:lstStyle/>
          <a:p>
            <a:pPr>
              <a:spcAft>
                <a:spcPts val="0"/>
              </a:spcAft>
              <a:buClr>
                <a:schemeClr val="dk1"/>
              </a:buClr>
              <a:buSzPct val="91666"/>
              <a:buNone/>
            </a:pPr>
            <a:r>
              <a:rPr lang="en" sz="1200" dirty="0">
                <a:solidFill>
                  <a:schemeClr val="dk1"/>
                </a:solidFill>
                <a:latin typeface="Gotham Light" pitchFamily="50" charset="0"/>
                <a:ea typeface="Century Gothic"/>
                <a:cs typeface="Century Gothic"/>
                <a:sym typeface="Century Gothic"/>
              </a:rPr>
              <a:t>State Capitol</a:t>
            </a:r>
          </a:p>
          <a:p>
            <a:pPr marL="457189" indent="-298443">
              <a:spcAft>
                <a:spcPts val="0"/>
              </a:spcAft>
              <a:buClr>
                <a:schemeClr val="dk1"/>
              </a:buClr>
              <a:buSzPct val="91666"/>
              <a:buFont typeface="Century Gothic"/>
            </a:pPr>
            <a:r>
              <a:rPr lang="en" sz="1200" dirty="0">
                <a:solidFill>
                  <a:schemeClr val="dk1"/>
                </a:solidFill>
                <a:latin typeface="Gotham Light" pitchFamily="50" charset="0"/>
                <a:ea typeface="Century Gothic"/>
                <a:cs typeface="Century Gothic"/>
                <a:sym typeface="Century Gothic"/>
              </a:rPr>
              <a:t>Book a tour to visit your state capitol</a:t>
            </a:r>
          </a:p>
          <a:p>
            <a:pPr marL="457189" indent="-304792">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Set up meeting </a:t>
            </a:r>
            <a:r>
              <a:rPr lang="en-US" sz="1200" dirty="0">
                <a:solidFill>
                  <a:schemeClr val="dk1"/>
                </a:solidFill>
                <a:latin typeface="Gotham Light" pitchFamily="50" charset="0"/>
                <a:ea typeface="Century Gothic"/>
                <a:cs typeface="Century Gothic"/>
                <a:sym typeface="Century Gothic"/>
              </a:rPr>
              <a:t>with political state representative</a:t>
            </a:r>
            <a:r>
              <a:rPr lang="en" sz="1200" dirty="0">
                <a:solidFill>
                  <a:schemeClr val="dk1"/>
                </a:solidFill>
                <a:latin typeface="Gotham Light" pitchFamily="50" charset="0"/>
                <a:ea typeface="Century Gothic"/>
                <a:cs typeface="Century Gothic"/>
                <a:sym typeface="Century Gothic"/>
              </a:rPr>
              <a:t> </a:t>
            </a:r>
            <a:r>
              <a:rPr lang="en-US" sz="1200" dirty="0">
                <a:solidFill>
                  <a:schemeClr val="dk1"/>
                </a:solidFill>
                <a:latin typeface="Gotham Light" pitchFamily="50" charset="0"/>
                <a:ea typeface="Century Gothic"/>
                <a:cs typeface="Century Gothic"/>
                <a:sym typeface="Century Gothic"/>
              </a:rPr>
              <a:t>and elected officials </a:t>
            </a:r>
            <a:r>
              <a:rPr lang="en" sz="1200" dirty="0">
                <a:solidFill>
                  <a:schemeClr val="dk1"/>
                </a:solidFill>
                <a:latin typeface="Gotham Light" pitchFamily="50" charset="0"/>
                <a:ea typeface="Century Gothic"/>
                <a:cs typeface="Century Gothic"/>
                <a:sym typeface="Century Gothic"/>
              </a:rPr>
              <a:t>to discuss the importance of wheelchair basketball and the benefits that it brings to the community</a:t>
            </a:r>
          </a:p>
          <a:p>
            <a:pPr marL="457189" indent="-304792">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Make sure to have photos taken and upload them to your social media platforms</a:t>
            </a:r>
          </a:p>
          <a:p>
            <a:pPr marL="457189" indent="-304792">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Invite the media to attend</a:t>
            </a:r>
          </a:p>
          <a:p>
            <a:pPr marL="457189" indent="-304792">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Invite representatives to local practice or tournament to experience competition </a:t>
            </a:r>
          </a:p>
        </p:txBody>
      </p:sp>
      <p:sp>
        <p:nvSpPr>
          <p:cNvPr id="270" name="Shape 270"/>
          <p:cNvSpPr txBox="1">
            <a:spLocks noGrp="1"/>
          </p:cNvSpPr>
          <p:nvPr>
            <p:ph type="body" idx="2"/>
          </p:nvPr>
        </p:nvSpPr>
        <p:spPr>
          <a:xfrm>
            <a:off x="4710112" y="1152475"/>
            <a:ext cx="3999900" cy="3416400"/>
          </a:xfrm>
          <a:prstGeom prst="rect">
            <a:avLst/>
          </a:prstGeom>
        </p:spPr>
        <p:txBody>
          <a:bodyPr lIns="91425" tIns="91425" rIns="91425" bIns="91425" anchor="t" anchorCtr="0">
            <a:noAutofit/>
          </a:bodyPr>
          <a:lstStyle/>
          <a:p>
            <a:pPr>
              <a:spcAft>
                <a:spcPts val="0"/>
              </a:spcAft>
              <a:buNone/>
            </a:pPr>
            <a:r>
              <a:rPr lang="en" sz="1200" dirty="0">
                <a:solidFill>
                  <a:schemeClr val="dk1"/>
                </a:solidFill>
                <a:latin typeface="Gotham Light" pitchFamily="50" charset="0"/>
                <a:ea typeface="Century Gothic"/>
                <a:cs typeface="Century Gothic"/>
                <a:sym typeface="Century Gothic"/>
              </a:rPr>
              <a:t>City Hall</a:t>
            </a:r>
          </a:p>
          <a:p>
            <a:pPr marL="457189" indent="-298443">
              <a:spcAft>
                <a:spcPts val="0"/>
              </a:spcAft>
              <a:buClr>
                <a:schemeClr val="dk1"/>
              </a:buClr>
              <a:buSzPct val="91666"/>
              <a:buFont typeface="Century Gothic"/>
            </a:pPr>
            <a:r>
              <a:rPr lang="en" sz="1200" dirty="0">
                <a:solidFill>
                  <a:schemeClr val="dk1"/>
                </a:solidFill>
                <a:latin typeface="Gotham Light" pitchFamily="50" charset="0"/>
                <a:ea typeface="Century Gothic"/>
                <a:cs typeface="Century Gothic"/>
                <a:sym typeface="Century Gothic"/>
              </a:rPr>
              <a:t>Contact your City Hall Department Directory and set up </a:t>
            </a:r>
            <a:r>
              <a:rPr lang="en-US" sz="1200" dirty="0">
                <a:solidFill>
                  <a:schemeClr val="dk1"/>
                </a:solidFill>
                <a:latin typeface="Gotham Light" pitchFamily="50" charset="0"/>
                <a:ea typeface="Century Gothic"/>
                <a:cs typeface="Century Gothic"/>
                <a:sym typeface="Century Gothic"/>
              </a:rPr>
              <a:t>a visit to City Hall</a:t>
            </a:r>
            <a:endParaRPr lang="en" sz="1200" dirty="0">
              <a:solidFill>
                <a:schemeClr val="dk1"/>
              </a:solidFill>
              <a:latin typeface="Gotham Light" pitchFamily="50" charset="0"/>
              <a:ea typeface="Century Gothic"/>
              <a:cs typeface="Century Gothic"/>
              <a:sym typeface="Century Gothic"/>
            </a:endParaRPr>
          </a:p>
          <a:p>
            <a:pPr marL="457189" indent="-298443">
              <a:spcAft>
                <a:spcPts val="0"/>
              </a:spcAft>
              <a:buClr>
                <a:schemeClr val="dk1"/>
              </a:buClr>
              <a:buSzPct val="91666"/>
              <a:buFont typeface="Century Gothic"/>
              <a:buChar char="●"/>
            </a:pPr>
            <a:r>
              <a:rPr lang="en-US" dirty="0">
                <a:solidFill>
                  <a:schemeClr val="dk1"/>
                </a:solidFill>
                <a:latin typeface="Gotham Light" pitchFamily="50" charset="0"/>
                <a:ea typeface="Century Gothic"/>
                <a:cs typeface="Century Gothic"/>
                <a:sym typeface="Century Gothic"/>
              </a:rPr>
              <a:t>Set</a:t>
            </a:r>
            <a:r>
              <a:rPr lang="en" dirty="0">
                <a:solidFill>
                  <a:schemeClr val="dk1"/>
                </a:solidFill>
                <a:latin typeface="Gotham Light" pitchFamily="50" charset="0"/>
                <a:ea typeface="Century Gothic"/>
                <a:cs typeface="Century Gothic"/>
                <a:sym typeface="Century Gothic"/>
              </a:rPr>
              <a:t>up meetings with different people in office </a:t>
            </a:r>
            <a:r>
              <a:rPr lang="en-US" dirty="0">
                <a:solidFill>
                  <a:schemeClr val="dk1"/>
                </a:solidFill>
                <a:latin typeface="Gotham Light" pitchFamily="50" charset="0"/>
                <a:ea typeface="Century Gothic"/>
                <a:cs typeface="Century Gothic"/>
                <a:sym typeface="Century Gothic"/>
              </a:rPr>
              <a:t>to discuss awareness of the sport of wheelchair basketball and the impact it has on the local community</a:t>
            </a:r>
            <a:endParaRPr lang="en" dirty="0">
              <a:solidFill>
                <a:schemeClr val="dk1"/>
              </a:solidFill>
              <a:latin typeface="Gotham Light" pitchFamily="50" charset="0"/>
              <a:ea typeface="Century Gothic"/>
              <a:cs typeface="Century Gothic"/>
              <a:sym typeface="Century Gothic"/>
            </a:endParaRPr>
          </a:p>
          <a:p>
            <a:pPr marL="914400" lvl="1" indent="-457200">
              <a:spcAft>
                <a:spcPts val="0"/>
              </a:spcAft>
              <a:buClr>
                <a:schemeClr val="dk1"/>
              </a:buClr>
              <a:buSzPct val="91666"/>
              <a:buFont typeface="Century Gothic"/>
            </a:pPr>
            <a:r>
              <a:rPr lang="en" dirty="0">
                <a:solidFill>
                  <a:schemeClr val="dk1"/>
                </a:solidFill>
                <a:latin typeface="Gotham Light" pitchFamily="50" charset="0"/>
                <a:ea typeface="Century Gothic"/>
                <a:cs typeface="Century Gothic"/>
                <a:sym typeface="Century Gothic"/>
              </a:rPr>
              <a:t>Target Mayor </a:t>
            </a:r>
            <a:r>
              <a:rPr lang="en-US" dirty="0">
                <a:solidFill>
                  <a:schemeClr val="dk1"/>
                </a:solidFill>
                <a:latin typeface="Gotham Light" pitchFamily="50" charset="0"/>
                <a:ea typeface="Century Gothic"/>
                <a:cs typeface="Century Gothic"/>
                <a:sym typeface="Century Gothic"/>
              </a:rPr>
              <a:t>if possible</a:t>
            </a:r>
            <a:endParaRPr lang="en" dirty="0">
              <a:solidFill>
                <a:schemeClr val="dk1"/>
              </a:solidFill>
              <a:latin typeface="Gotham Light" pitchFamily="50" charset="0"/>
              <a:ea typeface="Century Gothic"/>
              <a:cs typeface="Century Gothic"/>
              <a:sym typeface="Century Gothic"/>
            </a:endParaRPr>
          </a:p>
          <a:p>
            <a:pPr marL="457189" indent="-304792">
              <a:spcAft>
                <a:spcPts val="0"/>
              </a:spcAft>
              <a:buClr>
                <a:schemeClr val="dk1"/>
              </a:buClr>
              <a:buFont typeface="Century Gothic"/>
            </a:pPr>
            <a:r>
              <a:rPr lang="en-US" sz="1200" dirty="0">
                <a:solidFill>
                  <a:schemeClr val="dk1"/>
                </a:solidFill>
                <a:latin typeface="Gotham Light" pitchFamily="50" charset="0"/>
                <a:ea typeface="Century Gothic"/>
                <a:cs typeface="Century Gothic"/>
                <a:sym typeface="Century Gothic"/>
              </a:rPr>
              <a:t>Attend City Council Meeting during this time</a:t>
            </a:r>
          </a:p>
          <a:p>
            <a:pPr marL="457189" indent="-304792">
              <a:spcAft>
                <a:spcPts val="0"/>
              </a:spcAft>
              <a:buClr>
                <a:schemeClr val="dk1"/>
              </a:buClr>
              <a:buFont typeface="Century Gothic"/>
            </a:pPr>
            <a:r>
              <a:rPr lang="en-US" sz="1200" dirty="0">
                <a:solidFill>
                  <a:schemeClr val="dk1"/>
                </a:solidFill>
                <a:latin typeface="Gotham Light" pitchFamily="50" charset="0"/>
                <a:ea typeface="Century Gothic"/>
                <a:cs typeface="Century Gothic"/>
                <a:sym typeface="Century Gothic"/>
              </a:rPr>
              <a:t>Ask Mayor or City Council for designation of Wheelchair Basketball Day in community</a:t>
            </a:r>
          </a:p>
          <a:p>
            <a:pPr marL="457189" indent="-304792">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Post pictures after the meetings to maintain excitement and keep the community interested</a:t>
            </a:r>
          </a:p>
          <a:p>
            <a:pPr marL="457189" indent="-304792">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Invite the media to attend</a:t>
            </a:r>
          </a:p>
          <a:p>
            <a:pPr marL="457189" indent="-304792">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Invite contacts from event to practice or local competition</a:t>
            </a:r>
          </a:p>
          <a:p>
            <a:pPr>
              <a:spcAft>
                <a:spcPts val="0"/>
              </a:spcAft>
              <a:buNone/>
            </a:pPr>
            <a:endParaRPr sz="1200" dirty="0">
              <a:solidFill>
                <a:schemeClr val="dk1"/>
              </a:solidFill>
              <a:latin typeface="Century Gothic"/>
              <a:ea typeface="Century Gothic"/>
              <a:cs typeface="Century Gothic"/>
              <a:sym typeface="Century Gothic"/>
            </a:endParaRPr>
          </a:p>
          <a:p>
            <a:pPr>
              <a:buClr>
                <a:schemeClr val="dk1"/>
              </a:buClr>
              <a:buSzPct val="78571"/>
              <a:buNone/>
            </a:pPr>
            <a:endParaRPr dirty="0">
              <a:solidFill>
                <a:srgbClr val="000000"/>
              </a:solidFill>
              <a:latin typeface="Century Gothic"/>
              <a:ea typeface="Century Gothic"/>
              <a:cs typeface="Century Gothic"/>
              <a:sym typeface="Century Gothic"/>
            </a:endParaRPr>
          </a:p>
          <a:p>
            <a:pPr>
              <a:buNone/>
            </a:pPr>
            <a:endParaRPr dirty="0">
              <a:solidFill>
                <a:srgbClr val="000000"/>
              </a:solidFill>
              <a:latin typeface="Century Gothic"/>
              <a:ea typeface="Century Gothic"/>
              <a:cs typeface="Century Gothic"/>
              <a:sym typeface="Century Gothic"/>
            </a:endParaRPr>
          </a:p>
        </p:txBody>
      </p:sp>
      <p:pic>
        <p:nvPicPr>
          <p:cNvPr id="6" name="Shape 55">
            <a:extLst>
              <a:ext uri="{FF2B5EF4-FFF2-40B4-BE49-F238E27FC236}">
                <a16:creationId xmlns:a16="http://schemas.microsoft.com/office/drawing/2014/main" id="{BB189BDF-DD98-4E02-B9FE-2F6523744C71}"/>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221069"/>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Invite NBA</a:t>
            </a:r>
            <a:r>
              <a:rPr lang="en-US" sz="3000" b="1" dirty="0">
                <a:latin typeface="Gotham Light" pitchFamily="50" charset="0"/>
                <a:ea typeface="Century Gothic"/>
                <a:cs typeface="Century Gothic"/>
                <a:sym typeface="Century Gothic"/>
              </a:rPr>
              <a:t>/College</a:t>
            </a:r>
            <a:r>
              <a:rPr lang="en" sz="3000" b="1" dirty="0">
                <a:latin typeface="Gotham Light" pitchFamily="50" charset="0"/>
                <a:ea typeface="Century Gothic"/>
                <a:cs typeface="Century Gothic"/>
                <a:sym typeface="Century Gothic"/>
              </a:rPr>
              <a:t> Team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to Attend </a:t>
            </a:r>
            <a:r>
              <a:rPr lang="en-US" sz="3000" b="1" dirty="0">
                <a:latin typeface="Gotham Light" pitchFamily="50" charset="0"/>
                <a:ea typeface="Century Gothic"/>
                <a:cs typeface="Century Gothic"/>
                <a:sym typeface="Century Gothic"/>
              </a:rPr>
              <a:t>An Open </a:t>
            </a:r>
            <a:r>
              <a:rPr lang="en" sz="3000" b="1" dirty="0">
                <a:latin typeface="Gotham Light" pitchFamily="50" charset="0"/>
                <a:ea typeface="Century Gothic"/>
                <a:cs typeface="Century Gothic"/>
                <a:sym typeface="Century Gothic"/>
              </a:rPr>
              <a:t>Practice</a:t>
            </a:r>
          </a:p>
        </p:txBody>
      </p:sp>
      <p:sp>
        <p:nvSpPr>
          <p:cNvPr id="276" name="Shape 276"/>
          <p:cNvSpPr txBox="1">
            <a:spLocks noGrp="1"/>
          </p:cNvSpPr>
          <p:nvPr>
            <p:ph type="body" idx="2"/>
          </p:nvPr>
        </p:nvSpPr>
        <p:spPr>
          <a:xfrm>
            <a:off x="4832401" y="1416493"/>
            <a:ext cx="3999900" cy="3416400"/>
          </a:xfrm>
          <a:prstGeom prst="rect">
            <a:avLst/>
          </a:prstGeom>
        </p:spPr>
        <p:txBody>
          <a:bodyPr lIns="91425" tIns="91425" rIns="91425" bIns="91425" anchor="t" anchorCtr="0">
            <a:noAutofit/>
          </a:bodyPr>
          <a:lstStyle/>
          <a:p>
            <a:pPr marL="457189" indent="-298443">
              <a:spcAft>
                <a:spcPts val="0"/>
              </a:spcAft>
              <a:buClr>
                <a:schemeClr val="dk1"/>
              </a:buClr>
              <a:buSzPct val="91666"/>
              <a:buFont typeface="Century Gothic"/>
            </a:pPr>
            <a:r>
              <a:rPr lang="en" sz="1200" dirty="0">
                <a:solidFill>
                  <a:schemeClr val="dk1"/>
                </a:solidFill>
                <a:latin typeface="Gotham Light" pitchFamily="50" charset="0"/>
                <a:ea typeface="Century Gothic"/>
                <a:cs typeface="Century Gothic"/>
                <a:sym typeface="Century Gothic"/>
              </a:rPr>
              <a:t>Reach out to nearby NBA/</a:t>
            </a:r>
            <a:r>
              <a:rPr lang="en-US" sz="1200" dirty="0">
                <a:solidFill>
                  <a:schemeClr val="dk1"/>
                </a:solidFill>
                <a:latin typeface="Gotham Light" pitchFamily="50" charset="0"/>
                <a:ea typeface="Century Gothic"/>
                <a:cs typeface="Century Gothic"/>
                <a:sym typeface="Century Gothic"/>
              </a:rPr>
              <a:t>College</a:t>
            </a:r>
            <a:r>
              <a:rPr lang="en" sz="1200" dirty="0">
                <a:solidFill>
                  <a:schemeClr val="dk1"/>
                </a:solidFill>
                <a:latin typeface="Gotham Light" pitchFamily="50" charset="0"/>
                <a:ea typeface="Century Gothic"/>
                <a:cs typeface="Century Gothic"/>
                <a:sym typeface="Century Gothic"/>
              </a:rPr>
              <a:t> teams and players </a:t>
            </a:r>
            <a:r>
              <a:rPr lang="en-US" sz="1200" dirty="0">
                <a:solidFill>
                  <a:schemeClr val="dk1"/>
                </a:solidFill>
                <a:latin typeface="Gotham Light" pitchFamily="50" charset="0"/>
                <a:ea typeface="Century Gothic"/>
                <a:cs typeface="Century Gothic"/>
                <a:sym typeface="Century Gothic"/>
              </a:rPr>
              <a:t>to invite them to a practice.</a:t>
            </a:r>
          </a:p>
          <a:p>
            <a:pPr marL="798493" lvl="1" indent="-336542">
              <a:spcAft>
                <a:spcPts val="0"/>
              </a:spcAft>
              <a:buClr>
                <a:schemeClr val="dk1"/>
              </a:buClr>
              <a:buSzPct val="91666"/>
              <a:buFont typeface="Century Gothic"/>
            </a:pPr>
            <a:r>
              <a:rPr lang="en-US" dirty="0">
                <a:solidFill>
                  <a:schemeClr val="dk1"/>
                </a:solidFill>
                <a:latin typeface="Gotham Light" pitchFamily="50" charset="0"/>
                <a:ea typeface="Century Gothic"/>
                <a:cs typeface="Century Gothic"/>
                <a:sym typeface="Century Gothic"/>
              </a:rPr>
              <a:t>Contact Community Relations Department and Athletic Department. Use established relationships to make introductions.</a:t>
            </a:r>
          </a:p>
          <a:p>
            <a:pPr marL="798493" lvl="1" indent="-336542">
              <a:spcAft>
                <a:spcPts val="0"/>
              </a:spcAft>
              <a:buClr>
                <a:schemeClr val="dk1"/>
              </a:buClr>
              <a:buSzPct val="91666"/>
              <a:buFont typeface="Century Gothic"/>
            </a:pPr>
            <a:r>
              <a:rPr lang="en-US" dirty="0">
                <a:solidFill>
                  <a:schemeClr val="dk1"/>
                </a:solidFill>
                <a:latin typeface="Gotham Light" pitchFamily="50" charset="0"/>
                <a:ea typeface="Century Gothic"/>
                <a:cs typeface="Century Gothic"/>
                <a:sym typeface="Century Gothic"/>
              </a:rPr>
              <a:t>Junior Division programs should focus on Jr. NBA program and register their team</a:t>
            </a:r>
            <a:endParaRPr lang="en" dirty="0">
              <a:solidFill>
                <a:schemeClr val="dk1"/>
              </a:solidFill>
              <a:latin typeface="Gotham Light" pitchFamily="50" charset="0"/>
              <a:ea typeface="Century Gothic"/>
              <a:cs typeface="Century Gothic"/>
              <a:sym typeface="Century Gothic"/>
            </a:endParaRPr>
          </a:p>
          <a:p>
            <a:pPr marL="457189" indent="-298443">
              <a:spcAft>
                <a:spcPts val="0"/>
              </a:spcAft>
              <a:buClr>
                <a:schemeClr val="dk1"/>
              </a:buClr>
              <a:buSzPct val="91666"/>
              <a:buFont typeface="Century Gothic"/>
              <a:buChar char="●"/>
            </a:pPr>
            <a:r>
              <a:rPr lang="en-US" sz="1200" dirty="0">
                <a:solidFill>
                  <a:schemeClr val="dk1"/>
                </a:solidFill>
                <a:latin typeface="Gotham Light" pitchFamily="50" charset="0"/>
                <a:ea typeface="Century Gothic"/>
                <a:cs typeface="Century Gothic"/>
                <a:sym typeface="Century Gothic"/>
              </a:rPr>
              <a:t>Be flexible with your date to maximize attendance of invitees and outsiders</a:t>
            </a:r>
          </a:p>
          <a:p>
            <a:pPr marL="457189" indent="-298443">
              <a:spcAft>
                <a:spcPts val="0"/>
              </a:spcAft>
              <a:buClr>
                <a:schemeClr val="dk1"/>
              </a:buClr>
              <a:buSzPct val="91666"/>
              <a:buFont typeface="Century Gothic"/>
              <a:buChar char="●"/>
            </a:pPr>
            <a:r>
              <a:rPr lang="en-US" sz="1200" dirty="0">
                <a:solidFill>
                  <a:schemeClr val="dk1"/>
                </a:solidFill>
                <a:latin typeface="Gotham Light" pitchFamily="50" charset="0"/>
                <a:ea typeface="Century Gothic"/>
                <a:cs typeface="Century Gothic"/>
                <a:sym typeface="Century Gothic"/>
              </a:rPr>
              <a:t>Use this event as a opportunity to develop relationship with this team/organization.</a:t>
            </a:r>
            <a:endParaRPr lang="en" sz="1200" dirty="0">
              <a:solidFill>
                <a:schemeClr val="dk1"/>
              </a:solidFill>
              <a:latin typeface="Gotham Light" pitchFamily="50" charset="0"/>
              <a:ea typeface="Century Gothic"/>
              <a:cs typeface="Century Gothic"/>
              <a:sym typeface="Century Gothic"/>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20" y="1533525"/>
            <a:ext cx="4385680" cy="2914651"/>
          </a:xfrm>
          <a:prstGeom prst="rect">
            <a:avLst/>
          </a:prstGeom>
        </p:spPr>
      </p:pic>
      <p:pic>
        <p:nvPicPr>
          <p:cNvPr id="6" name="Shape 55">
            <a:extLst>
              <a:ext uri="{FF2B5EF4-FFF2-40B4-BE49-F238E27FC236}">
                <a16:creationId xmlns:a16="http://schemas.microsoft.com/office/drawing/2014/main" id="{7D8D1F70-A307-49BD-A059-32F798A6F283}"/>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228100"/>
            <a:ext cx="8520600" cy="572700"/>
          </a:xfrm>
          <a:prstGeom prst="rect">
            <a:avLst/>
          </a:prstGeom>
        </p:spPr>
        <p:txBody>
          <a:bodyPr lIns="91425" tIns="91425" rIns="91425" bIns="91425" anchor="t" anchorCtr="0">
            <a:noAutofit/>
          </a:bodyPr>
          <a:lstStyle/>
          <a:p>
            <a:pPr algn="ctr"/>
            <a:r>
              <a:rPr lang="en-US" sz="3000" b="1" dirty="0">
                <a:latin typeface="Gotham Light" pitchFamily="50" charset="0"/>
                <a:ea typeface="Century Gothic"/>
                <a:cs typeface="Century Gothic"/>
                <a:sym typeface="Century Gothic"/>
              </a:rPr>
              <a:t>Demonstration at </a:t>
            </a:r>
            <a:br>
              <a:rPr lang="en-US" sz="3000" b="1" dirty="0">
                <a:latin typeface="Gotham Light" pitchFamily="50" charset="0"/>
                <a:ea typeface="Century Gothic"/>
                <a:cs typeface="Century Gothic"/>
                <a:sym typeface="Century Gothic"/>
              </a:rPr>
            </a:br>
            <a:r>
              <a:rPr lang="en-US" sz="3000" b="1" dirty="0">
                <a:latin typeface="Gotham Light" pitchFamily="50" charset="0"/>
                <a:ea typeface="Century Gothic"/>
                <a:cs typeface="Century Gothic"/>
                <a:sym typeface="Century Gothic"/>
              </a:rPr>
              <a:t>Local Event</a:t>
            </a:r>
            <a:endParaRPr lang="en" sz="3000" b="1" dirty="0">
              <a:latin typeface="Gotham Light" pitchFamily="50" charset="0"/>
              <a:ea typeface="Century Gothic"/>
              <a:cs typeface="Century Gothic"/>
              <a:sym typeface="Century Gothic"/>
            </a:endParaRPr>
          </a:p>
        </p:txBody>
      </p:sp>
      <p:sp>
        <p:nvSpPr>
          <p:cNvPr id="283" name="Shape 283"/>
          <p:cNvSpPr txBox="1">
            <a:spLocks noGrp="1"/>
          </p:cNvSpPr>
          <p:nvPr>
            <p:ph type="body" idx="1"/>
          </p:nvPr>
        </p:nvSpPr>
        <p:spPr>
          <a:xfrm>
            <a:off x="370483" y="1242930"/>
            <a:ext cx="3999900" cy="3705000"/>
          </a:xfrm>
          <a:prstGeom prst="rect">
            <a:avLst/>
          </a:prstGeom>
        </p:spPr>
        <p:txBody>
          <a:bodyPr lIns="91425" tIns="91425" rIns="91425" bIns="91425" anchor="t" anchorCtr="0">
            <a:noAutofit/>
          </a:bodyPr>
          <a:lstStyle/>
          <a:p>
            <a:pPr marL="457189" indent="-228594">
              <a:buClr>
                <a:srgbClr val="000000"/>
              </a:buClr>
              <a:buFont typeface="Century Gothic"/>
            </a:pPr>
            <a:r>
              <a:rPr lang="en" sz="1200" dirty="0">
                <a:solidFill>
                  <a:srgbClr val="000000"/>
                </a:solidFill>
                <a:latin typeface="Gotham Light" pitchFamily="50" charset="0"/>
                <a:ea typeface="Century Gothic"/>
                <a:cs typeface="Century Gothic"/>
                <a:sym typeface="Century Gothic"/>
              </a:rPr>
              <a:t>Reach out to local high school, NBA or college </a:t>
            </a:r>
            <a:r>
              <a:rPr lang="en-US" sz="1200" dirty="0">
                <a:solidFill>
                  <a:srgbClr val="000000"/>
                </a:solidFill>
                <a:latin typeface="Gotham Light" pitchFamily="50" charset="0"/>
                <a:ea typeface="Century Gothic"/>
                <a:cs typeface="Century Gothic"/>
                <a:sym typeface="Century Gothic"/>
              </a:rPr>
              <a:t>basketball </a:t>
            </a:r>
            <a:r>
              <a:rPr lang="en" sz="1200" dirty="0">
                <a:solidFill>
                  <a:srgbClr val="000000"/>
                </a:solidFill>
                <a:latin typeface="Gotham Light" pitchFamily="50" charset="0"/>
                <a:ea typeface="Century Gothic"/>
                <a:cs typeface="Century Gothic"/>
                <a:sym typeface="Century Gothic"/>
              </a:rPr>
              <a:t>teams and ask if you can showcase wheelchair basketball </a:t>
            </a:r>
            <a:r>
              <a:rPr lang="en-US" sz="1200" dirty="0">
                <a:solidFill>
                  <a:srgbClr val="000000"/>
                </a:solidFill>
                <a:latin typeface="Gotham Light" pitchFamily="50" charset="0"/>
                <a:ea typeface="Century Gothic"/>
                <a:cs typeface="Century Gothic"/>
                <a:sym typeface="Century Gothic"/>
              </a:rPr>
              <a:t>at an upcoming event or competition</a:t>
            </a:r>
          </a:p>
          <a:p>
            <a:pPr marL="457189" indent="-228594">
              <a:buClr>
                <a:srgbClr val="000000"/>
              </a:buClr>
              <a:buFont typeface="Century Gothic"/>
            </a:pPr>
            <a:r>
              <a:rPr lang="en" sz="1200" dirty="0">
                <a:solidFill>
                  <a:schemeClr val="dk1"/>
                </a:solidFill>
                <a:latin typeface="Gotham Light" pitchFamily="50" charset="0"/>
                <a:ea typeface="Century Gothic"/>
                <a:cs typeface="Century Gothic"/>
                <a:sym typeface="Century Gothic"/>
              </a:rPr>
              <a:t>Explain your team and highlight achievements</a:t>
            </a:r>
          </a:p>
          <a:p>
            <a:pPr marL="457189" indent="-228594">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Explain how exposure will be equally beneficial to both your own team and their team and community for bringing more attention the sport</a:t>
            </a:r>
            <a:endParaRPr lang="en-US" sz="1200" dirty="0">
              <a:solidFill>
                <a:schemeClr val="dk1"/>
              </a:solidFill>
              <a:latin typeface="Gotham Light" pitchFamily="50" charset="0"/>
              <a:ea typeface="Century Gothic"/>
              <a:cs typeface="Century Gothic"/>
              <a:sym typeface="Century Gothic"/>
            </a:endParaRPr>
          </a:p>
          <a:p>
            <a:pPr marL="457189" indent="-228594">
              <a:spcAft>
                <a:spcPts val="0"/>
              </a:spcAft>
              <a:buClr>
                <a:schemeClr val="dk1"/>
              </a:buClr>
              <a:buFont typeface="Century Gothic"/>
            </a:pPr>
            <a:endParaRPr lang="en-US" sz="1200" dirty="0">
              <a:solidFill>
                <a:schemeClr val="dk1"/>
              </a:solidFill>
              <a:latin typeface="Gotham Light" pitchFamily="50" charset="0"/>
              <a:ea typeface="Century Gothic"/>
              <a:cs typeface="Century Gothic"/>
              <a:sym typeface="Century Gothic"/>
            </a:endParaRPr>
          </a:p>
          <a:p>
            <a:pPr marL="457189" indent="-228594">
              <a:spcAft>
                <a:spcPts val="0"/>
              </a:spcAft>
              <a:buClr>
                <a:schemeClr val="dk1"/>
              </a:buClr>
              <a:buFont typeface="Century Gothic"/>
            </a:pPr>
            <a:r>
              <a:rPr lang="en" sz="1200" dirty="0">
                <a:solidFill>
                  <a:schemeClr val="dk1"/>
                </a:solidFill>
                <a:latin typeface="Gotham Light" pitchFamily="50" charset="0"/>
                <a:ea typeface="Century Gothic"/>
                <a:cs typeface="Century Gothic"/>
                <a:sym typeface="Century Gothic"/>
              </a:rPr>
              <a:t>If possible, allow spectators to join in and try and shoot in a sports wheelchair. This will allow the community to participate and become more excited about the sport.</a:t>
            </a:r>
          </a:p>
          <a:p>
            <a:pPr>
              <a:buNone/>
            </a:pPr>
            <a:endParaRPr dirty="0">
              <a:solidFill>
                <a:srgbClr val="000000"/>
              </a:solidFill>
              <a:latin typeface="Century Gothic"/>
              <a:ea typeface="Century Gothic"/>
              <a:cs typeface="Century Gothic"/>
              <a:sym typeface="Century Gothic"/>
            </a:endParaRPr>
          </a:p>
        </p:txBody>
      </p:sp>
      <p:pic>
        <p:nvPicPr>
          <p:cNvPr id="284" name="Shape 284"/>
          <p:cNvPicPr preferRelativeResize="0"/>
          <p:nvPr/>
        </p:nvPicPr>
        <p:blipFill>
          <a:blip r:embed="rId3">
            <a:alphaModFix/>
          </a:blip>
          <a:stretch>
            <a:fillRect/>
          </a:stretch>
        </p:blipFill>
        <p:spPr>
          <a:xfrm>
            <a:off x="4526279" y="1482633"/>
            <a:ext cx="4249783" cy="3083191"/>
          </a:xfrm>
          <a:prstGeom prst="rect">
            <a:avLst/>
          </a:prstGeom>
          <a:noFill/>
          <a:ln>
            <a:noFill/>
          </a:ln>
        </p:spPr>
      </p:pic>
      <p:pic>
        <p:nvPicPr>
          <p:cNvPr id="5" name="Shape 55">
            <a:extLst>
              <a:ext uri="{FF2B5EF4-FFF2-40B4-BE49-F238E27FC236}">
                <a16:creationId xmlns:a16="http://schemas.microsoft.com/office/drawing/2014/main" id="{2EA7D2DE-CB62-4711-BE5F-EB4C746DDDE0}"/>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11700" y="228100"/>
            <a:ext cx="8520600" cy="572700"/>
          </a:xfrm>
          <a:prstGeom prst="rect">
            <a:avLst/>
          </a:prstGeom>
        </p:spPr>
        <p:txBody>
          <a:bodyPr lIns="91425" tIns="91425" rIns="91425" bIns="91425" anchor="t" anchorCtr="0">
            <a:noAutofit/>
          </a:bodyPr>
          <a:lstStyle/>
          <a:p>
            <a:pPr algn="ctr"/>
            <a:r>
              <a:rPr lang="en-US" sz="3000" b="1" dirty="0">
                <a:latin typeface="Gotham Light" pitchFamily="50" charset="0"/>
                <a:ea typeface="Century Gothic"/>
                <a:cs typeface="Century Gothic"/>
                <a:sym typeface="Century Gothic"/>
              </a:rPr>
              <a:t>In-School Activities</a:t>
            </a:r>
            <a:br>
              <a:rPr lang="en-US" sz="3000" b="1" dirty="0">
                <a:latin typeface="Gotham Light" pitchFamily="50" charset="0"/>
                <a:ea typeface="Century Gothic"/>
                <a:cs typeface="Century Gothic"/>
                <a:sym typeface="Century Gothic"/>
              </a:rPr>
            </a:br>
            <a:r>
              <a:rPr lang="en-US" sz="2000" i="1" dirty="0">
                <a:solidFill>
                  <a:srgbClr val="000000"/>
                </a:solidFill>
                <a:latin typeface="Gotham Light" pitchFamily="50" charset="0"/>
                <a:ea typeface="Century Gothic"/>
                <a:cs typeface="Century Gothic"/>
                <a:sym typeface="Century Gothic"/>
              </a:rPr>
              <a:t>Junior Division &amp; Intercollegiate Division</a:t>
            </a:r>
            <a:endParaRPr lang="en" sz="2000" b="1" dirty="0">
              <a:latin typeface="Gotham Light" pitchFamily="50" charset="0"/>
              <a:ea typeface="Century Gothic"/>
              <a:cs typeface="Century Gothic"/>
              <a:sym typeface="Century Gothic"/>
            </a:endParaRPr>
          </a:p>
        </p:txBody>
      </p:sp>
      <p:sp>
        <p:nvSpPr>
          <p:cNvPr id="7" name="Shape 85">
            <a:extLst>
              <a:ext uri="{FF2B5EF4-FFF2-40B4-BE49-F238E27FC236}">
                <a16:creationId xmlns:a16="http://schemas.microsoft.com/office/drawing/2014/main" id="{EFF67342-3F7C-439E-8825-D83E1AB2AC22}"/>
              </a:ext>
            </a:extLst>
          </p:cNvPr>
          <p:cNvSpPr txBox="1">
            <a:spLocks/>
          </p:cNvSpPr>
          <p:nvPr/>
        </p:nvSpPr>
        <p:spPr>
          <a:xfrm>
            <a:off x="411480" y="1149532"/>
            <a:ext cx="8400720" cy="358333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4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9pPr>
          </a:lstStyle>
          <a:p>
            <a:pPr>
              <a:buFontTx/>
              <a:buNone/>
            </a:pPr>
            <a:r>
              <a:rPr lang="en-US" i="1" dirty="0">
                <a:solidFill>
                  <a:srgbClr val="000000"/>
                </a:solidFill>
                <a:latin typeface="Gotham Light" pitchFamily="50" charset="0"/>
                <a:ea typeface="Century Gothic"/>
                <a:cs typeface="Century Gothic"/>
                <a:sym typeface="Century Gothic"/>
              </a:rPr>
              <a:t>Wear Jersey to School Day</a:t>
            </a:r>
            <a:br>
              <a:rPr lang="en-US" dirty="0">
                <a:solidFill>
                  <a:srgbClr val="000000"/>
                </a:solidFill>
                <a:latin typeface="Gotham Light" pitchFamily="50" charset="0"/>
                <a:ea typeface="Century Gothic"/>
                <a:cs typeface="Century Gothic"/>
                <a:sym typeface="Century Gothic"/>
              </a:rPr>
            </a:br>
            <a:r>
              <a:rPr lang="en-US" dirty="0">
                <a:solidFill>
                  <a:srgbClr val="000000"/>
                </a:solidFill>
                <a:latin typeface="Gotham Light" pitchFamily="50" charset="0"/>
                <a:ea typeface="Century Gothic"/>
                <a:cs typeface="Century Gothic"/>
                <a:sym typeface="Century Gothic"/>
              </a:rPr>
              <a:t>Have all team members wear their team jersey to school on the same day. Team Representatives should send a message to school administration to include on morning announcements, school publications or other internal media forums. </a:t>
            </a:r>
            <a:endParaRPr lang="en-US" i="1" dirty="0">
              <a:solidFill>
                <a:srgbClr val="000000"/>
              </a:solidFill>
              <a:latin typeface="Gotham Light" pitchFamily="50" charset="0"/>
              <a:ea typeface="Century Gothic"/>
              <a:cs typeface="Century Gothic"/>
              <a:sym typeface="Century Gothic"/>
            </a:endParaRPr>
          </a:p>
          <a:p>
            <a:pPr>
              <a:buFontTx/>
              <a:buNone/>
            </a:pPr>
            <a:r>
              <a:rPr lang="en-US" i="1" dirty="0">
                <a:solidFill>
                  <a:srgbClr val="000000"/>
                </a:solidFill>
                <a:latin typeface="Gotham Light" pitchFamily="50" charset="0"/>
                <a:ea typeface="Century Gothic"/>
                <a:cs typeface="Century Gothic"/>
                <a:sym typeface="Century Gothic"/>
              </a:rPr>
              <a:t>Awareness Booth</a:t>
            </a:r>
            <a:br>
              <a:rPr lang="en-US" i="1" dirty="0">
                <a:solidFill>
                  <a:srgbClr val="000000"/>
                </a:solidFill>
                <a:latin typeface="Gotham Light" pitchFamily="50" charset="0"/>
                <a:ea typeface="Century Gothic"/>
                <a:cs typeface="Century Gothic"/>
                <a:sym typeface="Century Gothic"/>
              </a:rPr>
            </a:br>
            <a:r>
              <a:rPr lang="en-US" dirty="0">
                <a:solidFill>
                  <a:srgbClr val="000000"/>
                </a:solidFill>
                <a:latin typeface="Gotham Light" pitchFamily="50" charset="0"/>
                <a:ea typeface="Century Gothic"/>
                <a:cs typeface="Century Gothic"/>
                <a:sym typeface="Century Gothic"/>
              </a:rPr>
              <a:t>Ask the school if you can setup booth at a sporting event, during lunch period or somewhere on campus to education students and staff on team and sport of wheelchair basketball. Have information available and have interactive opportunity if possible (sports wheelchair, basketball/hoop, etc.).</a:t>
            </a:r>
          </a:p>
          <a:p>
            <a:pPr>
              <a:buFontTx/>
              <a:buNone/>
            </a:pPr>
            <a:r>
              <a:rPr lang="en-US" i="1" dirty="0">
                <a:solidFill>
                  <a:srgbClr val="000000"/>
                </a:solidFill>
                <a:latin typeface="Gotham Light" pitchFamily="50" charset="0"/>
                <a:ea typeface="Century Gothic"/>
                <a:cs typeface="Century Gothic"/>
                <a:sym typeface="Century Gothic"/>
              </a:rPr>
              <a:t>Communication For All Team Events</a:t>
            </a:r>
            <a:br>
              <a:rPr lang="en-US" dirty="0">
                <a:solidFill>
                  <a:srgbClr val="000000"/>
                </a:solidFill>
                <a:latin typeface="Gotham Light" pitchFamily="50" charset="0"/>
                <a:ea typeface="Century Gothic"/>
                <a:cs typeface="Century Gothic"/>
                <a:sym typeface="Century Gothic"/>
              </a:rPr>
            </a:br>
            <a:r>
              <a:rPr lang="en-US" dirty="0">
                <a:solidFill>
                  <a:srgbClr val="000000"/>
                </a:solidFill>
                <a:latin typeface="Gotham Light" pitchFamily="50" charset="0"/>
                <a:ea typeface="Century Gothic"/>
                <a:cs typeface="Century Gothic"/>
                <a:sym typeface="Century Gothic"/>
              </a:rPr>
              <a:t>Team Representatives are encourage to share any team activities during National Wheelchair Basketball Week and the NWBA Annual Campaign with school administrators for all members of your program.</a:t>
            </a:r>
          </a:p>
          <a:p>
            <a:pPr>
              <a:buFontTx/>
              <a:buNone/>
            </a:pPr>
            <a:endParaRPr lang="en-US" sz="1600" dirty="0">
              <a:solidFill>
                <a:srgbClr val="000000"/>
              </a:solidFill>
              <a:latin typeface="Gotham Light" pitchFamily="50" charset="0"/>
              <a:ea typeface="Century Gothic"/>
              <a:cs typeface="Century Gothic"/>
              <a:sym typeface="Century Gothic"/>
            </a:endParaRPr>
          </a:p>
        </p:txBody>
      </p:sp>
      <p:pic>
        <p:nvPicPr>
          <p:cNvPr id="6" name="Shape 55">
            <a:extLst>
              <a:ext uri="{FF2B5EF4-FFF2-40B4-BE49-F238E27FC236}">
                <a16:creationId xmlns:a16="http://schemas.microsoft.com/office/drawing/2014/main" id="{A1C14BEE-98FF-49A2-936D-559EDA058F86}"/>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extLst>
      <p:ext uri="{BB962C8B-B14F-4D97-AF65-F5344CB8AC3E}">
        <p14:creationId xmlns:p14="http://schemas.microsoft.com/office/powerpoint/2010/main" val="254916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11700" y="228100"/>
            <a:ext cx="8520600" cy="572700"/>
          </a:xfrm>
          <a:prstGeom prst="rect">
            <a:avLst/>
          </a:prstGeom>
        </p:spPr>
        <p:txBody>
          <a:bodyPr lIns="91425" tIns="91425" rIns="91425" bIns="91425" anchor="t" anchorCtr="0">
            <a:noAutofit/>
          </a:bodyPr>
          <a:lstStyle/>
          <a:p>
            <a:pPr algn="ctr"/>
            <a:r>
              <a:rPr lang="en-US" sz="3000" b="1" dirty="0">
                <a:latin typeface="Gotham Light" pitchFamily="50" charset="0"/>
                <a:ea typeface="Century Gothic"/>
                <a:cs typeface="Century Gothic"/>
                <a:sym typeface="Century Gothic"/>
              </a:rPr>
              <a:t>Program Recruitment</a:t>
            </a:r>
            <a:br>
              <a:rPr lang="en-US" sz="3000" b="1" dirty="0">
                <a:latin typeface="Gotham Light" pitchFamily="50" charset="0"/>
                <a:ea typeface="Century Gothic"/>
                <a:cs typeface="Century Gothic"/>
                <a:sym typeface="Century Gothic"/>
              </a:rPr>
            </a:br>
            <a:r>
              <a:rPr lang="en-US" sz="3000" b="1" dirty="0">
                <a:latin typeface="Gotham Light" pitchFamily="50" charset="0"/>
                <a:ea typeface="Century Gothic"/>
                <a:cs typeface="Century Gothic"/>
                <a:sym typeface="Century Gothic"/>
              </a:rPr>
              <a:t> Activities</a:t>
            </a:r>
            <a:endParaRPr lang="en" sz="3000" b="1" dirty="0">
              <a:latin typeface="Gotham Light" pitchFamily="50" charset="0"/>
              <a:ea typeface="Century Gothic"/>
              <a:cs typeface="Century Gothic"/>
              <a:sym typeface="Century Gothic"/>
            </a:endParaRPr>
          </a:p>
        </p:txBody>
      </p:sp>
      <p:sp>
        <p:nvSpPr>
          <p:cNvPr id="3" name="Text Placeholder 2">
            <a:extLst>
              <a:ext uri="{FF2B5EF4-FFF2-40B4-BE49-F238E27FC236}">
                <a16:creationId xmlns:a16="http://schemas.microsoft.com/office/drawing/2014/main" id="{9DEF4998-0296-499E-9FE7-633B9106378B}"/>
              </a:ext>
            </a:extLst>
          </p:cNvPr>
          <p:cNvSpPr>
            <a:spLocks noGrp="1"/>
          </p:cNvSpPr>
          <p:nvPr>
            <p:ph type="body" idx="1"/>
          </p:nvPr>
        </p:nvSpPr>
        <p:spPr>
          <a:xfrm>
            <a:off x="392271" y="1508749"/>
            <a:ext cx="8301059" cy="3416400"/>
          </a:xfrm>
        </p:spPr>
        <p:txBody>
          <a:bodyPr/>
          <a:lstStyle/>
          <a:p>
            <a:pPr>
              <a:buNone/>
            </a:pPr>
            <a:r>
              <a:rPr lang="en-US" i="1" dirty="0">
                <a:solidFill>
                  <a:schemeClr val="tx1"/>
                </a:solidFill>
                <a:latin typeface="Gotham Light" pitchFamily="50" charset="0"/>
              </a:rPr>
              <a:t>Contact Local Business Partners &amp; Corporations for Volunteer Recruitment</a:t>
            </a:r>
            <a:br>
              <a:rPr lang="en-US" dirty="0">
                <a:solidFill>
                  <a:schemeClr val="tx1"/>
                </a:solidFill>
                <a:latin typeface="Gotham Light" pitchFamily="50" charset="0"/>
              </a:rPr>
            </a:br>
            <a:r>
              <a:rPr lang="en-US" dirty="0">
                <a:solidFill>
                  <a:schemeClr val="tx1"/>
                </a:solidFill>
                <a:latin typeface="Gotham Light" pitchFamily="50" charset="0"/>
              </a:rPr>
              <a:t>Use Prospect List and local business/corporations for volunteer recruitment. Contact the Human Resources Department to the appropriate contact. Build volunteer base for program (coaches and team administrators) and events (games, tournaments and fundraisers). Request a meeting to present to employees or provide thorough outline of volunteer opportunities. </a:t>
            </a:r>
          </a:p>
          <a:p>
            <a:pPr>
              <a:buNone/>
            </a:pPr>
            <a:r>
              <a:rPr lang="en-US" i="1" dirty="0">
                <a:solidFill>
                  <a:schemeClr val="tx1"/>
                </a:solidFill>
                <a:latin typeface="Gotham Light" pitchFamily="50" charset="0"/>
              </a:rPr>
              <a:t>Visit Medical or Rehabilitation Center for Player &amp; Volunteer Recruitment</a:t>
            </a:r>
            <a:br>
              <a:rPr lang="en-US" dirty="0">
                <a:solidFill>
                  <a:schemeClr val="tx1"/>
                </a:solidFill>
                <a:latin typeface="Gotham Light" pitchFamily="50" charset="0"/>
              </a:rPr>
            </a:br>
            <a:r>
              <a:rPr lang="en-US" dirty="0">
                <a:solidFill>
                  <a:schemeClr val="tx1"/>
                </a:solidFill>
                <a:latin typeface="Gotham Light" pitchFamily="50" charset="0"/>
              </a:rPr>
              <a:t>Invite all teams members to attend a medical center for volunteer and player recruitment. Ask if there is an opportunity to speak with clients and/employees. Make contacts with physical therapist, provide presentation to educate them about the sport and your program. Make sure you provide your program information for distribution. </a:t>
            </a:r>
          </a:p>
          <a:p>
            <a:pPr>
              <a:buNone/>
            </a:pPr>
            <a:endParaRPr lang="en-US" dirty="0"/>
          </a:p>
          <a:p>
            <a:pPr>
              <a:buNone/>
            </a:pPr>
            <a:endParaRPr lang="en-US" dirty="0"/>
          </a:p>
        </p:txBody>
      </p:sp>
      <p:pic>
        <p:nvPicPr>
          <p:cNvPr id="6" name="Shape 55">
            <a:extLst>
              <a:ext uri="{FF2B5EF4-FFF2-40B4-BE49-F238E27FC236}">
                <a16:creationId xmlns:a16="http://schemas.microsoft.com/office/drawing/2014/main" id="{A1C14BEE-98FF-49A2-936D-559EDA058F86}"/>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extLst>
      <p:ext uri="{BB962C8B-B14F-4D97-AF65-F5344CB8AC3E}">
        <p14:creationId xmlns:p14="http://schemas.microsoft.com/office/powerpoint/2010/main" val="34751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11700" y="228100"/>
            <a:ext cx="8520600" cy="572700"/>
          </a:xfrm>
          <a:prstGeom prst="rect">
            <a:avLst/>
          </a:prstGeom>
        </p:spPr>
        <p:txBody>
          <a:bodyPr lIns="91425" tIns="91425" rIns="91425" bIns="91425" anchor="t" anchorCtr="0">
            <a:noAutofit/>
          </a:bodyPr>
          <a:lstStyle/>
          <a:p>
            <a:pPr algn="ctr"/>
            <a:r>
              <a:rPr lang="en-US" sz="3000" b="1" dirty="0">
                <a:latin typeface="Gotham Light" pitchFamily="50" charset="0"/>
                <a:ea typeface="Century Gothic"/>
                <a:cs typeface="Century Gothic"/>
                <a:sym typeface="Century Gothic"/>
              </a:rPr>
              <a:t>Social Media </a:t>
            </a:r>
            <a:endParaRPr lang="en" sz="3000" b="1" dirty="0">
              <a:latin typeface="Gotham Light" pitchFamily="50" charset="0"/>
              <a:ea typeface="Century Gothic"/>
              <a:cs typeface="Century Gothic"/>
              <a:sym typeface="Century Gothic"/>
            </a:endParaRPr>
          </a:p>
        </p:txBody>
      </p:sp>
      <p:pic>
        <p:nvPicPr>
          <p:cNvPr id="6" name="Shape 55">
            <a:extLst>
              <a:ext uri="{FF2B5EF4-FFF2-40B4-BE49-F238E27FC236}">
                <a16:creationId xmlns:a16="http://schemas.microsoft.com/office/drawing/2014/main" id="{A1C14BEE-98FF-49A2-936D-559EDA058F86}"/>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
        <p:nvSpPr>
          <p:cNvPr id="4" name="Text Placeholder 3">
            <a:extLst>
              <a:ext uri="{FF2B5EF4-FFF2-40B4-BE49-F238E27FC236}">
                <a16:creationId xmlns:a16="http://schemas.microsoft.com/office/drawing/2014/main" id="{467EB475-9F3E-4A44-85C7-1DAD43C47DA3}"/>
              </a:ext>
            </a:extLst>
          </p:cNvPr>
          <p:cNvSpPr>
            <a:spLocks noGrp="1"/>
          </p:cNvSpPr>
          <p:nvPr>
            <p:ph type="body" idx="1"/>
          </p:nvPr>
        </p:nvSpPr>
        <p:spPr>
          <a:xfrm>
            <a:off x="311701" y="1152474"/>
            <a:ext cx="8381630" cy="3510965"/>
          </a:xfrm>
        </p:spPr>
        <p:txBody>
          <a:bodyPr/>
          <a:lstStyle/>
          <a:p>
            <a:pPr>
              <a:buNone/>
            </a:pPr>
            <a:r>
              <a:rPr lang="en-US" dirty="0">
                <a:solidFill>
                  <a:schemeClr val="tx1"/>
                </a:solidFill>
                <a:latin typeface="Gotham Light" pitchFamily="50" charset="0"/>
              </a:rPr>
              <a:t>Make sure to share your team’s experience on social media personal and team pages throughout National Wheelchair Basketball Week and the NWBA Annual Campaign. Please feel free to use the following hashtags to promote your involvement.</a:t>
            </a:r>
          </a:p>
          <a:p>
            <a:pPr algn="ctr">
              <a:buNone/>
            </a:pPr>
            <a:r>
              <a:rPr lang="en-US" dirty="0">
                <a:solidFill>
                  <a:schemeClr val="tx1"/>
                </a:solidFill>
                <a:latin typeface="Gotham Light" pitchFamily="50" charset="0"/>
              </a:rPr>
              <a:t>#NWBA #RollWithUS</a:t>
            </a:r>
          </a:p>
          <a:p>
            <a:pPr>
              <a:buNone/>
            </a:pPr>
            <a:r>
              <a:rPr lang="en-US" dirty="0">
                <a:solidFill>
                  <a:schemeClr val="tx1"/>
                </a:solidFill>
                <a:latin typeface="Gotham Light" pitchFamily="50" charset="0"/>
              </a:rPr>
              <a:t>Please tag the NWBA in any of your post using the following social media accounts.</a:t>
            </a:r>
          </a:p>
          <a:p>
            <a:pPr>
              <a:buNone/>
            </a:pPr>
            <a:r>
              <a:rPr lang="en-US" dirty="0">
                <a:solidFill>
                  <a:schemeClr val="tx1"/>
                </a:solidFill>
                <a:latin typeface="Gotham Light" pitchFamily="50" charset="0"/>
              </a:rPr>
              <a:t>Twitter - @NWBA - </a:t>
            </a:r>
            <a:r>
              <a:rPr lang="en-US" dirty="0">
                <a:solidFill>
                  <a:schemeClr val="tx1"/>
                </a:solidFill>
                <a:latin typeface="Gotham Light" pitchFamily="50" charset="0"/>
                <a:hlinkClick r:id="rId4"/>
              </a:rPr>
              <a:t>https://twitter.com/NWBA</a:t>
            </a:r>
            <a:endParaRPr lang="en-US" dirty="0">
              <a:solidFill>
                <a:schemeClr val="tx1"/>
              </a:solidFill>
              <a:latin typeface="Gotham Light" pitchFamily="50" charset="0"/>
            </a:endParaRPr>
          </a:p>
          <a:p>
            <a:pPr>
              <a:buNone/>
            </a:pPr>
            <a:r>
              <a:rPr lang="en-US" dirty="0">
                <a:solidFill>
                  <a:schemeClr val="tx1"/>
                </a:solidFill>
                <a:latin typeface="Gotham Light" pitchFamily="50" charset="0"/>
              </a:rPr>
              <a:t>Facebook – @nationalwheelchairbasketballassociation - </a:t>
            </a:r>
            <a:r>
              <a:rPr lang="en-US" dirty="0">
                <a:solidFill>
                  <a:schemeClr val="tx1"/>
                </a:solidFill>
                <a:latin typeface="Gotham Light" pitchFamily="50" charset="0"/>
                <a:hlinkClick r:id="rId5"/>
              </a:rPr>
              <a:t>https://www.facebook.com/nationalwheelchairbasketballassociation/</a:t>
            </a:r>
            <a:r>
              <a:rPr lang="en-US" dirty="0">
                <a:solidFill>
                  <a:schemeClr val="tx1"/>
                </a:solidFill>
                <a:latin typeface="Gotham Light" pitchFamily="50" charset="0"/>
              </a:rPr>
              <a:t> </a:t>
            </a:r>
          </a:p>
          <a:p>
            <a:pPr>
              <a:buNone/>
            </a:pPr>
            <a:r>
              <a:rPr lang="en-US" dirty="0">
                <a:solidFill>
                  <a:schemeClr val="tx1"/>
                </a:solidFill>
                <a:latin typeface="Gotham Light" pitchFamily="50" charset="0"/>
              </a:rPr>
              <a:t>Instagram - @nwba_official - </a:t>
            </a:r>
            <a:r>
              <a:rPr lang="en-US" dirty="0">
                <a:solidFill>
                  <a:schemeClr val="tx1"/>
                </a:solidFill>
                <a:latin typeface="Gotham Light" pitchFamily="50" charset="0"/>
                <a:hlinkClick r:id="rId6"/>
              </a:rPr>
              <a:t>https://www.instagram.com/nwba_official/</a:t>
            </a:r>
            <a:endParaRPr lang="en-US" dirty="0">
              <a:solidFill>
                <a:schemeClr val="tx1"/>
              </a:solidFill>
              <a:latin typeface="Gotham Light" pitchFamily="50" charset="0"/>
            </a:endParaRPr>
          </a:p>
          <a:p>
            <a:pPr>
              <a:buNone/>
            </a:pPr>
            <a:endParaRPr lang="en-US" dirty="0"/>
          </a:p>
          <a:p>
            <a:pPr>
              <a:buNone/>
            </a:pPr>
            <a:endParaRPr lang="en-US" dirty="0">
              <a:solidFill>
                <a:schemeClr val="tx1"/>
              </a:solidFill>
              <a:latin typeface="Gotham Light" pitchFamily="50" charset="0"/>
            </a:endParaRPr>
          </a:p>
        </p:txBody>
      </p:sp>
    </p:spTree>
    <p:extLst>
      <p:ext uri="{BB962C8B-B14F-4D97-AF65-F5344CB8AC3E}">
        <p14:creationId xmlns:p14="http://schemas.microsoft.com/office/powerpoint/2010/main" val="3911551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11700" y="228100"/>
            <a:ext cx="8520600" cy="572700"/>
          </a:xfrm>
          <a:prstGeom prst="rect">
            <a:avLst/>
          </a:prstGeom>
        </p:spPr>
        <p:txBody>
          <a:bodyPr lIns="91425" tIns="91425" rIns="91425" bIns="91425" anchor="t" anchorCtr="0">
            <a:noAutofit/>
          </a:bodyPr>
          <a:lstStyle/>
          <a:p>
            <a:pPr algn="ctr"/>
            <a:r>
              <a:rPr lang="en-US" sz="3000" b="1" dirty="0">
                <a:latin typeface="Gotham Light" pitchFamily="50" charset="0"/>
                <a:ea typeface="Century Gothic"/>
                <a:cs typeface="Century Gothic"/>
                <a:sym typeface="Century Gothic"/>
              </a:rPr>
              <a:t>Additional Support</a:t>
            </a:r>
            <a:endParaRPr lang="en" sz="3000" b="1" dirty="0">
              <a:latin typeface="Gotham Light" pitchFamily="50" charset="0"/>
              <a:ea typeface="Century Gothic"/>
              <a:cs typeface="Century Gothic"/>
              <a:sym typeface="Century Gothic"/>
            </a:endParaRPr>
          </a:p>
        </p:txBody>
      </p:sp>
      <p:sp>
        <p:nvSpPr>
          <p:cNvPr id="3" name="Text Placeholder 2">
            <a:extLst>
              <a:ext uri="{FF2B5EF4-FFF2-40B4-BE49-F238E27FC236}">
                <a16:creationId xmlns:a16="http://schemas.microsoft.com/office/drawing/2014/main" id="{9DEF4998-0296-499E-9FE7-633B9106378B}"/>
              </a:ext>
            </a:extLst>
          </p:cNvPr>
          <p:cNvSpPr>
            <a:spLocks noGrp="1"/>
          </p:cNvSpPr>
          <p:nvPr>
            <p:ph type="body" idx="1"/>
          </p:nvPr>
        </p:nvSpPr>
        <p:spPr>
          <a:xfrm>
            <a:off x="421470" y="1064611"/>
            <a:ext cx="8301059" cy="3416400"/>
          </a:xfrm>
        </p:spPr>
        <p:txBody>
          <a:bodyPr/>
          <a:lstStyle/>
          <a:p>
            <a:pPr>
              <a:lnSpc>
                <a:spcPct val="100000"/>
              </a:lnSpc>
              <a:spcAft>
                <a:spcPts val="0"/>
              </a:spcAft>
              <a:buNone/>
            </a:pPr>
            <a:r>
              <a:rPr lang="en-US" i="1" dirty="0">
                <a:solidFill>
                  <a:schemeClr val="tx1"/>
                </a:solidFill>
                <a:latin typeface="Gotham Light" pitchFamily="50" charset="0"/>
                <a:ea typeface="Century Gothic"/>
                <a:cs typeface="Century Gothic"/>
                <a:sym typeface="Century Gothic"/>
              </a:rPr>
              <a:t>Contribution Letter</a:t>
            </a:r>
            <a:br>
              <a:rPr lang="en-US" dirty="0">
                <a:solidFill>
                  <a:schemeClr val="tx1"/>
                </a:solidFill>
                <a:latin typeface="Gotham Light" pitchFamily="50" charset="0"/>
                <a:ea typeface="Century Gothic"/>
                <a:cs typeface="Century Gothic"/>
                <a:sym typeface="Century Gothic"/>
              </a:rPr>
            </a:br>
            <a:r>
              <a:rPr lang="en-US" dirty="0">
                <a:solidFill>
                  <a:schemeClr val="tx1"/>
                </a:solidFill>
                <a:latin typeface="Gotham Light" pitchFamily="50" charset="0"/>
                <a:ea typeface="Century Gothic"/>
                <a:cs typeface="Century Gothic"/>
                <a:sym typeface="Century Gothic"/>
              </a:rPr>
              <a:t>Please </a:t>
            </a:r>
            <a:r>
              <a:rPr lang="en-US" dirty="0">
                <a:solidFill>
                  <a:schemeClr val="tx1"/>
                </a:solidFill>
                <a:latin typeface="Gotham Light" pitchFamily="50" charset="0"/>
                <a:ea typeface="Century Gothic"/>
                <a:cs typeface="Century Gothic"/>
                <a:sym typeface="Century Gothic"/>
                <a:hlinkClick r:id="rId3"/>
              </a:rPr>
              <a:t>click here </a:t>
            </a:r>
            <a:r>
              <a:rPr lang="en-US" dirty="0">
                <a:solidFill>
                  <a:schemeClr val="tx1"/>
                </a:solidFill>
                <a:latin typeface="Gotham Light" pitchFamily="50" charset="0"/>
                <a:ea typeface="Century Gothic"/>
                <a:cs typeface="Century Gothic"/>
                <a:sym typeface="Century Gothic"/>
              </a:rPr>
              <a:t>or see the attached contribution letter to be provided upon request by Campaign Chairs for supporters of your program during the NWBA Annual Campaign. </a:t>
            </a:r>
          </a:p>
          <a:p>
            <a:pPr>
              <a:lnSpc>
                <a:spcPct val="100000"/>
              </a:lnSpc>
              <a:spcAft>
                <a:spcPts val="0"/>
              </a:spcAft>
              <a:buNone/>
            </a:pPr>
            <a:endParaRPr lang="en-US" dirty="0">
              <a:solidFill>
                <a:schemeClr val="tx1"/>
              </a:solidFill>
              <a:latin typeface="Gotham Light" pitchFamily="50" charset="0"/>
              <a:ea typeface="Century Gothic"/>
              <a:cs typeface="Century Gothic"/>
              <a:sym typeface="Century Gothic"/>
            </a:endParaRPr>
          </a:p>
          <a:p>
            <a:pPr>
              <a:lnSpc>
                <a:spcPct val="100000"/>
              </a:lnSpc>
              <a:spcAft>
                <a:spcPts val="0"/>
              </a:spcAft>
              <a:buNone/>
            </a:pPr>
            <a:r>
              <a:rPr lang="en-US" i="1" dirty="0">
                <a:solidFill>
                  <a:schemeClr val="tx1"/>
                </a:solidFill>
                <a:latin typeface="Gotham Light" pitchFamily="50" charset="0"/>
                <a:ea typeface="Century Gothic"/>
                <a:cs typeface="Century Gothic"/>
                <a:sym typeface="Century Gothic"/>
              </a:rPr>
              <a:t>Report Results</a:t>
            </a:r>
          </a:p>
          <a:p>
            <a:pPr>
              <a:lnSpc>
                <a:spcPct val="100000"/>
              </a:lnSpc>
              <a:spcAft>
                <a:spcPts val="0"/>
              </a:spcAft>
              <a:buNone/>
            </a:pPr>
            <a:r>
              <a:rPr lang="en-US" dirty="0">
                <a:solidFill>
                  <a:schemeClr val="tx1"/>
                </a:solidFill>
                <a:latin typeface="Gotham Light" pitchFamily="50" charset="0"/>
                <a:ea typeface="Century Gothic"/>
                <a:cs typeface="Century Gothic"/>
                <a:sym typeface="Century Gothic"/>
              </a:rPr>
              <a:t>Report results to NWBA, by completing a 2017 NWBA Annual Campaign Report on </a:t>
            </a:r>
            <a:r>
              <a:rPr lang="en-US" dirty="0">
                <a:solidFill>
                  <a:schemeClr val="tx1"/>
                </a:solidFill>
                <a:latin typeface="Gotham Light" pitchFamily="50" charset="0"/>
                <a:ea typeface="Century Gothic"/>
                <a:cs typeface="Century Gothic"/>
                <a:sym typeface="Century Gothic"/>
                <a:hlinkClick r:id="rId4"/>
              </a:rPr>
              <a:t>www.NWBA.org</a:t>
            </a:r>
            <a:r>
              <a:rPr lang="en-US" dirty="0">
                <a:solidFill>
                  <a:schemeClr val="tx1"/>
                </a:solidFill>
                <a:latin typeface="Gotham Light" pitchFamily="50" charset="0"/>
                <a:ea typeface="Century Gothic"/>
                <a:cs typeface="Century Gothic"/>
                <a:sym typeface="Century Gothic"/>
              </a:rPr>
              <a:t> at </a:t>
            </a:r>
            <a:r>
              <a:rPr lang="en-US" dirty="0">
                <a:solidFill>
                  <a:schemeClr val="tx1"/>
                </a:solidFill>
                <a:latin typeface="Gotham Light" pitchFamily="50" charset="0"/>
                <a:ea typeface="Century Gothic"/>
                <a:cs typeface="Century Gothic"/>
                <a:sym typeface="Century Gothic"/>
                <a:hlinkClick r:id="rId5"/>
              </a:rPr>
              <a:t>https://nwba.sportngin.com/register/form/082227719</a:t>
            </a:r>
            <a:r>
              <a:rPr lang="en-US" dirty="0">
                <a:solidFill>
                  <a:schemeClr val="tx1"/>
                </a:solidFill>
                <a:latin typeface="Gotham Light" pitchFamily="50" charset="0"/>
                <a:ea typeface="Century Gothic"/>
                <a:cs typeface="Century Gothic"/>
                <a:sym typeface="Century Gothic"/>
              </a:rPr>
              <a:t>. Only funds raised during the NWBA Annual Campaign of October 13 to November 22 should be reported.</a:t>
            </a:r>
          </a:p>
          <a:p>
            <a:pPr>
              <a:lnSpc>
                <a:spcPct val="100000"/>
              </a:lnSpc>
              <a:spcAft>
                <a:spcPts val="0"/>
              </a:spcAft>
              <a:buNone/>
            </a:pPr>
            <a:endParaRPr lang="en-US" dirty="0">
              <a:solidFill>
                <a:schemeClr val="tx1"/>
              </a:solidFill>
              <a:latin typeface="Gotham Light" pitchFamily="50" charset="0"/>
              <a:ea typeface="Century Gothic"/>
              <a:cs typeface="Century Gothic"/>
              <a:sym typeface="Century Gothic"/>
            </a:endParaRPr>
          </a:p>
          <a:p>
            <a:pPr>
              <a:lnSpc>
                <a:spcPct val="100000"/>
              </a:lnSpc>
              <a:spcAft>
                <a:spcPts val="0"/>
              </a:spcAft>
              <a:buNone/>
            </a:pPr>
            <a:r>
              <a:rPr lang="en-US" i="1" dirty="0">
                <a:solidFill>
                  <a:schemeClr val="tx1"/>
                </a:solidFill>
                <a:latin typeface="Gotham Light" pitchFamily="50" charset="0"/>
                <a:ea typeface="Century Gothic"/>
                <a:cs typeface="Century Gothic"/>
                <a:sym typeface="Century Gothic"/>
              </a:rPr>
              <a:t>Contact Information</a:t>
            </a:r>
          </a:p>
          <a:p>
            <a:pPr>
              <a:lnSpc>
                <a:spcPct val="100000"/>
              </a:lnSpc>
              <a:spcAft>
                <a:spcPts val="0"/>
              </a:spcAft>
              <a:buNone/>
            </a:pPr>
            <a:r>
              <a:rPr lang="en-US" dirty="0">
                <a:solidFill>
                  <a:schemeClr val="tx1"/>
                </a:solidFill>
                <a:latin typeface="Gotham Light" pitchFamily="50" charset="0"/>
                <a:ea typeface="Century Gothic"/>
                <a:cs typeface="Century Gothic"/>
                <a:sym typeface="Century Gothic"/>
              </a:rPr>
              <a:t>Please contact the NWBA with any questions you may have.</a:t>
            </a:r>
          </a:p>
          <a:p>
            <a:pPr>
              <a:lnSpc>
                <a:spcPct val="100000"/>
              </a:lnSpc>
              <a:spcAft>
                <a:spcPts val="0"/>
              </a:spcAft>
              <a:buNone/>
            </a:pPr>
            <a:endParaRPr lang="en-US" dirty="0">
              <a:solidFill>
                <a:schemeClr val="tx1"/>
              </a:solidFill>
              <a:latin typeface="Gotham Light" pitchFamily="50" charset="0"/>
              <a:ea typeface="Century Gothic"/>
              <a:cs typeface="Century Gothic"/>
              <a:sym typeface="Century Gothic"/>
            </a:endParaRPr>
          </a:p>
          <a:p>
            <a:pPr>
              <a:lnSpc>
                <a:spcPct val="100000"/>
              </a:lnSpc>
              <a:spcAft>
                <a:spcPts val="0"/>
              </a:spcAft>
              <a:buNone/>
            </a:pPr>
            <a:r>
              <a:rPr lang="en-US" dirty="0">
                <a:solidFill>
                  <a:schemeClr val="tx1"/>
                </a:solidFill>
                <a:latin typeface="Gotham Light" pitchFamily="50" charset="0"/>
                <a:ea typeface="Century Gothic"/>
                <a:cs typeface="Century Gothic"/>
                <a:sym typeface="Century Gothic"/>
              </a:rPr>
              <a:t>Anthony Bartkowski, Executive Director</a:t>
            </a:r>
          </a:p>
          <a:p>
            <a:pPr>
              <a:lnSpc>
                <a:spcPct val="100000"/>
              </a:lnSpc>
              <a:spcAft>
                <a:spcPts val="0"/>
              </a:spcAft>
              <a:buNone/>
            </a:pPr>
            <a:r>
              <a:rPr lang="en-US" dirty="0">
                <a:solidFill>
                  <a:schemeClr val="tx1"/>
                </a:solidFill>
                <a:latin typeface="Gotham Light" pitchFamily="50" charset="0"/>
                <a:ea typeface="Century Gothic"/>
                <a:cs typeface="Century Gothic"/>
                <a:sym typeface="Century Gothic"/>
                <a:hlinkClick r:id="rId6"/>
              </a:rPr>
              <a:t>anthonybartkowski@nwba.org</a:t>
            </a:r>
            <a:endParaRPr lang="en-US" dirty="0">
              <a:solidFill>
                <a:schemeClr val="tx1"/>
              </a:solidFill>
              <a:latin typeface="Gotham Light" pitchFamily="50" charset="0"/>
              <a:ea typeface="Century Gothic"/>
              <a:cs typeface="Century Gothic"/>
              <a:sym typeface="Century Gothic"/>
            </a:endParaRPr>
          </a:p>
          <a:p>
            <a:pPr>
              <a:lnSpc>
                <a:spcPct val="100000"/>
              </a:lnSpc>
              <a:spcAft>
                <a:spcPts val="0"/>
              </a:spcAft>
              <a:buNone/>
            </a:pPr>
            <a:endParaRPr lang="en-US" dirty="0">
              <a:solidFill>
                <a:schemeClr val="tx1"/>
              </a:solidFill>
              <a:latin typeface="Gotham Light" pitchFamily="50" charset="0"/>
              <a:ea typeface="Century Gothic"/>
              <a:cs typeface="Century Gothic"/>
              <a:sym typeface="Century Gothic"/>
            </a:endParaRPr>
          </a:p>
          <a:p>
            <a:pPr>
              <a:lnSpc>
                <a:spcPct val="100000"/>
              </a:lnSpc>
              <a:spcAft>
                <a:spcPts val="0"/>
              </a:spcAft>
              <a:buNone/>
            </a:pPr>
            <a:r>
              <a:rPr lang="en-US" dirty="0">
                <a:solidFill>
                  <a:schemeClr val="tx1"/>
                </a:solidFill>
                <a:latin typeface="Gotham Light" pitchFamily="50" charset="0"/>
                <a:ea typeface="Century Gothic"/>
                <a:cs typeface="Century Gothic"/>
                <a:sym typeface="Century Gothic"/>
              </a:rPr>
              <a:t>Brandon McBeain, Director of Membership Services and Programs</a:t>
            </a:r>
          </a:p>
          <a:p>
            <a:pPr>
              <a:lnSpc>
                <a:spcPct val="100000"/>
              </a:lnSpc>
              <a:spcAft>
                <a:spcPts val="0"/>
              </a:spcAft>
              <a:buNone/>
            </a:pPr>
            <a:r>
              <a:rPr lang="en-US" dirty="0">
                <a:solidFill>
                  <a:schemeClr val="tx1"/>
                </a:solidFill>
                <a:latin typeface="Gotham Light" pitchFamily="50" charset="0"/>
                <a:ea typeface="Century Gothic"/>
                <a:cs typeface="Century Gothic"/>
                <a:sym typeface="Century Gothic"/>
                <a:hlinkClick r:id="rId7"/>
              </a:rPr>
              <a:t>brandonmcbeain@nwba.org</a:t>
            </a:r>
            <a:endParaRPr lang="en-US" dirty="0">
              <a:solidFill>
                <a:schemeClr val="tx1"/>
              </a:solidFill>
              <a:latin typeface="Gotham Light" pitchFamily="50" charset="0"/>
              <a:ea typeface="Century Gothic"/>
              <a:cs typeface="Century Gothic"/>
              <a:sym typeface="Century Gothic"/>
            </a:endParaRPr>
          </a:p>
          <a:p>
            <a:pPr>
              <a:lnSpc>
                <a:spcPct val="100000"/>
              </a:lnSpc>
              <a:spcAft>
                <a:spcPts val="0"/>
              </a:spcAft>
              <a:buNone/>
            </a:pPr>
            <a:endParaRPr lang="en-US" dirty="0">
              <a:solidFill>
                <a:schemeClr val="tx1"/>
              </a:solidFill>
              <a:latin typeface="Gotham Light" pitchFamily="50" charset="0"/>
              <a:ea typeface="Century Gothic"/>
              <a:cs typeface="Century Gothic"/>
              <a:sym typeface="Century Gothic"/>
            </a:endParaRPr>
          </a:p>
          <a:p>
            <a:pPr>
              <a:lnSpc>
                <a:spcPct val="100000"/>
              </a:lnSpc>
              <a:spcAft>
                <a:spcPts val="0"/>
              </a:spcAft>
              <a:buNone/>
            </a:pPr>
            <a:endParaRPr lang="en-US" dirty="0"/>
          </a:p>
          <a:p>
            <a:pPr>
              <a:buNone/>
            </a:pPr>
            <a:endParaRPr lang="en-US" dirty="0"/>
          </a:p>
        </p:txBody>
      </p:sp>
      <p:pic>
        <p:nvPicPr>
          <p:cNvPr id="6" name="Shape 55">
            <a:extLst>
              <a:ext uri="{FF2B5EF4-FFF2-40B4-BE49-F238E27FC236}">
                <a16:creationId xmlns:a16="http://schemas.microsoft.com/office/drawing/2014/main" id="{A1C14BEE-98FF-49A2-936D-559EDA058F86}"/>
              </a:ext>
            </a:extLst>
          </p:cNvPr>
          <p:cNvPicPr preferRelativeResize="0"/>
          <p:nvPr/>
        </p:nvPicPr>
        <p:blipFill>
          <a:blip r:embed="rId8">
            <a:alphaModFix/>
          </a:blip>
          <a:stretch>
            <a:fillRect/>
          </a:stretch>
        </p:blipFill>
        <p:spPr>
          <a:xfrm>
            <a:off x="7295606" y="228100"/>
            <a:ext cx="1536694" cy="699363"/>
          </a:xfrm>
          <a:prstGeom prst="rect">
            <a:avLst/>
          </a:prstGeom>
          <a:noFill/>
          <a:ln>
            <a:noFill/>
          </a:ln>
        </p:spPr>
      </p:pic>
    </p:spTree>
    <p:extLst>
      <p:ext uri="{BB962C8B-B14F-4D97-AF65-F5344CB8AC3E}">
        <p14:creationId xmlns:p14="http://schemas.microsoft.com/office/powerpoint/2010/main" val="22458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Shape 68"/>
          <p:cNvSpPr txBox="1">
            <a:spLocks noGrp="1"/>
          </p:cNvSpPr>
          <p:nvPr>
            <p:ph type="title"/>
          </p:nvPr>
        </p:nvSpPr>
        <p:spPr>
          <a:xfrm>
            <a:off x="311700" y="360922"/>
            <a:ext cx="8520600" cy="572700"/>
          </a:xfrm>
          <a:prstGeom prst="rect">
            <a:avLst/>
          </a:prstGeom>
        </p:spPr>
        <p:txBody>
          <a:bodyPr lIns="91425" tIns="91425" rIns="91425" bIns="91425" anchor="t" anchorCtr="0">
            <a:noAutofit/>
          </a:bodyPr>
          <a:lstStyle/>
          <a:p>
            <a:pPr algn="ctr"/>
            <a:r>
              <a:rPr lang="en-US" sz="3000" b="1" dirty="0">
                <a:latin typeface="Gotham Light" pitchFamily="50" charset="0"/>
                <a:ea typeface="Century Gothic"/>
                <a:cs typeface="Century Gothic"/>
                <a:sym typeface="Century Gothic"/>
              </a:rPr>
              <a:t>Campaign Strategies</a:t>
            </a:r>
            <a:endParaRPr lang="en" sz="3000" b="1" dirty="0">
              <a:latin typeface="Gotham Light" pitchFamily="50" charset="0"/>
              <a:ea typeface="Century Gothic"/>
              <a:cs typeface="Century Gothic"/>
              <a:sym typeface="Century Gothic"/>
            </a:endParaRPr>
          </a:p>
        </p:txBody>
      </p:sp>
      <p:sp>
        <p:nvSpPr>
          <p:cNvPr id="69" name="Shape 69"/>
          <p:cNvSpPr txBox="1">
            <a:spLocks noGrp="1"/>
          </p:cNvSpPr>
          <p:nvPr>
            <p:ph type="body" idx="1"/>
          </p:nvPr>
        </p:nvSpPr>
        <p:spPr>
          <a:xfrm>
            <a:off x="311700" y="815949"/>
            <a:ext cx="8520600" cy="3416400"/>
          </a:xfrm>
          <a:prstGeom prst="rect">
            <a:avLst/>
          </a:prstGeom>
        </p:spPr>
        <p:txBody>
          <a:bodyPr lIns="91425" tIns="91425" rIns="91425" bIns="91425" anchor="t" anchorCtr="0">
            <a:noAutofit/>
          </a:bodyPr>
          <a:lstStyle/>
          <a:p>
            <a:pPr marL="285750" indent="-285750">
              <a:lnSpc>
                <a:spcPct val="100000"/>
              </a:lnSpc>
              <a:spcAft>
                <a:spcPts val="0"/>
              </a:spcAft>
              <a:buClr>
                <a:schemeClr val="dk1"/>
              </a:buClr>
              <a:buSzPct val="68750"/>
            </a:pPr>
            <a:r>
              <a:rPr lang="en-US" sz="1400" dirty="0">
                <a:solidFill>
                  <a:srgbClr val="000000"/>
                </a:solidFill>
                <a:latin typeface="Gotham Light" pitchFamily="50" charset="0"/>
                <a:ea typeface="Century Gothic"/>
                <a:cs typeface="Century Gothic"/>
                <a:sym typeface="Century Gothic"/>
              </a:rPr>
              <a:t>Set Goals</a:t>
            </a:r>
          </a:p>
          <a:p>
            <a:pPr marL="285750" lvl="4" indent="288925">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Identify financial need for team and organization</a:t>
            </a:r>
          </a:p>
          <a:p>
            <a:pPr marL="285750" lvl="4" indent="288925">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Goals should be both individual and team/program</a:t>
            </a:r>
          </a:p>
          <a:p>
            <a:pPr marL="285750" indent="-285750">
              <a:lnSpc>
                <a:spcPct val="100000"/>
              </a:lnSpc>
              <a:spcAft>
                <a:spcPts val="0"/>
              </a:spcAft>
              <a:buClr>
                <a:schemeClr val="dk1"/>
              </a:buClr>
              <a:buSzPct val="68750"/>
            </a:pPr>
            <a:r>
              <a:rPr lang="en-US" sz="1400" dirty="0">
                <a:solidFill>
                  <a:srgbClr val="000000"/>
                </a:solidFill>
                <a:latin typeface="Gotham Light" pitchFamily="50" charset="0"/>
                <a:ea typeface="Century Gothic"/>
                <a:cs typeface="Century Gothic"/>
                <a:sym typeface="Century Gothic"/>
              </a:rPr>
              <a:t>Create Prospect List</a:t>
            </a:r>
          </a:p>
          <a:p>
            <a:pPr marL="285750" lvl="1" indent="288925">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Family and Friends</a:t>
            </a:r>
          </a:p>
          <a:p>
            <a:pPr marL="285750" lvl="1" indent="288925">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Local Business and Community Partners</a:t>
            </a:r>
          </a:p>
          <a:p>
            <a:pPr marL="285750" lvl="1" indent="288925">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Identify team member with best rapport with prospect</a:t>
            </a:r>
          </a:p>
          <a:p>
            <a:pPr marL="285750" indent="-285750">
              <a:lnSpc>
                <a:spcPct val="100000"/>
              </a:lnSpc>
              <a:spcAft>
                <a:spcPts val="0"/>
              </a:spcAft>
              <a:buClr>
                <a:schemeClr val="dk1"/>
              </a:buClr>
              <a:buSzPct val="68750"/>
            </a:pPr>
            <a:r>
              <a:rPr lang="en-US" sz="1400" dirty="0">
                <a:solidFill>
                  <a:srgbClr val="000000"/>
                </a:solidFill>
                <a:latin typeface="Gotham Light" pitchFamily="50" charset="0"/>
                <a:ea typeface="Century Gothic"/>
                <a:cs typeface="Century Gothic"/>
                <a:sym typeface="Century Gothic"/>
              </a:rPr>
              <a:t>Ensure Proper Accounting</a:t>
            </a:r>
          </a:p>
          <a:p>
            <a:pPr marL="571500" lvl="1" indent="-285750">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Identify a Campaign Chair</a:t>
            </a:r>
          </a:p>
          <a:p>
            <a:pPr marL="571500" lvl="1" indent="-285750">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Establish a system for processing funds collected. Ensure checks and balances.</a:t>
            </a:r>
          </a:p>
          <a:p>
            <a:pPr marL="571500" lvl="1" indent="-285750">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Use third party if necessary</a:t>
            </a:r>
          </a:p>
          <a:p>
            <a:pPr marL="574675" lvl="2" indent="339725">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Rally Me page can sync to NWBA team page, contact Brandon McBeain at </a:t>
            </a:r>
            <a:r>
              <a:rPr lang="en-US" dirty="0">
                <a:solidFill>
                  <a:srgbClr val="000000"/>
                </a:solidFill>
                <a:latin typeface="Gotham Light" pitchFamily="50" charset="0"/>
                <a:ea typeface="Century Gothic"/>
                <a:cs typeface="Century Gothic"/>
                <a:sym typeface="Century Gothic"/>
                <a:hlinkClick r:id="rId3"/>
              </a:rPr>
              <a:t>brandonmcbeain@nwab.org</a:t>
            </a:r>
            <a:r>
              <a:rPr lang="en-US" dirty="0">
                <a:solidFill>
                  <a:srgbClr val="000000"/>
                </a:solidFill>
                <a:latin typeface="Gotham Light" pitchFamily="50" charset="0"/>
                <a:ea typeface="Century Gothic"/>
                <a:cs typeface="Century Gothic"/>
                <a:sym typeface="Century Gothic"/>
              </a:rPr>
              <a:t> for more information.</a:t>
            </a:r>
          </a:p>
          <a:p>
            <a:pPr marL="285750" indent="-285750">
              <a:lnSpc>
                <a:spcPct val="100000"/>
              </a:lnSpc>
              <a:spcAft>
                <a:spcPts val="0"/>
              </a:spcAft>
              <a:buClr>
                <a:schemeClr val="dk1"/>
              </a:buClr>
              <a:buSzPct val="68750"/>
            </a:pPr>
            <a:r>
              <a:rPr lang="en-US" sz="1400" dirty="0">
                <a:solidFill>
                  <a:srgbClr val="000000"/>
                </a:solidFill>
                <a:latin typeface="Gotham Light" pitchFamily="50" charset="0"/>
                <a:ea typeface="Century Gothic"/>
                <a:cs typeface="Century Gothic"/>
                <a:sym typeface="Century Gothic"/>
              </a:rPr>
              <a:t>Identify events or activities to boost support</a:t>
            </a:r>
          </a:p>
          <a:p>
            <a:pPr marL="285750" lvl="1" indent="288925">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Select 3-4 activities from this kit to have the team participant in to ensure quality campaign.</a:t>
            </a:r>
          </a:p>
          <a:p>
            <a:pPr marL="285750" indent="-285750">
              <a:lnSpc>
                <a:spcPct val="100000"/>
              </a:lnSpc>
              <a:spcAft>
                <a:spcPts val="0"/>
              </a:spcAft>
              <a:buClr>
                <a:schemeClr val="dk1"/>
              </a:buClr>
              <a:buSzPct val="68750"/>
            </a:pPr>
            <a:r>
              <a:rPr lang="en-US" sz="1400" dirty="0">
                <a:solidFill>
                  <a:srgbClr val="000000"/>
                </a:solidFill>
                <a:latin typeface="Gotham Light" pitchFamily="50" charset="0"/>
                <a:ea typeface="Century Gothic"/>
                <a:cs typeface="Century Gothic"/>
                <a:sym typeface="Century Gothic"/>
              </a:rPr>
              <a:t>Develop a Campaign Plan</a:t>
            </a:r>
          </a:p>
          <a:p>
            <a:pPr marL="571500" lvl="1" indent="-285750">
              <a:lnSpc>
                <a:spcPct val="100000"/>
              </a:lnSpc>
              <a:spcAft>
                <a:spcPts val="0"/>
              </a:spcAft>
              <a:buClr>
                <a:schemeClr val="dk1"/>
              </a:buClr>
              <a:buSzPct val="68750"/>
            </a:pPr>
            <a:r>
              <a:rPr lang="en-US" dirty="0">
                <a:solidFill>
                  <a:srgbClr val="000000"/>
                </a:solidFill>
                <a:latin typeface="Gotham Light" pitchFamily="50" charset="0"/>
                <a:ea typeface="Century Gothic"/>
                <a:cs typeface="Century Gothic"/>
                <a:sym typeface="Century Gothic"/>
              </a:rPr>
              <a:t>Assign lead contacts for each activity</a:t>
            </a:r>
          </a:p>
          <a:p>
            <a:pPr marL="285750" indent="-285750">
              <a:lnSpc>
                <a:spcPct val="100000"/>
              </a:lnSpc>
              <a:spcAft>
                <a:spcPts val="0"/>
              </a:spcAft>
              <a:buClr>
                <a:schemeClr val="dk1"/>
              </a:buClr>
              <a:buSzPct val="68750"/>
            </a:pPr>
            <a:r>
              <a:rPr lang="en-US" sz="1400" dirty="0">
                <a:solidFill>
                  <a:srgbClr val="000000"/>
                </a:solidFill>
                <a:latin typeface="Gotham Light" pitchFamily="50" charset="0"/>
                <a:ea typeface="Century Gothic"/>
                <a:cs typeface="Century Gothic"/>
                <a:sym typeface="Century Gothic"/>
              </a:rPr>
              <a:t>Have Fun!</a:t>
            </a:r>
            <a:endParaRPr lang="en" sz="1400" dirty="0">
              <a:solidFill>
                <a:srgbClr val="000000"/>
              </a:solidFill>
              <a:latin typeface="Gotham Light" pitchFamily="50" charset="0"/>
              <a:ea typeface="Century Gothic"/>
              <a:cs typeface="Century Gothic"/>
              <a:sym typeface="Century Gothic"/>
            </a:endParaRPr>
          </a:p>
          <a:p>
            <a:pPr>
              <a:buNone/>
            </a:pPr>
            <a:endParaRPr dirty="0">
              <a:solidFill>
                <a:srgbClr val="000000"/>
              </a:solidFill>
            </a:endParaRPr>
          </a:p>
        </p:txBody>
      </p:sp>
      <p:pic>
        <p:nvPicPr>
          <p:cNvPr id="5" name="Shape 55">
            <a:extLst>
              <a:ext uri="{FF2B5EF4-FFF2-40B4-BE49-F238E27FC236}">
                <a16:creationId xmlns:a16="http://schemas.microsoft.com/office/drawing/2014/main" id="{808D6793-DAFA-4100-A459-E6845A186923}"/>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extLst>
      <p:ext uri="{BB962C8B-B14F-4D97-AF65-F5344CB8AC3E}">
        <p14:creationId xmlns:p14="http://schemas.microsoft.com/office/powerpoint/2010/main" val="258443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11700" y="359462"/>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Prize Packages</a:t>
            </a:r>
          </a:p>
        </p:txBody>
      </p:sp>
      <p:sp>
        <p:nvSpPr>
          <p:cNvPr id="76" name="Shape 76"/>
          <p:cNvSpPr txBox="1">
            <a:spLocks noGrp="1"/>
          </p:cNvSpPr>
          <p:nvPr>
            <p:ph type="body" idx="1"/>
          </p:nvPr>
        </p:nvSpPr>
        <p:spPr>
          <a:xfrm>
            <a:off x="1205982" y="992765"/>
            <a:ext cx="4543500" cy="3416400"/>
          </a:xfrm>
          <a:prstGeom prst="rect">
            <a:avLst/>
          </a:prstGeom>
        </p:spPr>
        <p:txBody>
          <a:bodyPr lIns="91425" tIns="91425" rIns="91425" bIns="91425" anchor="t" anchorCtr="0">
            <a:noAutofit/>
          </a:bodyPr>
          <a:lstStyle/>
          <a:p>
            <a:pPr>
              <a:buNone/>
            </a:pPr>
            <a:r>
              <a:rPr lang="en" sz="1600" i="1" dirty="0">
                <a:solidFill>
                  <a:srgbClr val="000000"/>
                </a:solidFill>
                <a:latin typeface="Gotham Light" pitchFamily="50" charset="0"/>
                <a:ea typeface="Century Gothic"/>
                <a:cs typeface="Century Gothic"/>
                <a:sym typeface="Century Gothic"/>
              </a:rPr>
              <a:t>Platinum Program Package </a:t>
            </a:r>
          </a:p>
          <a:p>
            <a:pPr marL="457189" indent="-228594">
              <a:buClr>
                <a:srgbClr val="000000"/>
              </a:buClr>
              <a:buFont typeface="Century Gothic"/>
              <a:buChar char="●"/>
            </a:pPr>
            <a:r>
              <a:rPr lang="en-US" sz="1600" dirty="0">
                <a:solidFill>
                  <a:srgbClr val="000000"/>
                </a:solidFill>
                <a:latin typeface="Gotham Light" pitchFamily="50" charset="0"/>
                <a:ea typeface="Century Gothic"/>
                <a:cs typeface="Century Gothic"/>
                <a:sym typeface="Century Gothic"/>
              </a:rPr>
              <a:t>Six</a:t>
            </a:r>
            <a:r>
              <a:rPr lang="en" sz="1600" dirty="0">
                <a:solidFill>
                  <a:srgbClr val="000000"/>
                </a:solidFill>
                <a:latin typeface="Gotham Light" pitchFamily="50" charset="0"/>
                <a:ea typeface="Century Gothic"/>
                <a:cs typeface="Century Gothic"/>
                <a:sym typeface="Century Gothic"/>
              </a:rPr>
              <a:t> Molten Basketballs</a:t>
            </a:r>
          </a:p>
          <a:p>
            <a:pPr marL="457189" indent="-228594">
              <a:buClr>
                <a:srgbClr val="000000"/>
              </a:buClr>
              <a:buFont typeface="Century Gothic"/>
            </a:pPr>
            <a:r>
              <a:rPr lang="en" sz="1600" dirty="0">
                <a:solidFill>
                  <a:srgbClr val="000000"/>
                </a:solidFill>
                <a:latin typeface="Gotham Light" pitchFamily="50" charset="0"/>
                <a:ea typeface="Century Gothic"/>
                <a:cs typeface="Century Gothic"/>
                <a:sym typeface="Century Gothic"/>
              </a:rPr>
              <a:t>Molten Ball Bag</a:t>
            </a:r>
          </a:p>
          <a:p>
            <a:pPr marL="457189" indent="-228594">
              <a:buClr>
                <a:srgbClr val="000000"/>
              </a:buClr>
              <a:buFont typeface="Century Gothic"/>
            </a:pPr>
            <a:r>
              <a:rPr lang="en" sz="1600" dirty="0">
                <a:solidFill>
                  <a:srgbClr val="000000"/>
                </a:solidFill>
                <a:latin typeface="Gotham Light" pitchFamily="50" charset="0"/>
                <a:ea typeface="Century Gothic"/>
                <a:cs typeface="Century Gothic"/>
                <a:sym typeface="Century Gothic"/>
              </a:rPr>
              <a:t>Practice Jerseys</a:t>
            </a:r>
          </a:p>
          <a:p>
            <a:pPr marL="457189" indent="-228594">
              <a:buClr>
                <a:srgbClr val="000000"/>
              </a:buClr>
              <a:buFont typeface="Century Gothic"/>
            </a:pPr>
            <a:r>
              <a:rPr lang="en" sz="1600" dirty="0">
                <a:solidFill>
                  <a:srgbClr val="000000"/>
                </a:solidFill>
                <a:latin typeface="Gotham Light" pitchFamily="50" charset="0"/>
                <a:ea typeface="Century Gothic"/>
                <a:cs typeface="Century Gothic"/>
                <a:sym typeface="Century Gothic"/>
              </a:rPr>
              <a:t>T-shirts</a:t>
            </a:r>
          </a:p>
        </p:txBody>
      </p:sp>
      <p:sp>
        <p:nvSpPr>
          <p:cNvPr id="77" name="Shape 77"/>
          <p:cNvSpPr txBox="1">
            <a:spLocks noGrp="1"/>
          </p:cNvSpPr>
          <p:nvPr>
            <p:ph type="body" idx="2"/>
          </p:nvPr>
        </p:nvSpPr>
        <p:spPr>
          <a:xfrm>
            <a:off x="4681466" y="992765"/>
            <a:ext cx="3683071" cy="2013337"/>
          </a:xfrm>
          <a:prstGeom prst="rect">
            <a:avLst/>
          </a:prstGeom>
        </p:spPr>
        <p:txBody>
          <a:bodyPr lIns="91425" tIns="91425" rIns="91425" bIns="91425" anchor="t" anchorCtr="0">
            <a:noAutofit/>
          </a:bodyPr>
          <a:lstStyle/>
          <a:p>
            <a:pPr>
              <a:buNone/>
            </a:pPr>
            <a:r>
              <a:rPr lang="en" sz="1600" i="1" dirty="0">
                <a:solidFill>
                  <a:srgbClr val="000000"/>
                </a:solidFill>
                <a:latin typeface="Gotham Light" pitchFamily="50" charset="0"/>
                <a:ea typeface="Century Gothic"/>
                <a:cs typeface="Century Gothic"/>
                <a:sym typeface="Century Gothic"/>
              </a:rPr>
              <a:t>Gold Program Package </a:t>
            </a:r>
          </a:p>
          <a:p>
            <a:pPr marL="457189" indent="-228594">
              <a:buClr>
                <a:srgbClr val="000000"/>
              </a:buClr>
              <a:buFont typeface="Century Gothic"/>
              <a:buChar char="●"/>
            </a:pPr>
            <a:r>
              <a:rPr lang="en-US" sz="1600" dirty="0">
                <a:solidFill>
                  <a:srgbClr val="000000"/>
                </a:solidFill>
                <a:latin typeface="Gotham Light" pitchFamily="50" charset="0"/>
                <a:ea typeface="Century Gothic"/>
                <a:cs typeface="Century Gothic"/>
                <a:sym typeface="Century Gothic"/>
              </a:rPr>
              <a:t>Four</a:t>
            </a:r>
            <a:r>
              <a:rPr lang="en" sz="1600" dirty="0">
                <a:solidFill>
                  <a:srgbClr val="000000"/>
                </a:solidFill>
                <a:latin typeface="Gotham Light" pitchFamily="50" charset="0"/>
                <a:ea typeface="Century Gothic"/>
                <a:cs typeface="Century Gothic"/>
                <a:sym typeface="Century Gothic"/>
              </a:rPr>
              <a:t> Molten Basketballs</a:t>
            </a:r>
          </a:p>
          <a:p>
            <a:pPr marL="457189" indent="-228594">
              <a:buClr>
                <a:srgbClr val="000000"/>
              </a:buClr>
              <a:buFont typeface="Century Gothic"/>
            </a:pPr>
            <a:r>
              <a:rPr lang="en-US" sz="1600" dirty="0">
                <a:solidFill>
                  <a:srgbClr val="000000"/>
                </a:solidFill>
                <a:latin typeface="Gotham Light" pitchFamily="50" charset="0"/>
                <a:ea typeface="Century Gothic"/>
                <a:cs typeface="Century Gothic"/>
                <a:sym typeface="Century Gothic"/>
              </a:rPr>
              <a:t>Molten Ball Bag</a:t>
            </a:r>
          </a:p>
          <a:p>
            <a:pPr marL="457189" indent="-228594">
              <a:buClr>
                <a:srgbClr val="000000"/>
              </a:buClr>
              <a:buFont typeface="Century Gothic"/>
            </a:pPr>
            <a:r>
              <a:rPr lang="en" sz="1600" dirty="0">
                <a:solidFill>
                  <a:srgbClr val="000000"/>
                </a:solidFill>
                <a:latin typeface="Gotham Light" pitchFamily="50" charset="0"/>
                <a:ea typeface="Century Gothic"/>
                <a:cs typeface="Century Gothic"/>
                <a:sym typeface="Century Gothic"/>
              </a:rPr>
              <a:t>Practice Jerseys</a:t>
            </a:r>
          </a:p>
          <a:p>
            <a:pPr>
              <a:buNone/>
            </a:pPr>
            <a:endParaRPr dirty="0">
              <a:solidFill>
                <a:srgbClr val="000000"/>
              </a:solidFill>
            </a:endParaRPr>
          </a:p>
        </p:txBody>
      </p:sp>
      <p:sp>
        <p:nvSpPr>
          <p:cNvPr id="6" name="Shape 84">
            <a:extLst>
              <a:ext uri="{FF2B5EF4-FFF2-40B4-BE49-F238E27FC236}">
                <a16:creationId xmlns:a16="http://schemas.microsoft.com/office/drawing/2014/main" id="{244AA90C-812C-45DE-9569-44C9219B8B1F}"/>
              </a:ext>
            </a:extLst>
          </p:cNvPr>
          <p:cNvSpPr txBox="1">
            <a:spLocks/>
          </p:cNvSpPr>
          <p:nvPr/>
        </p:nvSpPr>
        <p:spPr>
          <a:xfrm>
            <a:off x="1205982" y="3400009"/>
            <a:ext cx="4182900" cy="3416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4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9pPr>
          </a:lstStyle>
          <a:p>
            <a:pPr>
              <a:buFontTx/>
              <a:buNone/>
            </a:pPr>
            <a:r>
              <a:rPr lang="en" sz="1600" i="1" dirty="0">
                <a:solidFill>
                  <a:srgbClr val="000000"/>
                </a:solidFill>
                <a:latin typeface="Century Gothic"/>
                <a:ea typeface="Century Gothic"/>
                <a:cs typeface="Century Gothic"/>
                <a:sym typeface="Century Gothic"/>
              </a:rPr>
              <a:t>Silver Program Package </a:t>
            </a:r>
          </a:p>
          <a:p>
            <a:pPr marL="457189" indent="-228594">
              <a:buClr>
                <a:srgbClr val="000000"/>
              </a:buClr>
              <a:buFont typeface="Century Gothic"/>
              <a:buChar char="●"/>
            </a:pPr>
            <a:r>
              <a:rPr lang="en-US" sz="1600" dirty="0">
                <a:solidFill>
                  <a:srgbClr val="000000"/>
                </a:solidFill>
                <a:latin typeface="Gotham Light" pitchFamily="50" charset="0"/>
                <a:ea typeface="Century Gothic"/>
                <a:cs typeface="Century Gothic"/>
                <a:sym typeface="Century Gothic"/>
              </a:rPr>
              <a:t>Four</a:t>
            </a:r>
            <a:r>
              <a:rPr lang="en" sz="1600" dirty="0">
                <a:solidFill>
                  <a:srgbClr val="000000"/>
                </a:solidFill>
                <a:latin typeface="Gotham Light" pitchFamily="50" charset="0"/>
                <a:ea typeface="Century Gothic"/>
                <a:cs typeface="Century Gothic"/>
                <a:sym typeface="Century Gothic"/>
              </a:rPr>
              <a:t> Molten Basketballs</a:t>
            </a:r>
          </a:p>
        </p:txBody>
      </p:sp>
      <p:sp>
        <p:nvSpPr>
          <p:cNvPr id="7" name="Shape 85">
            <a:extLst>
              <a:ext uri="{FF2B5EF4-FFF2-40B4-BE49-F238E27FC236}">
                <a16:creationId xmlns:a16="http://schemas.microsoft.com/office/drawing/2014/main" id="{EFF67342-3F7C-439E-8825-D83E1AB2AC22}"/>
              </a:ext>
            </a:extLst>
          </p:cNvPr>
          <p:cNvSpPr txBox="1">
            <a:spLocks/>
          </p:cNvSpPr>
          <p:nvPr/>
        </p:nvSpPr>
        <p:spPr>
          <a:xfrm>
            <a:off x="4681466" y="3390612"/>
            <a:ext cx="4240200" cy="3416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4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SzPct val="100000"/>
              <a:buChar char="■"/>
              <a:defRPr sz="1200" b="0" i="0" u="none" strike="noStrike" cap="none">
                <a:solidFill>
                  <a:schemeClr val="dk2"/>
                </a:solidFill>
                <a:latin typeface="Arial"/>
                <a:ea typeface="Arial"/>
                <a:cs typeface="Arial"/>
                <a:sym typeface="Arial"/>
              </a:defRPr>
            </a:lvl9pPr>
          </a:lstStyle>
          <a:p>
            <a:pPr>
              <a:buFontTx/>
              <a:buNone/>
            </a:pPr>
            <a:r>
              <a:rPr lang="en" sz="1600" i="1" dirty="0">
                <a:solidFill>
                  <a:srgbClr val="000000"/>
                </a:solidFill>
                <a:latin typeface="Gotham Light" pitchFamily="50" charset="0"/>
                <a:ea typeface="Century Gothic"/>
                <a:cs typeface="Century Gothic"/>
                <a:sym typeface="Century Gothic"/>
              </a:rPr>
              <a:t>Bronze Program Package </a:t>
            </a:r>
          </a:p>
          <a:p>
            <a:pPr marL="457189" indent="-228594">
              <a:buClr>
                <a:srgbClr val="000000"/>
              </a:buClr>
              <a:buFont typeface="Century Gothic"/>
              <a:buChar char="●"/>
            </a:pPr>
            <a:r>
              <a:rPr lang="en-US" sz="1600" dirty="0">
                <a:solidFill>
                  <a:srgbClr val="000000"/>
                </a:solidFill>
                <a:latin typeface="Gotham Light" pitchFamily="50" charset="0"/>
                <a:ea typeface="Century Gothic"/>
                <a:cs typeface="Century Gothic"/>
                <a:sym typeface="Century Gothic"/>
              </a:rPr>
              <a:t>Two</a:t>
            </a:r>
            <a:r>
              <a:rPr lang="en" sz="1600" dirty="0">
                <a:solidFill>
                  <a:srgbClr val="000000"/>
                </a:solidFill>
                <a:latin typeface="Gotham Light" pitchFamily="50" charset="0"/>
                <a:ea typeface="Century Gothic"/>
                <a:cs typeface="Century Gothic"/>
                <a:sym typeface="Century Gothic"/>
              </a:rPr>
              <a:t> Molten Basketballs</a:t>
            </a:r>
          </a:p>
        </p:txBody>
      </p:sp>
      <p:pic>
        <p:nvPicPr>
          <p:cNvPr id="8" name="Shape 55">
            <a:extLst>
              <a:ext uri="{FF2B5EF4-FFF2-40B4-BE49-F238E27FC236}">
                <a16:creationId xmlns:a16="http://schemas.microsoft.com/office/drawing/2014/main" id="{4B624D10-B8B1-4C9C-BC62-38E0040E48DE}"/>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
        <p:nvSpPr>
          <p:cNvPr id="2" name="TextBox 1">
            <a:extLst>
              <a:ext uri="{FF2B5EF4-FFF2-40B4-BE49-F238E27FC236}">
                <a16:creationId xmlns:a16="http://schemas.microsoft.com/office/drawing/2014/main" id="{EB2FC1DE-5EC9-45D0-AE8B-0A3BAE73AC00}"/>
              </a:ext>
            </a:extLst>
          </p:cNvPr>
          <p:cNvSpPr txBox="1"/>
          <p:nvPr/>
        </p:nvSpPr>
        <p:spPr>
          <a:xfrm>
            <a:off x="311700" y="4409165"/>
            <a:ext cx="8520600" cy="523220"/>
          </a:xfrm>
          <a:prstGeom prst="rect">
            <a:avLst/>
          </a:prstGeom>
          <a:noFill/>
        </p:spPr>
        <p:txBody>
          <a:bodyPr wrap="square" rtlCol="0">
            <a:spAutoFit/>
          </a:bodyPr>
          <a:lstStyle/>
          <a:p>
            <a:r>
              <a:rPr lang="en-US" dirty="0">
                <a:latin typeface="Gotham Light" pitchFamily="50" charset="0"/>
              </a:rPr>
              <a:t>To be eligible for prize packages you must first complete a 2017 NWBA Annual Campaign Report, </a:t>
            </a:r>
            <a:r>
              <a:rPr lang="en-US" dirty="0">
                <a:latin typeface="Gotham Light" pitchFamily="50" charset="0"/>
                <a:hlinkClick r:id="rId4"/>
              </a:rPr>
              <a:t>click here to complete</a:t>
            </a:r>
            <a:r>
              <a:rPr lang="en-US" dirty="0">
                <a:latin typeface="Gotham Light" pitchFamily="50" charset="0"/>
              </a:rPr>
              <a:t> or more info is on slide 36.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396707"/>
            <a:ext cx="8520600" cy="572700"/>
          </a:xfrm>
          <a:prstGeom prst="rect">
            <a:avLst/>
          </a:prstGeom>
        </p:spPr>
        <p:txBody>
          <a:bodyPr lIns="91425" tIns="91425" rIns="91425" bIns="91425" anchor="t" anchorCtr="0">
            <a:noAutofit/>
          </a:bodyPr>
          <a:lstStyle/>
          <a:p>
            <a:pPr algn="ctr"/>
            <a:r>
              <a:rPr lang="en" sz="3000" b="1" u="sng" dirty="0">
                <a:solidFill>
                  <a:srgbClr val="000000"/>
                </a:solidFill>
                <a:latin typeface="Gotham Light" pitchFamily="50" charset="0"/>
                <a:ea typeface="Century Gothic"/>
                <a:cs typeface="Century Gothic"/>
                <a:sym typeface="Century Gothic"/>
              </a:rPr>
              <a:t>Activity Packages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22" y="1569213"/>
            <a:ext cx="4178479" cy="2781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426" y="1569213"/>
            <a:ext cx="4171949" cy="2781300"/>
          </a:xfrm>
          <a:prstGeom prst="rect">
            <a:avLst/>
          </a:prstGeom>
        </p:spPr>
      </p:pic>
      <p:pic>
        <p:nvPicPr>
          <p:cNvPr id="5" name="Shape 55">
            <a:extLst>
              <a:ext uri="{FF2B5EF4-FFF2-40B4-BE49-F238E27FC236}">
                <a16:creationId xmlns:a16="http://schemas.microsoft.com/office/drawing/2014/main" id="{268E034E-B003-4853-805D-547119493E71}"/>
              </a:ext>
            </a:extLst>
          </p:cNvPr>
          <p:cNvPicPr preferRelativeResize="0"/>
          <p:nvPr/>
        </p:nvPicPr>
        <p:blipFill>
          <a:blip r:embed="rId5">
            <a:alphaModFix/>
          </a:blip>
          <a:stretch>
            <a:fillRect/>
          </a:stretch>
        </p:blipFill>
        <p:spPr>
          <a:xfrm>
            <a:off x="7295606" y="228100"/>
            <a:ext cx="1536694" cy="699363"/>
          </a:xfrm>
          <a:prstGeom prst="rect">
            <a:avLst/>
          </a:prstGeom>
          <a:noFill/>
          <a:ln>
            <a:noFill/>
          </a:ln>
        </p:spPr>
      </p:pic>
    </p:spTree>
    <p:extLst>
      <p:ext uri="{BB962C8B-B14F-4D97-AF65-F5344CB8AC3E}">
        <p14:creationId xmlns:p14="http://schemas.microsoft.com/office/powerpoint/2010/main" val="125077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1" y="366661"/>
            <a:ext cx="8520600" cy="572700"/>
          </a:xfrm>
          <a:prstGeom prst="rect">
            <a:avLst/>
          </a:prstGeom>
        </p:spPr>
        <p:txBody>
          <a:bodyPr lIns="91425" tIns="91425" rIns="91425" bIns="91425" anchor="t" anchorCtr="0">
            <a:noAutofit/>
          </a:bodyPr>
          <a:lstStyle/>
          <a:p>
            <a:pPr algn="ctr"/>
            <a:r>
              <a:rPr lang="en" sz="3000" b="1" dirty="0">
                <a:latin typeface="Gotham Light" pitchFamily="50" charset="0"/>
                <a:ea typeface="Century Gothic"/>
                <a:cs typeface="Century Gothic"/>
                <a:sym typeface="Century Gothic"/>
              </a:rPr>
              <a:t>Shoot-A-Thon</a:t>
            </a:r>
          </a:p>
        </p:txBody>
      </p:sp>
      <p:sp>
        <p:nvSpPr>
          <p:cNvPr id="98" name="Shape 98"/>
          <p:cNvSpPr txBox="1">
            <a:spLocks noGrp="1"/>
          </p:cNvSpPr>
          <p:nvPr>
            <p:ph type="body" idx="1"/>
          </p:nvPr>
        </p:nvSpPr>
        <p:spPr>
          <a:xfrm>
            <a:off x="311701" y="1452525"/>
            <a:ext cx="3999900" cy="3416400"/>
          </a:xfrm>
          <a:prstGeom prst="rect">
            <a:avLst/>
          </a:prstGeom>
        </p:spPr>
        <p:txBody>
          <a:bodyPr lIns="91425" tIns="91425" rIns="91425" bIns="91425" anchor="t" anchorCtr="0">
            <a:noAutofit/>
          </a:bodyPr>
          <a:lstStyle/>
          <a:p>
            <a:pPr>
              <a:buNone/>
            </a:pPr>
            <a:r>
              <a:rPr lang="en" sz="1800" dirty="0">
                <a:solidFill>
                  <a:srgbClr val="000000"/>
                </a:solidFill>
                <a:latin typeface="Gotham Light" pitchFamily="50" charset="0"/>
                <a:ea typeface="Century Gothic"/>
                <a:cs typeface="Century Gothic"/>
                <a:sym typeface="Century Gothic"/>
              </a:rPr>
              <a:t>Each player will shoot free throws (50-100 recommended), counting each made toward their individual total. As a sponsor of one athlete, you may pledge an amount per shot made (i.e. $1.00 per shot) or a lump-sum (i.e. $100 donation).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1" y="1349620"/>
            <a:ext cx="3298825" cy="3003305"/>
          </a:xfrm>
          <a:prstGeom prst="rect">
            <a:avLst/>
          </a:prstGeom>
        </p:spPr>
      </p:pic>
      <p:pic>
        <p:nvPicPr>
          <p:cNvPr id="5" name="Shape 55">
            <a:extLst>
              <a:ext uri="{FF2B5EF4-FFF2-40B4-BE49-F238E27FC236}">
                <a16:creationId xmlns:a16="http://schemas.microsoft.com/office/drawing/2014/main" id="{5757E9A7-E768-4E3A-B27B-D47EEE542134}"/>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94927" y="238410"/>
            <a:ext cx="8520600" cy="841800"/>
          </a:xfrm>
          <a:prstGeom prst="rect">
            <a:avLst/>
          </a:prstGeom>
        </p:spPr>
        <p:txBody>
          <a:bodyPr lIns="91425" tIns="91425" rIns="91425" bIns="91425" anchor="ctr" anchorCtr="0">
            <a:noAutofit/>
          </a:bodyPr>
          <a:lstStyle/>
          <a:p>
            <a:r>
              <a:rPr lang="en" sz="3000" b="1" dirty="0">
                <a:latin typeface="Gotham Light" pitchFamily="50" charset="0"/>
                <a:ea typeface="Century Gothic"/>
                <a:cs typeface="Century Gothic"/>
                <a:sym typeface="Century Gothic"/>
              </a:rPr>
              <a:t>Shoot-A-Thon </a:t>
            </a:r>
            <a:br>
              <a:rPr lang="en" sz="3000" b="1" dirty="0">
                <a:latin typeface="Gotham Light" pitchFamily="50" charset="0"/>
                <a:ea typeface="Century Gothic"/>
                <a:cs typeface="Century Gothic"/>
                <a:sym typeface="Century Gothic"/>
              </a:rPr>
            </a:br>
            <a:r>
              <a:rPr lang="en" sz="3000" b="1" dirty="0">
                <a:latin typeface="Gotham Light" pitchFamily="50" charset="0"/>
                <a:ea typeface="Century Gothic"/>
                <a:cs typeface="Century Gothic"/>
                <a:sym typeface="Century Gothic"/>
              </a:rPr>
              <a:t>Instructions</a:t>
            </a:r>
          </a:p>
        </p:txBody>
      </p:sp>
      <p:sp>
        <p:nvSpPr>
          <p:cNvPr id="105" name="Shape 105"/>
          <p:cNvSpPr txBox="1"/>
          <p:nvPr/>
        </p:nvSpPr>
        <p:spPr>
          <a:xfrm>
            <a:off x="328475" y="1206075"/>
            <a:ext cx="8487052" cy="4070100"/>
          </a:xfrm>
          <a:prstGeom prst="rect">
            <a:avLst/>
          </a:prstGeom>
          <a:noFill/>
          <a:ln>
            <a:noFill/>
          </a:ln>
        </p:spPr>
        <p:txBody>
          <a:bodyPr lIns="91425" tIns="91425" rIns="91425" bIns="91425" anchor="t" anchorCtr="0">
            <a:noAutofit/>
          </a:bodyPr>
          <a:lstStyle/>
          <a:p>
            <a:r>
              <a:rPr lang="en" sz="1600" dirty="0">
                <a:latin typeface="Gotham Light" pitchFamily="50" charset="0"/>
                <a:ea typeface="Century Gothic"/>
                <a:cs typeface="Century Gothic"/>
                <a:sym typeface="Century Gothic"/>
              </a:rPr>
              <a:t>Each player will shoot free throws (50-100 recommended), counting each made shot toward their individual total. As a sponsor of one athlete, you may pledge an amount per shot made (i.e. $1.00 per shot) or a lump-sum ($100 donation).</a:t>
            </a: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One player will shoot at a time per basket. It will take approximately 15-20 minutes per basket </a:t>
            </a:r>
            <a:r>
              <a:rPr lang="en-US" sz="1600" dirty="0">
                <a:latin typeface="Gotham Light" pitchFamily="50" charset="0"/>
                <a:ea typeface="Century Gothic"/>
                <a:cs typeface="Century Gothic"/>
                <a:sym typeface="Century Gothic"/>
              </a:rPr>
              <a:t>for </a:t>
            </a:r>
            <a:r>
              <a:rPr lang="en" sz="1600" dirty="0">
                <a:latin typeface="Gotham Light" pitchFamily="50" charset="0"/>
                <a:ea typeface="Century Gothic"/>
                <a:cs typeface="Century Gothic"/>
                <a:sym typeface="Century Gothic"/>
              </a:rPr>
              <a:t>100 shots.</a:t>
            </a:r>
          </a:p>
          <a:p>
            <a:endParaRPr sz="1600" dirty="0">
              <a:latin typeface="Gotham Light" pitchFamily="50" charset="0"/>
              <a:ea typeface="Century Gothic"/>
              <a:cs typeface="Century Gothic"/>
              <a:sym typeface="Century Gothic"/>
            </a:endParaRPr>
          </a:p>
          <a:p>
            <a:pPr marL="457189" indent="-298443">
              <a:buSzPct val="100000"/>
              <a:buFont typeface="Century Gothic"/>
              <a:buChar char="●"/>
            </a:pPr>
            <a:r>
              <a:rPr lang="en" sz="1600" dirty="0">
                <a:latin typeface="Gotham Light" pitchFamily="50" charset="0"/>
                <a:ea typeface="Century Gothic"/>
                <a:cs typeface="Century Gothic"/>
                <a:sym typeface="Century Gothic"/>
              </a:rPr>
              <a:t>For a group of 12-15 players </a:t>
            </a:r>
            <a:r>
              <a:rPr lang="en-US" sz="1600" dirty="0">
                <a:latin typeface="Gotham Light" pitchFamily="50" charset="0"/>
                <a:ea typeface="Century Gothic"/>
                <a:cs typeface="Century Gothic"/>
                <a:sym typeface="Century Gothic"/>
              </a:rPr>
              <a:t>with two baskets</a:t>
            </a:r>
            <a:r>
              <a:rPr lang="en" sz="1600" dirty="0">
                <a:latin typeface="Gotham Light" pitchFamily="50" charset="0"/>
                <a:ea typeface="Century Gothic"/>
                <a:cs typeface="Century Gothic"/>
                <a:sym typeface="Century Gothic"/>
              </a:rPr>
              <a:t>, it could take between 2-3 hours. </a:t>
            </a:r>
          </a:p>
          <a:p>
            <a:pPr marL="457189" indent="-298443">
              <a:buSzPct val="100000"/>
              <a:buFont typeface="Century Gothic"/>
              <a:buChar char="●"/>
            </a:pPr>
            <a:r>
              <a:rPr lang="en" sz="1600" dirty="0">
                <a:latin typeface="Gotham Light" pitchFamily="50" charset="0"/>
                <a:ea typeface="Century Gothic"/>
                <a:cs typeface="Century Gothic"/>
                <a:sym typeface="Century Gothic"/>
              </a:rPr>
              <a:t>Additional baskets, if needed, may be used to speed up the process.</a:t>
            </a:r>
          </a:p>
          <a:p>
            <a:pPr marL="457189" indent="-298443">
              <a:buSzPct val="100000"/>
              <a:buFont typeface="Century Gothic"/>
              <a:buChar char="●"/>
            </a:pPr>
            <a:r>
              <a:rPr lang="en" sz="1600" dirty="0">
                <a:latin typeface="Gotham Light" pitchFamily="50" charset="0"/>
                <a:ea typeface="Century Gothic"/>
                <a:cs typeface="Century Gothic"/>
                <a:sym typeface="Century Gothic"/>
              </a:rPr>
              <a:t>Have volunteers or othe</a:t>
            </a:r>
            <a:r>
              <a:rPr lang="en-US" sz="1600" dirty="0">
                <a:latin typeface="Gotham Light" pitchFamily="50" charset="0"/>
                <a:ea typeface="Century Gothic"/>
                <a:cs typeface="Century Gothic"/>
                <a:sym typeface="Century Gothic"/>
              </a:rPr>
              <a:t>r players rebound for shooting athlete.</a:t>
            </a:r>
            <a:endParaRPr lang="en" sz="1600" dirty="0">
              <a:latin typeface="Gotham Light" pitchFamily="50" charset="0"/>
              <a:ea typeface="Century Gothic"/>
              <a:cs typeface="Century Gothic"/>
              <a:sym typeface="Century Gothic"/>
            </a:endParaRPr>
          </a:p>
          <a:p>
            <a:endParaRPr sz="1600" dirty="0">
              <a:latin typeface="Gotham Light" pitchFamily="50" charset="0"/>
              <a:ea typeface="Century Gothic"/>
              <a:cs typeface="Century Gothic"/>
              <a:sym typeface="Century Gothic"/>
            </a:endParaRPr>
          </a:p>
          <a:p>
            <a:r>
              <a:rPr lang="en" sz="1600" dirty="0">
                <a:latin typeface="Gotham Light" pitchFamily="50" charset="0"/>
                <a:ea typeface="Century Gothic"/>
                <a:cs typeface="Century Gothic"/>
                <a:sym typeface="Century Gothic"/>
              </a:rPr>
              <a:t>Shots will be taken from the standard free throw line (15 ft.) </a:t>
            </a:r>
            <a:r>
              <a:rPr lang="en-US" sz="1600" dirty="0">
                <a:latin typeface="Gotham Light" pitchFamily="50" charset="0"/>
                <a:ea typeface="Century Gothic"/>
                <a:cs typeface="Century Gothic"/>
                <a:sym typeface="Century Gothic"/>
              </a:rPr>
              <a:t>and basket height (10ft.). </a:t>
            </a:r>
            <a:endParaRPr lang="en" sz="1600" dirty="0">
              <a:latin typeface="Gotham Light" pitchFamily="50" charset="0"/>
              <a:ea typeface="Century Gothic"/>
              <a:cs typeface="Century Gothic"/>
              <a:sym typeface="Century Gothic"/>
            </a:endParaRPr>
          </a:p>
          <a:p>
            <a:pPr marL="457189" indent="-298443">
              <a:buSzPct val="100000"/>
              <a:buFont typeface="Century Gothic"/>
              <a:buChar char="●"/>
            </a:pPr>
            <a:r>
              <a:rPr lang="en-US" sz="1600" dirty="0">
                <a:latin typeface="Gotham Light" pitchFamily="50" charset="0"/>
                <a:ea typeface="Century Gothic"/>
                <a:cs typeface="Century Gothic"/>
                <a:sym typeface="Century Gothic"/>
              </a:rPr>
              <a:t>Prep Division players should use 8.5’ basket and 13.5’ free throw line.</a:t>
            </a:r>
            <a:endParaRPr lang="en" sz="1600" dirty="0">
              <a:latin typeface="Gotham Light" pitchFamily="50" charset="0"/>
              <a:ea typeface="Century Gothic"/>
              <a:cs typeface="Century Gothic"/>
              <a:sym typeface="Century Gothic"/>
            </a:endParaRPr>
          </a:p>
          <a:p>
            <a:endParaRPr sz="1600" dirty="0">
              <a:latin typeface="Gotham Light" pitchFamily="50" charset="0"/>
              <a:ea typeface="Century Gothic"/>
              <a:cs typeface="Century Gothic"/>
              <a:sym typeface="Century Gothic"/>
            </a:endParaRPr>
          </a:p>
          <a:p>
            <a:pPr algn="ctr"/>
            <a:endParaRPr lang="en" sz="1600" dirty="0">
              <a:latin typeface="Gotham Light" pitchFamily="50" charset="0"/>
              <a:ea typeface="Century Gothic"/>
              <a:cs typeface="Century Gothic"/>
              <a:sym typeface="Century Gothic"/>
            </a:endParaRPr>
          </a:p>
        </p:txBody>
      </p:sp>
      <p:pic>
        <p:nvPicPr>
          <p:cNvPr id="4" name="Shape 55">
            <a:extLst>
              <a:ext uri="{FF2B5EF4-FFF2-40B4-BE49-F238E27FC236}">
                <a16:creationId xmlns:a16="http://schemas.microsoft.com/office/drawing/2014/main" id="{986D0734-9062-49E4-9334-1C0032351EC7}"/>
              </a:ext>
            </a:extLst>
          </p:cNvPr>
          <p:cNvPicPr preferRelativeResize="0"/>
          <p:nvPr/>
        </p:nvPicPr>
        <p:blipFill>
          <a:blip r:embed="rId3">
            <a:alphaModFix/>
          </a:blip>
          <a:stretch>
            <a:fillRect/>
          </a:stretch>
        </p:blipFill>
        <p:spPr>
          <a:xfrm>
            <a:off x="7295606" y="228100"/>
            <a:ext cx="1536694" cy="6993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699" y="156881"/>
            <a:ext cx="8520600" cy="841800"/>
          </a:xfrm>
          <a:prstGeom prst="rect">
            <a:avLst/>
          </a:prstGeom>
        </p:spPr>
        <p:txBody>
          <a:bodyPr lIns="91425" tIns="91425" rIns="91425" bIns="91425" anchor="ctr" anchorCtr="0">
            <a:noAutofit/>
          </a:bodyPr>
          <a:lstStyle/>
          <a:p>
            <a:r>
              <a:rPr lang="en" sz="3000" b="1" dirty="0">
                <a:latin typeface="Gotham Light" pitchFamily="50" charset="0"/>
                <a:ea typeface="Century Gothic"/>
                <a:cs typeface="Century Gothic"/>
                <a:sym typeface="Century Gothic"/>
              </a:rPr>
              <a:t>Shoot-A-Thon </a:t>
            </a:r>
            <a:r>
              <a:rPr lang="en-US" sz="3000" b="1" dirty="0">
                <a:latin typeface="Gotham Light" pitchFamily="50" charset="0"/>
                <a:ea typeface="Century Gothic"/>
                <a:cs typeface="Century Gothic"/>
                <a:sym typeface="Century Gothic"/>
              </a:rPr>
              <a:t>Timeline</a:t>
            </a:r>
            <a:endParaRPr lang="en" sz="3000" b="1" dirty="0">
              <a:latin typeface="Gotham Light" pitchFamily="50" charset="0"/>
              <a:ea typeface="Century Gothic"/>
              <a:cs typeface="Century Gothic"/>
              <a:sym typeface="Century Gothic"/>
            </a:endParaRPr>
          </a:p>
        </p:txBody>
      </p:sp>
      <p:sp>
        <p:nvSpPr>
          <p:cNvPr id="105" name="Shape 105"/>
          <p:cNvSpPr txBox="1"/>
          <p:nvPr/>
        </p:nvSpPr>
        <p:spPr>
          <a:xfrm>
            <a:off x="821865" y="742190"/>
            <a:ext cx="7500269" cy="4070100"/>
          </a:xfrm>
          <a:prstGeom prst="rect">
            <a:avLst/>
          </a:prstGeom>
          <a:noFill/>
          <a:ln>
            <a:noFill/>
          </a:ln>
        </p:spPr>
        <p:txBody>
          <a:bodyPr lIns="91425" tIns="91425" rIns="91425" bIns="91425" anchor="t" anchorCtr="0">
            <a:noAutofit/>
          </a:bodyPr>
          <a:lstStyle/>
          <a:p>
            <a:pPr lvl="0"/>
            <a:r>
              <a:rPr lang="en-US" sz="1200" b="1" i="1" dirty="0">
                <a:latin typeface="Gotham Light" pitchFamily="50" charset="0"/>
                <a:ea typeface="Century Gothic"/>
                <a:cs typeface="Century Gothic"/>
                <a:sym typeface="Century Gothic"/>
              </a:rPr>
              <a:t>Planning &amp; Prep Work</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Inform team and participants</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Secure a facility for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Secure equipment and resources for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Contact local partners to co-brand as event sponsors</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Invite local media</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Invite donors, program supporters or stakeholders to event</a:t>
            </a:r>
          </a:p>
          <a:p>
            <a:pPr lvl="0"/>
            <a:endParaRPr lang="en-US" sz="1200" dirty="0">
              <a:latin typeface="Gotham Light" pitchFamily="50" charset="0"/>
              <a:ea typeface="Century Gothic"/>
              <a:cs typeface="Century Gothic"/>
              <a:sym typeface="Century Gothic"/>
            </a:endParaRPr>
          </a:p>
          <a:p>
            <a:pPr lvl="0"/>
            <a:r>
              <a:rPr lang="en-US" sz="1200" b="1" i="1" dirty="0">
                <a:latin typeface="Gotham Light" pitchFamily="50" charset="0"/>
                <a:ea typeface="Century Gothic"/>
                <a:cs typeface="Century Gothic"/>
                <a:sym typeface="Century Gothic"/>
              </a:rPr>
              <a:t>Day of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Welcome and Intro Event</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Provide Rules to Participants</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Conduct Shoot-A-Thon</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Recap Presentation; announce results and total funds raised</a:t>
            </a:r>
          </a:p>
          <a:p>
            <a:pPr marL="285744" indent="-285744">
              <a:buFont typeface="Arial" panose="020B0604020202020204" pitchFamily="34" charset="0"/>
              <a:buChar char="•"/>
            </a:pPr>
            <a:r>
              <a:rPr lang="en-US" sz="1200" dirty="0">
                <a:latin typeface="Gotham Light" pitchFamily="50" charset="0"/>
                <a:ea typeface="Century Gothic"/>
                <a:cs typeface="Century Gothic"/>
                <a:sym typeface="Century Gothic"/>
              </a:rPr>
              <a:t>Distribute Awards; distribute copies of Outstanding Performer Certificate to top three participants for each team</a:t>
            </a:r>
          </a:p>
          <a:p>
            <a:pPr marL="285744" indent="-285744">
              <a:buFont typeface="Arial" panose="020B0604020202020204" pitchFamily="34" charset="0"/>
              <a:buChar char="•"/>
            </a:pPr>
            <a:endParaRPr lang="en-US" sz="1200" dirty="0">
              <a:latin typeface="Gotham Light" pitchFamily="50" charset="0"/>
              <a:ea typeface="Century Gothic"/>
              <a:cs typeface="Century Gothic"/>
              <a:sym typeface="Century Gothic"/>
            </a:endParaRPr>
          </a:p>
          <a:p>
            <a:r>
              <a:rPr lang="en-US" sz="1200" b="1" i="1" dirty="0">
                <a:latin typeface="Gotham Light" pitchFamily="50" charset="0"/>
                <a:ea typeface="Century Gothic"/>
                <a:cs typeface="Century Gothic"/>
                <a:sym typeface="Century Gothic"/>
              </a:rPr>
              <a:t>Following the Event</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Send thank you notes to volunteers and participants</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Send contribution letter to supporters who requested a letter. </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Deposit funds to team banking account.</a:t>
            </a:r>
          </a:p>
          <a:p>
            <a:pPr marL="285750" indent="-285750">
              <a:buFont typeface="Arial" panose="020B0604020202020204" pitchFamily="34" charset="0"/>
              <a:buChar char="•"/>
            </a:pPr>
            <a:r>
              <a:rPr lang="en-US" sz="1200" dirty="0">
                <a:latin typeface="Gotham Light" pitchFamily="50" charset="0"/>
                <a:ea typeface="Century Gothic"/>
                <a:cs typeface="Century Gothic"/>
                <a:sym typeface="Century Gothic"/>
              </a:rPr>
              <a:t>Report results to NWBA, by completing an NWBA Annual Campaign Recap Report on </a:t>
            </a:r>
            <a:r>
              <a:rPr lang="en-US" sz="1200" dirty="0">
                <a:latin typeface="Gotham Light" pitchFamily="50" charset="0"/>
                <a:ea typeface="Century Gothic"/>
                <a:cs typeface="Century Gothic"/>
                <a:sym typeface="Century Gothic"/>
                <a:hlinkClick r:id="rId3"/>
              </a:rPr>
              <a:t>www.NWBA.org</a:t>
            </a:r>
            <a:r>
              <a:rPr lang="en-US" sz="1200" dirty="0">
                <a:latin typeface="Gotham Light" pitchFamily="50" charset="0"/>
                <a:ea typeface="Century Gothic"/>
                <a:cs typeface="Century Gothic"/>
                <a:sym typeface="Century Gothic"/>
              </a:rPr>
              <a:t>. </a:t>
            </a:r>
            <a:endParaRPr sz="1200" dirty="0">
              <a:latin typeface="Gotham Light" pitchFamily="50" charset="0"/>
              <a:ea typeface="Century Gothic"/>
              <a:cs typeface="Century Gothic"/>
              <a:sym typeface="Century Gothic"/>
            </a:endParaRPr>
          </a:p>
          <a:p>
            <a:pPr algn="ctr"/>
            <a:endParaRPr lang="en" sz="1600" dirty="0">
              <a:latin typeface="Gotham Light" pitchFamily="50" charset="0"/>
              <a:ea typeface="Century Gothic"/>
              <a:cs typeface="Century Gothic"/>
              <a:sym typeface="Century Gothic"/>
            </a:endParaRPr>
          </a:p>
        </p:txBody>
      </p:sp>
      <p:pic>
        <p:nvPicPr>
          <p:cNvPr id="4" name="Shape 55">
            <a:extLst>
              <a:ext uri="{FF2B5EF4-FFF2-40B4-BE49-F238E27FC236}">
                <a16:creationId xmlns:a16="http://schemas.microsoft.com/office/drawing/2014/main" id="{6337D803-80CC-4C0C-9E15-1C44C9A704D3}"/>
              </a:ext>
            </a:extLst>
          </p:cNvPr>
          <p:cNvPicPr preferRelativeResize="0"/>
          <p:nvPr/>
        </p:nvPicPr>
        <p:blipFill>
          <a:blip r:embed="rId4">
            <a:alphaModFix/>
          </a:blip>
          <a:stretch>
            <a:fillRect/>
          </a:stretch>
        </p:blipFill>
        <p:spPr>
          <a:xfrm>
            <a:off x="7295606" y="228100"/>
            <a:ext cx="1536694" cy="699363"/>
          </a:xfrm>
          <a:prstGeom prst="rect">
            <a:avLst/>
          </a:prstGeom>
          <a:noFill/>
          <a:ln>
            <a:noFill/>
          </a:ln>
        </p:spPr>
      </p:pic>
    </p:spTree>
    <p:extLst>
      <p:ext uri="{BB962C8B-B14F-4D97-AF65-F5344CB8AC3E}">
        <p14:creationId xmlns:p14="http://schemas.microsoft.com/office/powerpoint/2010/main" val="13210927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4904</TotalTime>
  <Words>2748</Words>
  <Application>Microsoft Office PowerPoint</Application>
  <PresentationFormat>On-screen Show (16:9)</PresentationFormat>
  <Paragraphs>381</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Century Gothic</vt:lpstr>
      <vt:lpstr>Gotham Light</vt:lpstr>
      <vt:lpstr>Simple Light</vt:lpstr>
      <vt:lpstr>NWBA Annual  Campaign Kit</vt:lpstr>
      <vt:lpstr>Introduction</vt:lpstr>
      <vt:lpstr>Overview</vt:lpstr>
      <vt:lpstr>Campaign Strategies</vt:lpstr>
      <vt:lpstr>Prize Packages</vt:lpstr>
      <vt:lpstr>Activity Packages</vt:lpstr>
      <vt:lpstr>Shoot-A-Thon</vt:lpstr>
      <vt:lpstr>Shoot-A-Thon  Instructions</vt:lpstr>
      <vt:lpstr>Shoot-A-Thon Timeline</vt:lpstr>
      <vt:lpstr>2017 (Organization) Shoot-A-Thon In partnership with the NWBA Annual Campaign</vt:lpstr>
      <vt:lpstr>PowerPoint Presentation</vt:lpstr>
      <vt:lpstr>Pledge Form Shoot-A-Thon</vt:lpstr>
      <vt:lpstr>Push-A-Thon</vt:lpstr>
      <vt:lpstr>Push-A-Thon  Instructions</vt:lpstr>
      <vt:lpstr>Push-A-Thon Timeline</vt:lpstr>
      <vt:lpstr>2017 (Organization) Push-A-Thon In partnership with the NWBA Annual Campaign</vt:lpstr>
      <vt:lpstr>PowerPoint Presentation</vt:lpstr>
      <vt:lpstr>Pledge Form Push-A-Thon</vt:lpstr>
      <vt:lpstr>Dribble-A-Thon</vt:lpstr>
      <vt:lpstr>Dribble-A-Thon  Instructions</vt:lpstr>
      <vt:lpstr>2017 (Organization) Dribble-A-Thon In partnership with the NWBA Annual Campaign</vt:lpstr>
      <vt:lpstr>PowerPoint Presentation</vt:lpstr>
      <vt:lpstr>Pledge Form Dribble-A-Thon</vt:lpstr>
      <vt:lpstr>Group Wheelchair  Basketball Experience</vt:lpstr>
      <vt:lpstr>Group Experience  Instructions</vt:lpstr>
      <vt:lpstr>Wheelchair Basketball  Mini Tournament</vt:lpstr>
      <vt:lpstr>Mini Tournament  Instructions</vt:lpstr>
      <vt:lpstr>2017 (Organization) Wheelchair Basketball Mini Tournament In partnership with the NWBA Annual Campaign</vt:lpstr>
      <vt:lpstr>Generating Program  Awareness Activities</vt:lpstr>
      <vt:lpstr>Visit A Government Building</vt:lpstr>
      <vt:lpstr>Invite NBA/College Team  to Attend An Open Practice</vt:lpstr>
      <vt:lpstr>Demonstration at  Local Event</vt:lpstr>
      <vt:lpstr>In-School Activities Junior Division &amp; Intercollegiate Division</vt:lpstr>
      <vt:lpstr>Program Recruitment  Activities</vt:lpstr>
      <vt:lpstr>Social Media </vt:lpstr>
      <vt:lpstr>Additional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NWBA Annual  Campaign Kit</dc:title>
  <dc:creator>USAMen</dc:creator>
  <cp:lastModifiedBy>Brandon McBeain</cp:lastModifiedBy>
  <cp:revision>42</cp:revision>
  <dcterms:modified xsi:type="dcterms:W3CDTF">2017-09-27T22:36:20Z</dcterms:modified>
</cp:coreProperties>
</file>