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8" r:id="rId3"/>
    <p:sldId id="297" r:id="rId4"/>
    <p:sldId id="294" r:id="rId5"/>
    <p:sldId id="295" r:id="rId6"/>
    <p:sldId id="296" r:id="rId7"/>
    <p:sldId id="274" r:id="rId8"/>
    <p:sldId id="275" r:id="rId9"/>
    <p:sldId id="262" r:id="rId10"/>
    <p:sldId id="301" r:id="rId11"/>
    <p:sldId id="298" r:id="rId12"/>
    <p:sldId id="290" r:id="rId13"/>
    <p:sldId id="300" r:id="rId14"/>
    <p:sldId id="299" r:id="rId15"/>
    <p:sldId id="269" r:id="rId16"/>
    <p:sldId id="276" r:id="rId17"/>
    <p:sldId id="277" r:id="rId18"/>
    <p:sldId id="278" r:id="rId19"/>
    <p:sldId id="279" r:id="rId20"/>
    <p:sldId id="280" r:id="rId21"/>
    <p:sldId id="281" r:id="rId22"/>
    <p:sldId id="282" r:id="rId23"/>
    <p:sldId id="283" r:id="rId24"/>
    <p:sldId id="284" r:id="rId25"/>
    <p:sldId id="285" r:id="rId26"/>
    <p:sldId id="292" r:id="rId27"/>
    <p:sldId id="271" r:id="rId28"/>
    <p:sldId id="287" r:id="rId29"/>
    <p:sldId id="289" r:id="rId3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7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E7ED12E1-2FCE-4A06-AC87-34266C045FA5}" type="datetimeFigureOut">
              <a:rPr lang="en-US" smtClean="0"/>
              <a:t>3/29/2017</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BA750C80-BC37-4D4C-B50B-84CC02042479}" type="slidenum">
              <a:rPr lang="en-US" smtClean="0"/>
              <a:t>‹#›</a:t>
            </a:fld>
            <a:endParaRPr lang="en-US"/>
          </a:p>
        </p:txBody>
      </p:sp>
    </p:spTree>
    <p:extLst>
      <p:ext uri="{BB962C8B-B14F-4D97-AF65-F5344CB8AC3E}">
        <p14:creationId xmlns:p14="http://schemas.microsoft.com/office/powerpoint/2010/main" val="371666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1AD697-9FEC-4A66-82DA-ED681E2926DB}"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C9F25-0048-4482-8FE4-71ED3F8E65F3}" type="slidenum">
              <a:rPr lang="en-US" smtClean="0"/>
              <a:t>‹#›</a:t>
            </a:fld>
            <a:endParaRPr lang="en-US"/>
          </a:p>
        </p:txBody>
      </p:sp>
    </p:spTree>
    <p:extLst>
      <p:ext uri="{BB962C8B-B14F-4D97-AF65-F5344CB8AC3E}">
        <p14:creationId xmlns:p14="http://schemas.microsoft.com/office/powerpoint/2010/main" val="24244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232ED3-4E0D-4568-B7C3-C1DE31272D7F}"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C9F25-0048-4482-8FE4-71ED3F8E65F3}" type="slidenum">
              <a:rPr lang="en-US" smtClean="0"/>
              <a:t>‹#›</a:t>
            </a:fld>
            <a:endParaRPr lang="en-US"/>
          </a:p>
        </p:txBody>
      </p:sp>
    </p:spTree>
    <p:extLst>
      <p:ext uri="{BB962C8B-B14F-4D97-AF65-F5344CB8AC3E}">
        <p14:creationId xmlns:p14="http://schemas.microsoft.com/office/powerpoint/2010/main" val="110781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E0C61E-E639-480B-B7DB-E1F389781E2A}"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C9F25-0048-4482-8FE4-71ED3F8E65F3}" type="slidenum">
              <a:rPr lang="en-US" smtClean="0"/>
              <a:t>‹#›</a:t>
            </a:fld>
            <a:endParaRPr lang="en-US"/>
          </a:p>
        </p:txBody>
      </p:sp>
    </p:spTree>
    <p:extLst>
      <p:ext uri="{BB962C8B-B14F-4D97-AF65-F5344CB8AC3E}">
        <p14:creationId xmlns:p14="http://schemas.microsoft.com/office/powerpoint/2010/main" val="197609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20D901-5B4B-42D4-A54E-9B49B18CC8F6}"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C9F25-0048-4482-8FE4-71ED3F8E65F3}" type="slidenum">
              <a:rPr lang="en-US" smtClean="0"/>
              <a:t>‹#›</a:t>
            </a:fld>
            <a:endParaRPr lang="en-US"/>
          </a:p>
        </p:txBody>
      </p:sp>
    </p:spTree>
    <p:extLst>
      <p:ext uri="{BB962C8B-B14F-4D97-AF65-F5344CB8AC3E}">
        <p14:creationId xmlns:p14="http://schemas.microsoft.com/office/powerpoint/2010/main" val="351305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560FB1-D648-4F38-84CE-FBE077626C25}"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C9F25-0048-4482-8FE4-71ED3F8E65F3}" type="slidenum">
              <a:rPr lang="en-US" smtClean="0"/>
              <a:t>‹#›</a:t>
            </a:fld>
            <a:endParaRPr lang="en-US"/>
          </a:p>
        </p:txBody>
      </p:sp>
    </p:spTree>
    <p:extLst>
      <p:ext uri="{BB962C8B-B14F-4D97-AF65-F5344CB8AC3E}">
        <p14:creationId xmlns:p14="http://schemas.microsoft.com/office/powerpoint/2010/main" val="333565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ED587D-4867-492E-9FFE-9534D5F8C72D}"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C9F25-0048-4482-8FE4-71ED3F8E65F3}" type="slidenum">
              <a:rPr lang="en-US" smtClean="0"/>
              <a:t>‹#›</a:t>
            </a:fld>
            <a:endParaRPr lang="en-US"/>
          </a:p>
        </p:txBody>
      </p:sp>
    </p:spTree>
    <p:extLst>
      <p:ext uri="{BB962C8B-B14F-4D97-AF65-F5344CB8AC3E}">
        <p14:creationId xmlns:p14="http://schemas.microsoft.com/office/powerpoint/2010/main" val="175292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D3F72E-0E8F-4728-92E8-EE1AA5B4673E}" type="datetime1">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C9F25-0048-4482-8FE4-71ED3F8E65F3}" type="slidenum">
              <a:rPr lang="en-US" smtClean="0"/>
              <a:t>‹#›</a:t>
            </a:fld>
            <a:endParaRPr lang="en-US"/>
          </a:p>
        </p:txBody>
      </p:sp>
    </p:spTree>
    <p:extLst>
      <p:ext uri="{BB962C8B-B14F-4D97-AF65-F5344CB8AC3E}">
        <p14:creationId xmlns:p14="http://schemas.microsoft.com/office/powerpoint/2010/main" val="164312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7F97FB-C4D9-40C9-8172-88979AE57124}" type="datetime1">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C9F25-0048-4482-8FE4-71ED3F8E65F3}" type="slidenum">
              <a:rPr lang="en-US" smtClean="0"/>
              <a:t>‹#›</a:t>
            </a:fld>
            <a:endParaRPr lang="en-US"/>
          </a:p>
        </p:txBody>
      </p:sp>
    </p:spTree>
    <p:extLst>
      <p:ext uri="{BB962C8B-B14F-4D97-AF65-F5344CB8AC3E}">
        <p14:creationId xmlns:p14="http://schemas.microsoft.com/office/powerpoint/2010/main" val="260978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DCE92-D4A2-4A58-8A47-E88FD563EF0B}" type="datetime1">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C9F25-0048-4482-8FE4-71ED3F8E65F3}" type="slidenum">
              <a:rPr lang="en-US" smtClean="0"/>
              <a:t>‹#›</a:t>
            </a:fld>
            <a:endParaRPr lang="en-US"/>
          </a:p>
        </p:txBody>
      </p:sp>
    </p:spTree>
    <p:extLst>
      <p:ext uri="{BB962C8B-B14F-4D97-AF65-F5344CB8AC3E}">
        <p14:creationId xmlns:p14="http://schemas.microsoft.com/office/powerpoint/2010/main" val="194010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B8907-E1C2-44AE-9036-51551648977D}"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C9F25-0048-4482-8FE4-71ED3F8E65F3}" type="slidenum">
              <a:rPr lang="en-US" smtClean="0"/>
              <a:t>‹#›</a:t>
            </a:fld>
            <a:endParaRPr lang="en-US"/>
          </a:p>
        </p:txBody>
      </p:sp>
    </p:spTree>
    <p:extLst>
      <p:ext uri="{BB962C8B-B14F-4D97-AF65-F5344CB8AC3E}">
        <p14:creationId xmlns:p14="http://schemas.microsoft.com/office/powerpoint/2010/main" val="1159291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ACA1F-B04B-4A1E-B02F-130726D1E992}"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C9F25-0048-4482-8FE4-71ED3F8E65F3}" type="slidenum">
              <a:rPr lang="en-US" smtClean="0"/>
              <a:t>‹#›</a:t>
            </a:fld>
            <a:endParaRPr lang="en-US"/>
          </a:p>
        </p:txBody>
      </p:sp>
    </p:spTree>
    <p:extLst>
      <p:ext uri="{BB962C8B-B14F-4D97-AF65-F5344CB8AC3E}">
        <p14:creationId xmlns:p14="http://schemas.microsoft.com/office/powerpoint/2010/main" val="96829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duotone>
              <a:prstClr val="black"/>
              <a:schemeClr val="accent1">
                <a:tint val="45000"/>
                <a:satMod val="400000"/>
              </a:schemeClr>
            </a:duotone>
            <a:extLst>
              <a:ext uri="{BEBA8EAE-BF5A-486C-A8C5-ECC9F3942E4B}">
                <a14:imgProps xmlns:a14="http://schemas.microsoft.com/office/drawing/2010/main">
                  <a14:imgLayer r:embed="rId14">
                    <a14:imgEffect>
                      <a14:colorTemperature colorTemp="5074"/>
                    </a14:imgEffect>
                    <a14:imgEffect>
                      <a14:saturation sat="166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96867-0B8F-45BD-8A49-119D91B32744}" type="datetime1">
              <a:rPr lang="en-US" smtClean="0"/>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C9F25-0048-4482-8FE4-71ED3F8E65F3}" type="slidenum">
              <a:rPr lang="en-US" smtClean="0"/>
              <a:t>‹#›</a:t>
            </a:fld>
            <a:endParaRPr lang="en-US"/>
          </a:p>
        </p:txBody>
      </p:sp>
    </p:spTree>
    <p:extLst>
      <p:ext uri="{BB962C8B-B14F-4D97-AF65-F5344CB8AC3E}">
        <p14:creationId xmlns:p14="http://schemas.microsoft.com/office/powerpoint/2010/main" val="209446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7662" y="2438400"/>
            <a:ext cx="7772400" cy="3886200"/>
          </a:xfrm>
        </p:spPr>
        <p:txBody>
          <a:bodyPr>
            <a:normAutofit/>
          </a:bodyPr>
          <a:lstStyle/>
          <a:p>
            <a:r>
              <a:rPr lang="en-US" sz="4800" dirty="0"/>
              <a:t>SASA  2017 Annual Meeting</a:t>
            </a:r>
            <a:br>
              <a:rPr lang="en-US" sz="4800" dirty="0"/>
            </a:br>
            <a:r>
              <a:rPr lang="en-US" sz="4800" dirty="0"/>
              <a:t>April 3</a:t>
            </a:r>
            <a:r>
              <a:rPr lang="en-US" sz="4800" baseline="30000" dirty="0"/>
              <a:t>rd</a:t>
            </a:r>
            <a:r>
              <a:rPr lang="en-US" sz="4800" dirty="0"/>
              <a:t> </a:t>
            </a:r>
            <a:br>
              <a:rPr lang="en-US" sz="4800" dirty="0"/>
            </a:br>
            <a:r>
              <a:rPr lang="en-US" sz="4800" dirty="0"/>
              <a:t>Presented by SASA Board of Directors:</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5" y="0"/>
            <a:ext cx="91602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85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65" y="1447800"/>
            <a:ext cx="8229600" cy="1143000"/>
          </a:xfrm>
        </p:spPr>
        <p:txBody>
          <a:bodyPr>
            <a:normAutofit/>
          </a:bodyPr>
          <a:lstStyle/>
          <a:p>
            <a:r>
              <a:rPr lang="en-US" sz="4000" u="sng" dirty="0"/>
              <a:t>Summer Camp Dates</a:t>
            </a:r>
          </a:p>
        </p:txBody>
      </p:sp>
      <p:sp>
        <p:nvSpPr>
          <p:cNvPr id="3" name="Content Placeholder 2"/>
          <p:cNvSpPr>
            <a:spLocks noGrp="1"/>
          </p:cNvSpPr>
          <p:nvPr>
            <p:ph idx="1"/>
          </p:nvPr>
        </p:nvSpPr>
        <p:spPr>
          <a:xfrm>
            <a:off x="473764" y="2362200"/>
            <a:ext cx="2498036" cy="4267200"/>
          </a:xfrm>
          <a:ln>
            <a:solidFill>
              <a:schemeClr val="tx1"/>
            </a:solidFill>
          </a:ln>
        </p:spPr>
        <p:txBody>
          <a:bodyPr>
            <a:normAutofit/>
          </a:bodyPr>
          <a:lstStyle/>
          <a:p>
            <a:pPr marL="0" indent="0">
              <a:buNone/>
            </a:pPr>
            <a:r>
              <a:rPr lang="en-US" sz="1800" cap="all" dirty="0">
                <a:ln w="3175" cmpd="sng">
                  <a:noFill/>
                </a:ln>
                <a:solidFill>
                  <a:prstClr val="white"/>
                </a:solidFill>
                <a:highlight>
                  <a:srgbClr val="000000"/>
                </a:highlight>
                <a:latin typeface="Century Gothic" panose="020B0502020202020204"/>
                <a:ea typeface="+mj-ea"/>
                <a:cs typeface="+mj-cs"/>
              </a:rPr>
              <a:t>RCD Espanyol Academy Camp</a:t>
            </a:r>
          </a:p>
          <a:p>
            <a:pPr marL="0" indent="0">
              <a:buNone/>
            </a:pPr>
            <a:r>
              <a:rPr lang="en-US" sz="1400" dirty="0"/>
              <a:t>June  25</a:t>
            </a:r>
            <a:r>
              <a:rPr lang="en-US" sz="1400" baseline="30000" dirty="0"/>
              <a:t>th</a:t>
            </a:r>
            <a:r>
              <a:rPr lang="en-US" sz="1400" dirty="0"/>
              <a:t> –June 28</a:t>
            </a:r>
            <a:r>
              <a:rPr lang="en-US" sz="1400" baseline="30000" dirty="0"/>
              <a:t>th</a:t>
            </a:r>
          </a:p>
          <a:p>
            <a:pPr marL="0" indent="0">
              <a:buNone/>
            </a:pPr>
            <a:r>
              <a:rPr lang="en-US" sz="1400" dirty="0"/>
              <a:t>Academy Director of RCD Espanyol and Coaching Staff.</a:t>
            </a:r>
          </a:p>
          <a:p>
            <a:pPr marL="0" indent="0">
              <a:buNone/>
            </a:pPr>
            <a:r>
              <a:rPr lang="en-US" sz="1400" dirty="0"/>
              <a:t>Andrew Lenhardt IV: SASA DOC </a:t>
            </a:r>
          </a:p>
          <a:p>
            <a:pPr marL="0" indent="0">
              <a:buNone/>
            </a:pPr>
            <a:r>
              <a:rPr lang="en-US" sz="1400" dirty="0"/>
              <a:t>$165 for SASA Player</a:t>
            </a:r>
          </a:p>
          <a:p>
            <a:pPr marL="0" indent="0">
              <a:buNone/>
            </a:pPr>
            <a:r>
              <a:rPr lang="en-US" sz="1400" dirty="0"/>
              <a:t>$215 for non SASA Player </a:t>
            </a:r>
          </a:p>
          <a:p>
            <a:pPr marL="0" indent="0">
              <a:buNone/>
            </a:pPr>
            <a:endParaRPr lang="en-US" sz="1400" dirty="0"/>
          </a:p>
          <a:p>
            <a:pPr marL="0" indent="0">
              <a:buNone/>
            </a:pPr>
            <a:r>
              <a:rPr lang="en-US" sz="1400" dirty="0"/>
              <a:t>	</a:t>
            </a:r>
          </a:p>
        </p:txBody>
      </p:sp>
      <p:pic>
        <p:nvPicPr>
          <p:cNvPr id="4" name="Picture 3"/>
          <p:cNvPicPr>
            <a:picLocks noChangeAspect="1"/>
          </p:cNvPicPr>
          <p:nvPr/>
        </p:nvPicPr>
        <p:blipFill>
          <a:blip r:embed="rId2"/>
          <a:stretch>
            <a:fillRect/>
          </a:stretch>
        </p:blipFill>
        <p:spPr>
          <a:xfrm>
            <a:off x="0" y="0"/>
            <a:ext cx="9144000" cy="1670304"/>
          </a:xfrm>
          <a:prstGeom prst="rect">
            <a:avLst/>
          </a:prstGeom>
        </p:spPr>
      </p:pic>
      <p:pic>
        <p:nvPicPr>
          <p:cNvPr id="5" name="Picture 4"/>
          <p:cNvPicPr>
            <a:picLocks noChangeAspect="1"/>
          </p:cNvPicPr>
          <p:nvPr/>
        </p:nvPicPr>
        <p:blipFill>
          <a:blip r:embed="rId3"/>
          <a:stretch>
            <a:fillRect/>
          </a:stretch>
        </p:blipFill>
        <p:spPr>
          <a:xfrm>
            <a:off x="473763" y="4724400"/>
            <a:ext cx="2498037" cy="1905000"/>
          </a:xfrm>
          <a:prstGeom prst="rect">
            <a:avLst/>
          </a:prstGeom>
        </p:spPr>
      </p:pic>
      <p:sp>
        <p:nvSpPr>
          <p:cNvPr id="6" name="TextBox 5"/>
          <p:cNvSpPr txBox="1"/>
          <p:nvPr/>
        </p:nvSpPr>
        <p:spPr>
          <a:xfrm>
            <a:off x="3309729" y="2362200"/>
            <a:ext cx="2557672" cy="4308872"/>
          </a:xfrm>
          <a:prstGeom prst="rect">
            <a:avLst/>
          </a:prstGeom>
          <a:noFill/>
          <a:ln>
            <a:solidFill>
              <a:schemeClr val="tx1"/>
            </a:solidFill>
          </a:ln>
        </p:spPr>
        <p:txBody>
          <a:bodyPr wrap="square" rtlCol="0">
            <a:spAutoFit/>
          </a:bodyPr>
          <a:lstStyle/>
          <a:p>
            <a:r>
              <a:rPr lang="en-US" cap="all" dirty="0">
                <a:ln w="3175" cmpd="sng">
                  <a:noFill/>
                </a:ln>
                <a:solidFill>
                  <a:prstClr val="white"/>
                </a:solidFill>
                <a:highlight>
                  <a:srgbClr val="000080"/>
                </a:highlight>
                <a:latin typeface="Century Gothic" panose="020B0502020202020204"/>
                <a:ea typeface="+mj-ea"/>
                <a:cs typeface="+mj-cs"/>
              </a:rPr>
              <a:t>SASA High School Coaches Camp</a:t>
            </a:r>
          </a:p>
          <a:p>
            <a:r>
              <a:rPr lang="en-US" sz="1400" dirty="0"/>
              <a:t>July 10</a:t>
            </a:r>
            <a:r>
              <a:rPr lang="en-US" sz="1400" baseline="30000" dirty="0"/>
              <a:t>th</a:t>
            </a:r>
            <a:r>
              <a:rPr lang="en-US" sz="1400" dirty="0"/>
              <a:t> – July 14</a:t>
            </a:r>
            <a:r>
              <a:rPr lang="en-US" sz="1400" baseline="30000" dirty="0"/>
              <a:t>th</a:t>
            </a:r>
            <a:r>
              <a:rPr lang="en-US" sz="1400" dirty="0"/>
              <a:t> </a:t>
            </a:r>
          </a:p>
          <a:p>
            <a:r>
              <a:rPr lang="en-US" sz="1400" dirty="0"/>
              <a:t>Area Springfield High School Coaches.</a:t>
            </a:r>
          </a:p>
          <a:p>
            <a:r>
              <a:rPr lang="en-US" sz="1400" dirty="0"/>
              <a:t>Andrew Lenhardt IV: SASA DOC </a:t>
            </a:r>
          </a:p>
          <a:p>
            <a:r>
              <a:rPr lang="en-US" sz="1400" dirty="0"/>
              <a:t>$75 for SASA Player</a:t>
            </a:r>
          </a:p>
          <a:p>
            <a:r>
              <a:rPr lang="en-US" sz="1400" dirty="0"/>
              <a:t>$100 for non SASA Player </a:t>
            </a:r>
          </a:p>
          <a:p>
            <a:endParaRPr lang="en-US" sz="1400" dirty="0"/>
          </a:p>
          <a:p>
            <a:endParaRPr lang="en-US" sz="1400" dirty="0"/>
          </a:p>
          <a:p>
            <a:endParaRPr lang="en-US" dirty="0"/>
          </a:p>
          <a:p>
            <a:endParaRPr lang="en-US" cap="all" dirty="0">
              <a:ln w="3175" cmpd="sng">
                <a:noFill/>
              </a:ln>
              <a:solidFill>
                <a:prstClr val="white"/>
              </a:solidFill>
              <a:highlight>
                <a:srgbClr val="000080"/>
              </a:highlight>
              <a:latin typeface="Century Gothic" panose="020B0502020202020204"/>
              <a:ea typeface="+mj-ea"/>
              <a:cs typeface="+mj-cs"/>
            </a:endParaRPr>
          </a:p>
          <a:p>
            <a:endParaRPr lang="en-US" cap="all" dirty="0">
              <a:ln w="3175" cmpd="sng">
                <a:noFill/>
              </a:ln>
              <a:solidFill>
                <a:prstClr val="white"/>
              </a:solidFill>
              <a:highlight>
                <a:srgbClr val="000080"/>
              </a:highlight>
              <a:latin typeface="Century Gothic" panose="020B0502020202020204"/>
              <a:ea typeface="+mj-ea"/>
              <a:cs typeface="+mj-cs"/>
            </a:endParaRPr>
          </a:p>
          <a:p>
            <a:endParaRPr lang="en-US" cap="all" dirty="0">
              <a:ln w="3175" cmpd="sng">
                <a:noFill/>
              </a:ln>
              <a:solidFill>
                <a:prstClr val="white"/>
              </a:solidFill>
              <a:highlight>
                <a:srgbClr val="000080"/>
              </a:highlight>
              <a:latin typeface="Century Gothic" panose="020B0502020202020204"/>
              <a:ea typeface="+mj-ea"/>
              <a:cs typeface="+mj-cs"/>
            </a:endParaRPr>
          </a:p>
          <a:p>
            <a:endParaRPr lang="en-US" cap="all" dirty="0">
              <a:ln w="3175" cmpd="sng">
                <a:noFill/>
              </a:ln>
              <a:solidFill>
                <a:prstClr val="white"/>
              </a:solidFill>
              <a:highlight>
                <a:srgbClr val="000080"/>
              </a:highlight>
              <a:latin typeface="Century Gothic" panose="020B0502020202020204"/>
              <a:ea typeface="+mj-ea"/>
              <a:cs typeface="+mj-cs"/>
            </a:endParaRPr>
          </a:p>
          <a:p>
            <a:endParaRPr lang="en-US" cap="all" dirty="0">
              <a:ln w="3175" cmpd="sng">
                <a:noFill/>
              </a:ln>
              <a:solidFill>
                <a:prstClr val="white"/>
              </a:solidFill>
              <a:highlight>
                <a:srgbClr val="000080"/>
              </a:highlight>
              <a:latin typeface="Century Gothic" panose="020B0502020202020204"/>
              <a:ea typeface="+mj-ea"/>
              <a:cs typeface="+mj-cs"/>
            </a:endParaRPr>
          </a:p>
          <a:p>
            <a:endParaRPr lang="en-US" dirty="0">
              <a:highlight>
                <a:srgbClr val="000080"/>
              </a:highligh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727" y="4703564"/>
            <a:ext cx="2557673" cy="1967508"/>
          </a:xfrm>
          <a:prstGeom prst="rect">
            <a:avLst/>
          </a:prstGeom>
        </p:spPr>
      </p:pic>
      <p:sp>
        <p:nvSpPr>
          <p:cNvPr id="9" name="Content Placeholder 2"/>
          <p:cNvSpPr txBox="1">
            <a:spLocks/>
          </p:cNvSpPr>
          <p:nvPr/>
        </p:nvSpPr>
        <p:spPr>
          <a:xfrm>
            <a:off x="6205328" y="2362200"/>
            <a:ext cx="2590801" cy="426720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highlight>
                  <a:srgbClr val="0000FF"/>
                </a:highlight>
                <a:latin typeface="Century Gothic" panose="020B0502020202020204" pitchFamily="34" charset="0"/>
              </a:rPr>
              <a:t>SASA Individual Small Group Training Camp.</a:t>
            </a:r>
          </a:p>
          <a:p>
            <a:pPr marL="0" indent="0">
              <a:buNone/>
            </a:pPr>
            <a:r>
              <a:rPr lang="en-US" sz="1600" dirty="0"/>
              <a:t>Month Long Training Camp: June 5</a:t>
            </a:r>
            <a:r>
              <a:rPr lang="en-US" sz="1600" baseline="30000" dirty="0"/>
              <a:t>th</a:t>
            </a:r>
            <a:r>
              <a:rPr lang="en-US" sz="1600" dirty="0"/>
              <a:t> –July 3 or July 5 - August 7</a:t>
            </a:r>
            <a:r>
              <a:rPr lang="en-US" sz="1600" baseline="30000" dirty="0"/>
              <a:t>th </a:t>
            </a:r>
            <a:r>
              <a:rPr lang="en-US" sz="1600" dirty="0"/>
              <a:t>	</a:t>
            </a:r>
          </a:p>
          <a:p>
            <a:pPr>
              <a:buFont typeface="Wingdings" panose="05000000000000000000" pitchFamily="2" charset="2"/>
              <a:buChar char="§"/>
            </a:pPr>
            <a:r>
              <a:rPr lang="en-US" sz="1600" baseline="30000" dirty="0"/>
              <a:t>Two 1.5  hours training sessions a week.</a:t>
            </a:r>
          </a:p>
          <a:p>
            <a:pPr>
              <a:buFont typeface="Wingdings" panose="05000000000000000000" pitchFamily="2" charset="2"/>
              <a:buChar char="§"/>
            </a:pPr>
            <a:r>
              <a:rPr lang="en-US" sz="1600" baseline="30000" dirty="0"/>
              <a:t>4-6 players per group.</a:t>
            </a:r>
          </a:p>
          <a:p>
            <a:pPr>
              <a:buFont typeface="Wingdings" panose="05000000000000000000" pitchFamily="2" charset="2"/>
              <a:buChar char="§"/>
            </a:pPr>
            <a:r>
              <a:rPr lang="en-US" sz="1600" baseline="30000" dirty="0"/>
              <a:t>Place in like groups and abilities.</a:t>
            </a:r>
          </a:p>
          <a:p>
            <a:pPr>
              <a:buFont typeface="Wingdings" panose="05000000000000000000" pitchFamily="2" charset="2"/>
              <a:buChar char="§"/>
            </a:pPr>
            <a:r>
              <a:rPr lang="en-US" sz="1600" baseline="30000" dirty="0"/>
              <a:t>5:30 -7:00pm or 7:00 pm -830 pm. </a:t>
            </a:r>
          </a:p>
          <a:p>
            <a:pPr>
              <a:buFont typeface="Wingdings" panose="05000000000000000000" pitchFamily="2" charset="2"/>
              <a:buChar char="§"/>
            </a:pPr>
            <a:r>
              <a:rPr lang="en-US" sz="1600" baseline="30000" dirty="0"/>
              <a:t>$75 for each SASA player per month long training camp. $100 for every non SASA Player.</a:t>
            </a:r>
          </a:p>
          <a:p>
            <a:pPr>
              <a:buFont typeface="Wingdings" panose="05000000000000000000" pitchFamily="2" charset="2"/>
              <a:buChar char="§"/>
            </a:pPr>
            <a:r>
              <a:rPr lang="en-US" sz="1600" baseline="30000" dirty="0"/>
              <a:t>Pick your group of 6 or be placed in a group by signing up individually. </a:t>
            </a:r>
          </a:p>
          <a:p>
            <a:pPr>
              <a:buFont typeface="Wingdings" panose="05000000000000000000" pitchFamily="2" charset="2"/>
              <a:buChar char="§"/>
            </a:pPr>
            <a:r>
              <a:rPr lang="en-US" sz="1600" baseline="30000" dirty="0"/>
              <a:t>Full Player Evaluation of each player </a:t>
            </a:r>
          </a:p>
          <a:p>
            <a:pPr>
              <a:buFont typeface="Wingdings" panose="05000000000000000000" pitchFamily="2" charset="2"/>
              <a:buChar char="§"/>
            </a:pPr>
            <a:r>
              <a:rPr lang="en-US" sz="1600" dirty="0"/>
              <a:t>Andrew Lenhardt DOC of SASA and Select Coaches </a:t>
            </a:r>
          </a:p>
          <a:p>
            <a:pPr>
              <a:buFont typeface="Wingdings" panose="05000000000000000000" pitchFamily="2" charset="2"/>
              <a:buChar char="§"/>
            </a:pPr>
            <a:endParaRPr lang="en-US" sz="1400" baseline="30000" dirty="0"/>
          </a:p>
          <a:p>
            <a:pPr marL="0" indent="0">
              <a:buNone/>
            </a:pPr>
            <a:endParaRPr lang="en-US" sz="1400" dirty="0"/>
          </a:p>
        </p:txBody>
      </p:sp>
    </p:spTree>
    <p:extLst>
      <p:ext uri="{BB962C8B-B14F-4D97-AF65-F5344CB8AC3E}">
        <p14:creationId xmlns:p14="http://schemas.microsoft.com/office/powerpoint/2010/main" val="305052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765" y="6096000"/>
            <a:ext cx="8229600" cy="381000"/>
          </a:xfrm>
        </p:spPr>
        <p:txBody>
          <a:bodyPr>
            <a:normAutofit fontScale="90000"/>
          </a:bodyPr>
          <a:lstStyle/>
          <a:p>
            <a:endParaRPr lang="en-US" sz="2000" b="1" dirty="0"/>
          </a:p>
        </p:txBody>
      </p:sp>
      <p:sp>
        <p:nvSpPr>
          <p:cNvPr id="3" name="Content Placeholder 2"/>
          <p:cNvSpPr>
            <a:spLocks noGrp="1"/>
          </p:cNvSpPr>
          <p:nvPr>
            <p:ph idx="1"/>
          </p:nvPr>
        </p:nvSpPr>
        <p:spPr>
          <a:xfrm>
            <a:off x="457200" y="2362200"/>
            <a:ext cx="8229600" cy="4267200"/>
          </a:xfrm>
        </p:spPr>
        <p:txBody>
          <a:bodyPr>
            <a:normAutofit/>
          </a:bodyPr>
          <a:lstStyle/>
          <a:p>
            <a:pPr marL="0" indent="0">
              <a:buNone/>
            </a:pPr>
            <a:r>
              <a:rPr lang="en-US" dirty="0"/>
              <a:t>	</a:t>
            </a:r>
          </a:p>
        </p:txBody>
      </p:sp>
      <p:pic>
        <p:nvPicPr>
          <p:cNvPr id="4" name="Picture 3"/>
          <p:cNvPicPr>
            <a:picLocks noChangeAspect="1"/>
          </p:cNvPicPr>
          <p:nvPr/>
        </p:nvPicPr>
        <p:blipFill>
          <a:blip r:embed="rId2"/>
          <a:stretch>
            <a:fillRect/>
          </a:stretch>
        </p:blipFill>
        <p:spPr>
          <a:xfrm>
            <a:off x="0" y="0"/>
            <a:ext cx="9144000" cy="1670304"/>
          </a:xfrm>
          <a:prstGeom prst="rect">
            <a:avLst/>
          </a:prstGeom>
        </p:spPr>
      </p:pic>
      <p:pic>
        <p:nvPicPr>
          <p:cNvPr id="5" name="table"/>
          <p:cNvPicPr>
            <a:picLocks noChangeAspect="1"/>
          </p:cNvPicPr>
          <p:nvPr/>
        </p:nvPicPr>
        <p:blipFill>
          <a:blip r:embed="rId3"/>
          <a:stretch>
            <a:fillRect/>
          </a:stretch>
        </p:blipFill>
        <p:spPr>
          <a:xfrm>
            <a:off x="1295400" y="1998599"/>
            <a:ext cx="6934200" cy="4326001"/>
          </a:xfrm>
          <a:prstGeom prst="rect">
            <a:avLst/>
          </a:prstGeom>
        </p:spPr>
      </p:pic>
      <p:sp>
        <p:nvSpPr>
          <p:cNvPr id="6" name="Slide Number Placeholder 5"/>
          <p:cNvSpPr>
            <a:spLocks noGrp="1"/>
          </p:cNvSpPr>
          <p:nvPr>
            <p:ph type="sldNum" sz="quarter" idx="12"/>
          </p:nvPr>
        </p:nvSpPr>
        <p:spPr/>
        <p:txBody>
          <a:bodyPr/>
          <a:lstStyle/>
          <a:p>
            <a:fld id="{4BDC9F25-0048-4482-8FE4-71ED3F8E65F3}" type="slidenum">
              <a:rPr lang="en-US" smtClean="0"/>
              <a:t>11</a:t>
            </a:fld>
            <a:endParaRPr lang="en-US"/>
          </a:p>
        </p:txBody>
      </p:sp>
    </p:spTree>
    <p:extLst>
      <p:ext uri="{BB962C8B-B14F-4D97-AF65-F5344CB8AC3E}">
        <p14:creationId xmlns:p14="http://schemas.microsoft.com/office/powerpoint/2010/main" val="364067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47112"/>
            <a:ext cx="8229600" cy="410287"/>
          </a:xfrm>
        </p:spPr>
        <p:txBody>
          <a:bodyPr>
            <a:normAutofit fontScale="90000"/>
          </a:bodyPr>
          <a:lstStyle/>
          <a:p>
            <a:endParaRPr lang="en-US" dirty="0"/>
          </a:p>
        </p:txBody>
      </p:sp>
      <p:pic>
        <p:nvPicPr>
          <p:cNvPr id="4" name="Picture 3"/>
          <p:cNvPicPr>
            <a:picLocks noChangeAspect="1"/>
          </p:cNvPicPr>
          <p:nvPr/>
        </p:nvPicPr>
        <p:blipFill>
          <a:blip r:embed="rId2"/>
          <a:stretch>
            <a:fillRect/>
          </a:stretch>
        </p:blipFill>
        <p:spPr>
          <a:xfrm>
            <a:off x="13252" y="-23191"/>
            <a:ext cx="9144000" cy="1670304"/>
          </a:xfrm>
          <a:prstGeom prst="rect">
            <a:avLst/>
          </a:prstGeom>
        </p:spPr>
      </p:pic>
      <p:pic>
        <p:nvPicPr>
          <p:cNvPr id="5" name="table"/>
          <p:cNvPicPr>
            <a:picLocks noGrp="1" noChangeAspect="1"/>
          </p:cNvPicPr>
          <p:nvPr>
            <p:ph idx="1"/>
          </p:nvPr>
        </p:nvPicPr>
        <p:blipFill>
          <a:blip r:embed="rId3"/>
          <a:stretch>
            <a:fillRect/>
          </a:stretch>
        </p:blipFill>
        <p:spPr>
          <a:xfrm>
            <a:off x="693746" y="2819400"/>
            <a:ext cx="7783011" cy="3829584"/>
          </a:xfrm>
          <a:prstGeom prst="rect">
            <a:avLst/>
          </a:prstGeom>
        </p:spPr>
      </p:pic>
      <p:sp>
        <p:nvSpPr>
          <p:cNvPr id="3" name="Slide Number Placeholder 2"/>
          <p:cNvSpPr>
            <a:spLocks noGrp="1"/>
          </p:cNvSpPr>
          <p:nvPr>
            <p:ph type="sldNum" sz="quarter" idx="12"/>
          </p:nvPr>
        </p:nvSpPr>
        <p:spPr/>
        <p:txBody>
          <a:bodyPr/>
          <a:lstStyle/>
          <a:p>
            <a:fld id="{4BDC9F25-0048-4482-8FE4-71ED3F8E65F3}" type="slidenum">
              <a:rPr lang="en-US" smtClean="0"/>
              <a:t>12</a:t>
            </a:fld>
            <a:endParaRPr lang="en-US"/>
          </a:p>
        </p:txBody>
      </p:sp>
    </p:spTree>
    <p:extLst>
      <p:ext uri="{BB962C8B-B14F-4D97-AF65-F5344CB8AC3E}">
        <p14:creationId xmlns:p14="http://schemas.microsoft.com/office/powerpoint/2010/main" val="142638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47112"/>
            <a:ext cx="8229600" cy="410287"/>
          </a:xfrm>
        </p:spPr>
        <p:txBody>
          <a:bodyPr>
            <a:normAutofit fontScale="90000"/>
          </a:bodyPr>
          <a:lstStyle/>
          <a:p>
            <a:r>
              <a:rPr lang="en-US" dirty="0"/>
              <a:t>CURRENT Competitive Club Dues</a:t>
            </a:r>
          </a:p>
        </p:txBody>
      </p:sp>
      <p:sp>
        <p:nvSpPr>
          <p:cNvPr id="3" name="Content Placeholder 2"/>
          <p:cNvSpPr>
            <a:spLocks noGrp="1"/>
          </p:cNvSpPr>
          <p:nvPr>
            <p:ph idx="1"/>
          </p:nvPr>
        </p:nvSpPr>
        <p:spPr>
          <a:xfrm>
            <a:off x="457200" y="2136912"/>
            <a:ext cx="8229600" cy="4568688"/>
          </a:xfrm>
        </p:spPr>
        <p:txBody>
          <a:bodyPr>
            <a:normAutofit fontScale="25000" lnSpcReduction="20000"/>
          </a:bodyPr>
          <a:lstStyle/>
          <a:p>
            <a:r>
              <a:rPr lang="en-US" sz="5600" b="1" dirty="0">
                <a:solidFill>
                  <a:srgbClr val="FF0000"/>
                </a:solidFill>
              </a:rPr>
              <a:t>SASA 2005 Birth Year - $650 (2016-17)</a:t>
            </a:r>
          </a:p>
          <a:p>
            <a:pPr lvl="1"/>
            <a:r>
              <a:rPr lang="en-US" sz="5600" dirty="0"/>
              <a:t>Includes CIYSL League Fall and Spring</a:t>
            </a:r>
          </a:p>
          <a:p>
            <a:pPr lvl="1"/>
            <a:r>
              <a:rPr lang="en-US" sz="5600" dirty="0"/>
              <a:t>4 Tournaments </a:t>
            </a:r>
            <a:endParaRPr lang="en-US" sz="5600" b="1" dirty="0"/>
          </a:p>
          <a:p>
            <a:r>
              <a:rPr lang="en-US" sz="5600" b="1" dirty="0"/>
              <a:t>Fusion 2005 Birth Year - $750 ( 2016-2017)</a:t>
            </a:r>
          </a:p>
          <a:p>
            <a:pPr lvl="1"/>
            <a:r>
              <a:rPr lang="en-US" sz="5600" dirty="0"/>
              <a:t>Includes CIYSL League Fall and Spring</a:t>
            </a:r>
          </a:p>
          <a:p>
            <a:pPr lvl="1"/>
            <a:r>
              <a:rPr lang="en-US" sz="5600" dirty="0"/>
              <a:t>Includes 4 Tournaments</a:t>
            </a:r>
            <a:endParaRPr lang="en-US" sz="5600" b="1" dirty="0"/>
          </a:p>
          <a:p>
            <a:r>
              <a:rPr lang="en-US" sz="5600" b="1" dirty="0"/>
              <a:t>Illinois FC 2005 Birth Year -$1160 ( 2016-17)</a:t>
            </a:r>
          </a:p>
          <a:p>
            <a:pPr lvl="1"/>
            <a:r>
              <a:rPr lang="en-US" sz="5600" dirty="0"/>
              <a:t>Includes CIYSL League Fall and Spring</a:t>
            </a:r>
          </a:p>
          <a:p>
            <a:pPr lvl="1"/>
            <a:r>
              <a:rPr lang="en-US" sz="5600" dirty="0"/>
              <a:t>Includes 6 Tournaments</a:t>
            </a:r>
          </a:p>
          <a:p>
            <a:pPr lvl="1"/>
            <a:r>
              <a:rPr lang="en-US" sz="5600" dirty="0"/>
              <a:t>Indoor League </a:t>
            </a:r>
          </a:p>
          <a:p>
            <a:pPr lvl="1"/>
            <a:r>
              <a:rPr lang="en-US" sz="5600" dirty="0"/>
              <a:t>Indoor Training </a:t>
            </a:r>
            <a:endParaRPr lang="en-US" sz="5600" b="1" dirty="0"/>
          </a:p>
          <a:p>
            <a:r>
              <a:rPr lang="en-US" sz="5600" b="1" dirty="0"/>
              <a:t>Integrity 2005 Birth Year -$550 (2016-17)</a:t>
            </a:r>
          </a:p>
          <a:p>
            <a:pPr lvl="1"/>
            <a:r>
              <a:rPr lang="en-US" sz="5600" dirty="0"/>
              <a:t>Includes 4 Tournaments</a:t>
            </a:r>
            <a:endParaRPr lang="en-US" sz="5600" b="1" dirty="0"/>
          </a:p>
          <a:p>
            <a:pPr lvl="0"/>
            <a:r>
              <a:rPr lang="en-US" sz="5600" b="1" dirty="0"/>
              <a:t>FC Peoria 2005 Birth Year - $850 ( 2016-17)</a:t>
            </a:r>
          </a:p>
          <a:p>
            <a:pPr lvl="1"/>
            <a:r>
              <a:rPr lang="en-US" sz="5600" dirty="0"/>
              <a:t>Includes No League</a:t>
            </a:r>
          </a:p>
          <a:p>
            <a:pPr lvl="1"/>
            <a:r>
              <a:rPr lang="en-US" sz="5600" dirty="0"/>
              <a:t>Includes 6 Tournaments</a:t>
            </a:r>
          </a:p>
          <a:p>
            <a:pPr marL="457200" lvl="1" indent="0">
              <a:buNone/>
            </a:pPr>
            <a:endParaRPr lang="en-US" sz="5600" dirty="0"/>
          </a:p>
          <a:p>
            <a:pPr lvl="0"/>
            <a:r>
              <a:rPr lang="en-US" sz="5600" b="1" dirty="0"/>
              <a:t>SLSG Illinois 2005 Birth Year - $1,575 (2016-17)</a:t>
            </a:r>
          </a:p>
          <a:p>
            <a:pPr lvl="1"/>
            <a:r>
              <a:rPr lang="en-US" sz="5600" dirty="0"/>
              <a:t>Includes 2 SLSG Tournaments</a:t>
            </a:r>
          </a:p>
          <a:p>
            <a:pPr lvl="1"/>
            <a:r>
              <a:rPr lang="en-US" sz="5600" dirty="0"/>
              <a:t>Includes a SLSG in house League</a:t>
            </a:r>
          </a:p>
          <a:p>
            <a:pPr marL="0" indent="0">
              <a:buNone/>
            </a:pPr>
            <a:endParaRPr lang="en-US" dirty="0"/>
          </a:p>
        </p:txBody>
      </p:sp>
      <p:pic>
        <p:nvPicPr>
          <p:cNvPr id="4" name="Picture 3"/>
          <p:cNvPicPr>
            <a:picLocks noChangeAspect="1"/>
          </p:cNvPicPr>
          <p:nvPr/>
        </p:nvPicPr>
        <p:blipFill>
          <a:blip r:embed="rId2"/>
          <a:stretch>
            <a:fillRect/>
          </a:stretch>
        </p:blipFill>
        <p:spPr>
          <a:xfrm>
            <a:off x="13252" y="-23191"/>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13</a:t>
            </a:fld>
            <a:endParaRPr lang="en-US"/>
          </a:p>
        </p:txBody>
      </p:sp>
    </p:spTree>
    <p:extLst>
      <p:ext uri="{BB962C8B-B14F-4D97-AF65-F5344CB8AC3E}">
        <p14:creationId xmlns:p14="http://schemas.microsoft.com/office/powerpoint/2010/main" val="277003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47112"/>
            <a:ext cx="8229600" cy="410287"/>
          </a:xfrm>
        </p:spPr>
        <p:txBody>
          <a:bodyPr>
            <a:normAutofit fontScale="90000"/>
          </a:bodyPr>
          <a:lstStyle/>
          <a:p>
            <a:r>
              <a:rPr lang="en-US" dirty="0"/>
              <a:t>SASA Club Dues 2017-2018</a:t>
            </a:r>
          </a:p>
        </p:txBody>
      </p:sp>
      <p:sp>
        <p:nvSpPr>
          <p:cNvPr id="3" name="Content Placeholder 2"/>
          <p:cNvSpPr>
            <a:spLocks noGrp="1"/>
          </p:cNvSpPr>
          <p:nvPr>
            <p:ph idx="1"/>
          </p:nvPr>
        </p:nvSpPr>
        <p:spPr>
          <a:xfrm>
            <a:off x="457200" y="2136912"/>
            <a:ext cx="8229600" cy="4568688"/>
          </a:xfrm>
        </p:spPr>
        <p:txBody>
          <a:bodyPr>
            <a:normAutofit/>
          </a:bodyPr>
          <a:lstStyle/>
          <a:p>
            <a:r>
              <a:rPr lang="en-US" sz="2400" dirty="0"/>
              <a:t>SASA Youth Academy U5-U8 - $250</a:t>
            </a:r>
          </a:p>
          <a:p>
            <a:r>
              <a:rPr lang="en-US" sz="2400" dirty="0"/>
              <a:t>SASA Spirits Junior U8 - $410</a:t>
            </a:r>
          </a:p>
          <a:p>
            <a:r>
              <a:rPr lang="en-US" sz="2400" dirty="0"/>
              <a:t>SASA U9-U10 - $750</a:t>
            </a:r>
          </a:p>
          <a:p>
            <a:r>
              <a:rPr lang="en-US" sz="2400" dirty="0"/>
              <a:t>SASA U11-U12 BLUE - $925  / WHITE - $810</a:t>
            </a:r>
          </a:p>
          <a:p>
            <a:r>
              <a:rPr lang="en-US" sz="2400" dirty="0"/>
              <a:t>SASA U13-U15 BLUE – $990 / WHITE $820</a:t>
            </a:r>
          </a:p>
          <a:p>
            <a:r>
              <a:rPr lang="en-US" sz="2400" dirty="0"/>
              <a:t>SASA U15-U16 High School Program BLUE - $810 / WHITE $750</a:t>
            </a:r>
          </a:p>
          <a:p>
            <a:r>
              <a:rPr lang="en-US" sz="2400" dirty="0"/>
              <a:t>SASA U17-U19 High School Showcase Program - $890 / WHITE $750</a:t>
            </a:r>
          </a:p>
          <a:p>
            <a:endParaRPr lang="en-US" sz="1800" b="1" dirty="0">
              <a:solidFill>
                <a:schemeClr val="tx2"/>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13252" y="-23191"/>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14</a:t>
            </a:fld>
            <a:endParaRPr lang="en-US"/>
          </a:p>
        </p:txBody>
      </p:sp>
    </p:spTree>
    <p:extLst>
      <p:ext uri="{BB962C8B-B14F-4D97-AF65-F5344CB8AC3E}">
        <p14:creationId xmlns:p14="http://schemas.microsoft.com/office/powerpoint/2010/main" val="3488670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a:t>2017-18 Program Details</a:t>
            </a:r>
          </a:p>
        </p:txBody>
      </p:sp>
      <p:sp>
        <p:nvSpPr>
          <p:cNvPr id="3" name="Content Placeholder 2"/>
          <p:cNvSpPr>
            <a:spLocks noGrp="1"/>
          </p:cNvSpPr>
          <p:nvPr>
            <p:ph idx="1"/>
          </p:nvPr>
        </p:nvSpPr>
        <p:spPr>
          <a:xfrm>
            <a:off x="457200" y="2362200"/>
            <a:ext cx="8229600" cy="3763963"/>
          </a:xfrm>
        </p:spPr>
        <p:txBody>
          <a:bodyPr>
            <a:normAutofit fontScale="92500" lnSpcReduction="20000"/>
          </a:bodyPr>
          <a:lstStyle/>
          <a:p>
            <a:r>
              <a:rPr lang="en-US" b="1" dirty="0">
                <a:solidFill>
                  <a:srgbClr val="FF0000"/>
                </a:solidFill>
              </a:rPr>
              <a:t> SASA Youth Academy U5-U8 (6): </a:t>
            </a:r>
          </a:p>
          <a:p>
            <a:r>
              <a:rPr lang="en-US" dirty="0"/>
              <a:t>$250 Full Season &amp; Indoor </a:t>
            </a:r>
          </a:p>
          <a:p>
            <a:r>
              <a:rPr lang="en-US" dirty="0"/>
              <a:t>Outdoor Only Fall and Spring $150 </a:t>
            </a:r>
          </a:p>
          <a:p>
            <a:r>
              <a:rPr lang="en-US" dirty="0"/>
              <a:t>Fall only or Spring Only $90.</a:t>
            </a:r>
          </a:p>
          <a:p>
            <a:pPr lvl="0"/>
            <a:r>
              <a:rPr lang="en-US" dirty="0"/>
              <a:t>1/week training (Fall &amp; Spring) &amp; 1 game a week (8 Weeks in Fall &amp; 8 weeks in Spring)</a:t>
            </a:r>
          </a:p>
          <a:p>
            <a:pPr lvl="0"/>
            <a:r>
              <a:rPr lang="en-US" dirty="0"/>
              <a:t>Indoor Training (Winter) (10 Weeks)</a:t>
            </a:r>
          </a:p>
          <a:p>
            <a:pPr lvl="0"/>
            <a:r>
              <a:rPr lang="en-US" dirty="0"/>
              <a:t>T-Shirt</a:t>
            </a:r>
          </a:p>
          <a:p>
            <a:pPr marL="0" indent="0">
              <a:buNone/>
            </a:pPr>
            <a:endParaRPr lang="en-US" dirty="0"/>
          </a:p>
        </p:txBody>
      </p:sp>
      <p:pic>
        <p:nvPicPr>
          <p:cNvPr id="4" name="Picture 3"/>
          <p:cNvPicPr>
            <a:picLocks noChangeAspect="1"/>
          </p:cNvPicPr>
          <p:nvPr/>
        </p:nvPicPr>
        <p:blipFill>
          <a:blip r:embed="rId2"/>
          <a:stretch>
            <a:fillRect/>
          </a:stretch>
        </p:blipFill>
        <p:spPr>
          <a:xfrm>
            <a:off x="6626" y="0"/>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15</a:t>
            </a:fld>
            <a:endParaRPr lang="en-US"/>
          </a:p>
        </p:txBody>
      </p:sp>
    </p:spTree>
    <p:extLst>
      <p:ext uri="{BB962C8B-B14F-4D97-AF65-F5344CB8AC3E}">
        <p14:creationId xmlns:p14="http://schemas.microsoft.com/office/powerpoint/2010/main" val="355753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0304"/>
            <a:ext cx="8229600" cy="463296"/>
          </a:xfrm>
        </p:spPr>
        <p:txBody>
          <a:bodyPr>
            <a:normAutofit fontScale="90000"/>
          </a:bodyPr>
          <a:lstStyle/>
          <a:p>
            <a:r>
              <a:rPr lang="en-US" dirty="0"/>
              <a:t>2017-18 Program Details Cont’d</a:t>
            </a:r>
          </a:p>
        </p:txBody>
      </p:sp>
      <p:sp>
        <p:nvSpPr>
          <p:cNvPr id="3" name="Content Placeholder 2"/>
          <p:cNvSpPr>
            <a:spLocks noGrp="1"/>
          </p:cNvSpPr>
          <p:nvPr>
            <p:ph idx="1"/>
          </p:nvPr>
        </p:nvSpPr>
        <p:spPr>
          <a:xfrm>
            <a:off x="457200" y="2209800"/>
            <a:ext cx="8229600" cy="3916363"/>
          </a:xfrm>
        </p:spPr>
        <p:txBody>
          <a:bodyPr>
            <a:normAutofit fontScale="47500" lnSpcReduction="20000"/>
          </a:bodyPr>
          <a:lstStyle/>
          <a:p>
            <a:pPr marL="0" indent="0">
              <a:buNone/>
            </a:pPr>
            <a:r>
              <a:rPr lang="en-US" b="1" dirty="0">
                <a:solidFill>
                  <a:srgbClr val="FF0000"/>
                </a:solidFill>
              </a:rPr>
              <a:t>SASA Spirits Juniors U8 (12): $410</a:t>
            </a:r>
          </a:p>
          <a:p>
            <a:pPr lvl="0"/>
            <a:r>
              <a:rPr lang="en-US" dirty="0"/>
              <a:t>Age Group Camp (Fall) &amp; 2x/week training (Fall &amp; Spring)</a:t>
            </a:r>
          </a:p>
          <a:p>
            <a:pPr lvl="0"/>
            <a:r>
              <a:rPr lang="en-US" dirty="0"/>
              <a:t>USSF Licensed Volunteer Coach</a:t>
            </a:r>
          </a:p>
          <a:p>
            <a:pPr lvl="0"/>
            <a:r>
              <a:rPr lang="en-US" dirty="0"/>
              <a:t>CIYSL League Games and Cards (Fall &amp; Spring) </a:t>
            </a:r>
          </a:p>
          <a:p>
            <a:pPr lvl="0"/>
            <a:r>
              <a:rPr lang="en-US" dirty="0"/>
              <a:t>Indoor Training (Winter) </a:t>
            </a:r>
          </a:p>
          <a:p>
            <a:pPr lvl="0"/>
            <a:r>
              <a:rPr lang="en-US" dirty="0"/>
              <a:t>Indoor League (Winter) </a:t>
            </a:r>
          </a:p>
          <a:p>
            <a:pPr lvl="0"/>
            <a:r>
              <a:rPr lang="en-US" dirty="0"/>
              <a:t>Supplemental programs throughout the year (i.e. Street Soccer, Finishing/Goal Scoring, Director of Coaching) </a:t>
            </a:r>
          </a:p>
          <a:p>
            <a:pPr lvl="0"/>
            <a:r>
              <a:rPr lang="en-US" dirty="0"/>
              <a:t>Tournaments (SASA Fall &amp; SASA Spring &amp; Two other SASA Assigned tournaments)</a:t>
            </a:r>
          </a:p>
          <a:p>
            <a:pPr lvl="1"/>
            <a:r>
              <a:rPr lang="en-US" dirty="0"/>
              <a:t>SASA Region II Tournament</a:t>
            </a:r>
          </a:p>
          <a:p>
            <a:pPr lvl="1"/>
            <a:r>
              <a:rPr lang="en-US" dirty="0"/>
              <a:t>SASA Lincoln Land Invitational:</a:t>
            </a:r>
          </a:p>
          <a:p>
            <a:pPr lvl="1"/>
            <a:r>
              <a:rPr lang="en-US" dirty="0"/>
              <a:t>FC Peoria Spring Shoot Out</a:t>
            </a:r>
          </a:p>
          <a:p>
            <a:pPr lvl="1"/>
            <a:r>
              <a:rPr lang="en-US" dirty="0"/>
              <a:t>Libertyville Cup</a:t>
            </a:r>
          </a:p>
          <a:p>
            <a:pPr lvl="0"/>
            <a:r>
              <a:rPr lang="en-US" dirty="0"/>
              <a:t>Field maintenance </a:t>
            </a:r>
          </a:p>
          <a:p>
            <a:pPr lvl="0"/>
            <a:r>
              <a:rPr lang="en-US" dirty="0"/>
              <a:t>Director of Coaching and Staff Positions at SASA</a:t>
            </a:r>
          </a:p>
          <a:p>
            <a:pPr lvl="0"/>
            <a:r>
              <a:rPr lang="en-US" dirty="0"/>
              <a:t>Other Expense</a:t>
            </a:r>
          </a:p>
          <a:p>
            <a:endParaRPr lang="en-US" dirty="0"/>
          </a:p>
        </p:txBody>
      </p:sp>
      <p:pic>
        <p:nvPicPr>
          <p:cNvPr id="4" name="Picture 3"/>
          <p:cNvPicPr>
            <a:picLocks noChangeAspect="1"/>
          </p:cNvPicPr>
          <p:nvPr/>
        </p:nvPicPr>
        <p:blipFill>
          <a:blip r:embed="rId2"/>
          <a:stretch>
            <a:fillRect/>
          </a:stretch>
        </p:blipFill>
        <p:spPr>
          <a:xfrm>
            <a:off x="0" y="0"/>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16</a:t>
            </a:fld>
            <a:endParaRPr lang="en-US"/>
          </a:p>
        </p:txBody>
      </p:sp>
    </p:spTree>
    <p:extLst>
      <p:ext uri="{BB962C8B-B14F-4D97-AF65-F5344CB8AC3E}">
        <p14:creationId xmlns:p14="http://schemas.microsoft.com/office/powerpoint/2010/main" val="198417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686869"/>
            <a:ext cx="8229600" cy="655638"/>
          </a:xfrm>
        </p:spPr>
        <p:txBody>
          <a:bodyPr>
            <a:normAutofit fontScale="90000"/>
          </a:bodyPr>
          <a:lstStyle/>
          <a:p>
            <a:r>
              <a:rPr lang="en-US" dirty="0"/>
              <a:t>2017-18 Program Details Cont’d</a:t>
            </a:r>
          </a:p>
        </p:txBody>
      </p:sp>
      <p:sp>
        <p:nvSpPr>
          <p:cNvPr id="3" name="Content Placeholder 2"/>
          <p:cNvSpPr>
            <a:spLocks noGrp="1"/>
          </p:cNvSpPr>
          <p:nvPr>
            <p:ph idx="1"/>
          </p:nvPr>
        </p:nvSpPr>
        <p:spPr>
          <a:xfrm>
            <a:off x="457200" y="2342508"/>
            <a:ext cx="8229600" cy="4134492"/>
          </a:xfrm>
        </p:spPr>
        <p:txBody>
          <a:bodyPr>
            <a:normAutofit fontScale="25000" lnSpcReduction="20000"/>
          </a:bodyPr>
          <a:lstStyle/>
          <a:p>
            <a:pPr marL="0" indent="0">
              <a:buNone/>
            </a:pPr>
            <a:r>
              <a:rPr lang="en-US" b="1" dirty="0">
                <a:solidFill>
                  <a:srgbClr val="FF0000"/>
                </a:solidFill>
              </a:rPr>
              <a:t> </a:t>
            </a:r>
            <a:r>
              <a:rPr lang="en-US" b="1" dirty="0"/>
              <a:t> </a:t>
            </a:r>
            <a:endParaRPr lang="en-US" dirty="0"/>
          </a:p>
          <a:p>
            <a:pPr marL="0" indent="0">
              <a:buNone/>
            </a:pPr>
            <a:r>
              <a:rPr lang="en-US" sz="5000" b="1" dirty="0">
                <a:solidFill>
                  <a:srgbClr val="FF0000"/>
                </a:solidFill>
              </a:rPr>
              <a:t>U9‐10 Program Detail (12 Players):  $750 </a:t>
            </a:r>
          </a:p>
          <a:p>
            <a:pPr lvl="0"/>
            <a:r>
              <a:rPr lang="en-US" sz="5600" dirty="0"/>
              <a:t>Age Group Camp (Fall) &amp; 2x/week training (Fall &amp; Spring) </a:t>
            </a:r>
          </a:p>
          <a:p>
            <a:pPr lvl="0"/>
            <a:r>
              <a:rPr lang="en-US" sz="5600" dirty="0"/>
              <a:t>USSF Licensed Coach </a:t>
            </a:r>
          </a:p>
          <a:p>
            <a:pPr lvl="0"/>
            <a:r>
              <a:rPr lang="en-US" sz="5600" dirty="0"/>
              <a:t>CIYSL League Games and Cards (Fall &amp; Spring) </a:t>
            </a:r>
          </a:p>
          <a:p>
            <a:pPr lvl="0"/>
            <a:r>
              <a:rPr lang="en-US" sz="5600" dirty="0"/>
              <a:t>Indoor Training (Winter) </a:t>
            </a:r>
          </a:p>
          <a:p>
            <a:pPr lvl="0"/>
            <a:r>
              <a:rPr lang="en-US" sz="5600" dirty="0"/>
              <a:t>Indoor League (Winter) </a:t>
            </a:r>
          </a:p>
          <a:p>
            <a:pPr lvl="0"/>
            <a:r>
              <a:rPr lang="en-US" sz="5600" dirty="0"/>
              <a:t>Goalkeeper Training Program</a:t>
            </a:r>
          </a:p>
          <a:p>
            <a:pPr lvl="0"/>
            <a:r>
              <a:rPr lang="en-US" sz="5600" dirty="0"/>
              <a:t>Supplemental programs throughout the year (i.e. Street Soccer, Finishing/Goal Scoring, Director of Coaching) </a:t>
            </a:r>
          </a:p>
          <a:p>
            <a:pPr lvl="0"/>
            <a:r>
              <a:rPr lang="en-US" sz="5600" dirty="0"/>
              <a:t>6 Tournaments (SASA Fall &amp; SASA Spring &amp; Four other SASA Assigned tournaments)</a:t>
            </a:r>
          </a:p>
          <a:p>
            <a:pPr lvl="1"/>
            <a:r>
              <a:rPr lang="en-US" sz="5600" dirty="0"/>
              <a:t>SASA Region II Tournament</a:t>
            </a:r>
          </a:p>
          <a:p>
            <a:pPr lvl="1"/>
            <a:r>
              <a:rPr lang="en-US" sz="5600" dirty="0"/>
              <a:t>SASA Lincoln Land Invitational</a:t>
            </a:r>
          </a:p>
          <a:p>
            <a:pPr lvl="1"/>
            <a:r>
              <a:rPr lang="en-US" sz="5600" dirty="0"/>
              <a:t>FC Peoria Spring Shoot Out</a:t>
            </a:r>
          </a:p>
          <a:p>
            <a:pPr lvl="1"/>
            <a:r>
              <a:rPr lang="en-US" sz="5600" dirty="0"/>
              <a:t>Norco Invitational</a:t>
            </a:r>
          </a:p>
          <a:p>
            <a:pPr lvl="1"/>
            <a:r>
              <a:rPr lang="en-US" sz="5600" dirty="0"/>
              <a:t>Libertyville Cup</a:t>
            </a:r>
          </a:p>
          <a:p>
            <a:pPr lvl="1"/>
            <a:r>
              <a:rPr lang="en-US" sz="5600" dirty="0"/>
              <a:t>Illinois FC Fall Cup</a:t>
            </a:r>
          </a:p>
          <a:p>
            <a:pPr lvl="0"/>
            <a:r>
              <a:rPr lang="en-US" sz="5600" dirty="0"/>
              <a:t>Field maintenance </a:t>
            </a:r>
          </a:p>
          <a:p>
            <a:pPr lvl="0"/>
            <a:r>
              <a:rPr lang="en-US" sz="5600" dirty="0"/>
              <a:t>Director of Coaching and Staff Positions at SASA</a:t>
            </a:r>
          </a:p>
          <a:p>
            <a:pPr lvl="0"/>
            <a:r>
              <a:rPr lang="en-US" sz="5600" dirty="0"/>
              <a:t>Other Expense</a:t>
            </a:r>
          </a:p>
          <a:p>
            <a:pPr marL="0" indent="0">
              <a:buNone/>
            </a:pPr>
            <a:endParaRPr lang="en-US" dirty="0"/>
          </a:p>
        </p:txBody>
      </p:sp>
      <p:pic>
        <p:nvPicPr>
          <p:cNvPr id="4" name="Picture 3"/>
          <p:cNvPicPr>
            <a:picLocks noChangeAspect="1"/>
          </p:cNvPicPr>
          <p:nvPr/>
        </p:nvPicPr>
        <p:blipFill>
          <a:blip r:embed="rId2"/>
          <a:stretch>
            <a:fillRect/>
          </a:stretch>
        </p:blipFill>
        <p:spPr>
          <a:xfrm>
            <a:off x="0" y="16565"/>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17</a:t>
            </a:fld>
            <a:endParaRPr lang="en-US"/>
          </a:p>
        </p:txBody>
      </p:sp>
    </p:spTree>
    <p:extLst>
      <p:ext uri="{BB962C8B-B14F-4D97-AF65-F5344CB8AC3E}">
        <p14:creationId xmlns:p14="http://schemas.microsoft.com/office/powerpoint/2010/main" val="233355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0304"/>
            <a:ext cx="8229600" cy="463296"/>
          </a:xfrm>
        </p:spPr>
        <p:txBody>
          <a:bodyPr>
            <a:normAutofit fontScale="90000"/>
          </a:bodyPr>
          <a:lstStyle/>
          <a:p>
            <a:r>
              <a:rPr lang="en-US" dirty="0"/>
              <a:t>2017-18 Program Details Cont’d</a:t>
            </a:r>
          </a:p>
        </p:txBody>
      </p:sp>
      <p:sp>
        <p:nvSpPr>
          <p:cNvPr id="3" name="Content Placeholder 2"/>
          <p:cNvSpPr>
            <a:spLocks noGrp="1"/>
          </p:cNvSpPr>
          <p:nvPr>
            <p:ph idx="1"/>
          </p:nvPr>
        </p:nvSpPr>
        <p:spPr>
          <a:xfrm>
            <a:off x="457200" y="2133600"/>
            <a:ext cx="8229600" cy="4495800"/>
          </a:xfrm>
        </p:spPr>
        <p:txBody>
          <a:bodyPr>
            <a:normAutofit fontScale="40000" lnSpcReduction="20000"/>
          </a:bodyPr>
          <a:lstStyle/>
          <a:p>
            <a:pPr marL="0" indent="0">
              <a:buNone/>
            </a:pPr>
            <a:r>
              <a:rPr lang="en-US" sz="4500" b="1" dirty="0">
                <a:solidFill>
                  <a:srgbClr val="FF0000"/>
                </a:solidFill>
              </a:rPr>
              <a:t>U11-U12 Program Details: </a:t>
            </a:r>
            <a:r>
              <a:rPr lang="en-US" sz="4500" b="1" dirty="0">
                <a:solidFill>
                  <a:schemeClr val="tx2"/>
                </a:solidFill>
              </a:rPr>
              <a:t>Blue</a:t>
            </a:r>
            <a:r>
              <a:rPr lang="en-US" sz="4500" b="1" dirty="0">
                <a:solidFill>
                  <a:srgbClr val="FF0000"/>
                </a:solidFill>
              </a:rPr>
              <a:t> $925 </a:t>
            </a:r>
            <a:endParaRPr lang="en-US" sz="4500" dirty="0">
              <a:solidFill>
                <a:srgbClr val="FF0000"/>
              </a:solidFill>
            </a:endParaRPr>
          </a:p>
          <a:p>
            <a:pPr lvl="0"/>
            <a:r>
              <a:rPr lang="en-US" sz="3500" dirty="0"/>
              <a:t>Age Group Camp (Fall) &amp; 2x/ week training (Fall &amp; Spring) </a:t>
            </a:r>
          </a:p>
          <a:p>
            <a:pPr lvl="0"/>
            <a:r>
              <a:rPr lang="en-US" sz="3500" dirty="0"/>
              <a:t>USSF Licensed Coach </a:t>
            </a:r>
          </a:p>
          <a:p>
            <a:pPr lvl="0"/>
            <a:r>
              <a:rPr lang="en-US" sz="3500" dirty="0"/>
              <a:t>SLYSA League Games (Fall &amp; Spring) </a:t>
            </a:r>
          </a:p>
          <a:p>
            <a:pPr lvl="0"/>
            <a:r>
              <a:rPr lang="en-US" sz="3500" dirty="0"/>
              <a:t>Indoor Training (Winter) </a:t>
            </a:r>
          </a:p>
          <a:p>
            <a:pPr lvl="0"/>
            <a:r>
              <a:rPr lang="en-US" sz="3500" dirty="0"/>
              <a:t>Indoor League (Winter) </a:t>
            </a:r>
          </a:p>
          <a:p>
            <a:pPr lvl="0"/>
            <a:r>
              <a:rPr lang="en-US" sz="3500" dirty="0"/>
              <a:t>Goalkeeper Training Program </a:t>
            </a:r>
          </a:p>
          <a:p>
            <a:pPr lvl="0"/>
            <a:r>
              <a:rPr lang="en-US" sz="3500" dirty="0"/>
              <a:t>Supplemental programs throughout the year (i.e. Street Soccer, Finishing/Goal Scoring, Director of Coaching) </a:t>
            </a:r>
          </a:p>
          <a:p>
            <a:pPr lvl="0"/>
            <a:r>
              <a:rPr lang="en-US" sz="3500" dirty="0"/>
              <a:t>7 Tournaments (SASA Fall &amp; SASA Spring &amp; Four other SASA Assigned tournaments &amp; State Competition ex. State Cup/Presidents cup)</a:t>
            </a:r>
          </a:p>
          <a:p>
            <a:pPr lvl="1"/>
            <a:r>
              <a:rPr lang="en-US" sz="3500" dirty="0"/>
              <a:t>SASA Region II Tournament: </a:t>
            </a:r>
          </a:p>
          <a:p>
            <a:pPr lvl="1"/>
            <a:r>
              <a:rPr lang="en-US" sz="3500" dirty="0"/>
              <a:t>SASA Lincoln Land Invitational:</a:t>
            </a:r>
          </a:p>
          <a:p>
            <a:pPr lvl="1"/>
            <a:r>
              <a:rPr lang="en-US" sz="3500" dirty="0"/>
              <a:t>FC Peoria Spring Shoot Out:</a:t>
            </a:r>
          </a:p>
          <a:p>
            <a:pPr lvl="1"/>
            <a:r>
              <a:rPr lang="en-US" sz="3500" dirty="0"/>
              <a:t>Norco Invitational: </a:t>
            </a:r>
          </a:p>
          <a:p>
            <a:pPr lvl="1"/>
            <a:r>
              <a:rPr lang="en-US" sz="3500" dirty="0"/>
              <a:t>Libertyville Cup: </a:t>
            </a:r>
          </a:p>
          <a:p>
            <a:pPr lvl="1"/>
            <a:r>
              <a:rPr lang="en-US" sz="3500" dirty="0"/>
              <a:t>Illinois FC Fall Cup: </a:t>
            </a:r>
          </a:p>
          <a:p>
            <a:pPr lvl="0"/>
            <a:r>
              <a:rPr lang="en-US" sz="3500" dirty="0"/>
              <a:t>State Cup/Presidents Cup/Illinois Cup</a:t>
            </a:r>
          </a:p>
          <a:p>
            <a:pPr lvl="0"/>
            <a:r>
              <a:rPr lang="en-US" sz="3500" dirty="0"/>
              <a:t>Field maintenance </a:t>
            </a:r>
          </a:p>
          <a:p>
            <a:pPr lvl="0"/>
            <a:r>
              <a:rPr lang="en-US" sz="3500" dirty="0"/>
              <a:t>Director of Coaching and Staff Positions at SASA </a:t>
            </a:r>
          </a:p>
          <a:p>
            <a:pPr lvl="0"/>
            <a:r>
              <a:rPr lang="en-US" sz="3500" dirty="0"/>
              <a:t>Other Expense </a:t>
            </a:r>
          </a:p>
          <a:p>
            <a:endParaRPr lang="en-US" dirty="0"/>
          </a:p>
        </p:txBody>
      </p:sp>
      <p:pic>
        <p:nvPicPr>
          <p:cNvPr id="4" name="Picture 3"/>
          <p:cNvPicPr>
            <a:picLocks noChangeAspect="1"/>
          </p:cNvPicPr>
          <p:nvPr/>
        </p:nvPicPr>
        <p:blipFill>
          <a:blip r:embed="rId2"/>
          <a:stretch>
            <a:fillRect/>
          </a:stretch>
        </p:blipFill>
        <p:spPr>
          <a:xfrm>
            <a:off x="16565" y="0"/>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18</a:t>
            </a:fld>
            <a:endParaRPr lang="en-US"/>
          </a:p>
        </p:txBody>
      </p:sp>
    </p:spTree>
    <p:extLst>
      <p:ext uri="{BB962C8B-B14F-4D97-AF65-F5344CB8AC3E}">
        <p14:creationId xmlns:p14="http://schemas.microsoft.com/office/powerpoint/2010/main" val="3526354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914400"/>
          </a:xfrm>
        </p:spPr>
        <p:txBody>
          <a:bodyPr/>
          <a:lstStyle/>
          <a:p>
            <a:r>
              <a:rPr lang="en-US" dirty="0"/>
              <a:t>2017-18 Program Details Cont’d</a:t>
            </a:r>
          </a:p>
        </p:txBody>
      </p:sp>
      <p:sp>
        <p:nvSpPr>
          <p:cNvPr id="3" name="Content Placeholder 2"/>
          <p:cNvSpPr>
            <a:spLocks noGrp="1"/>
          </p:cNvSpPr>
          <p:nvPr>
            <p:ph idx="1"/>
          </p:nvPr>
        </p:nvSpPr>
        <p:spPr>
          <a:xfrm>
            <a:off x="457200" y="2286000"/>
            <a:ext cx="8229600" cy="4419600"/>
          </a:xfrm>
        </p:spPr>
        <p:txBody>
          <a:bodyPr>
            <a:normAutofit fontScale="25000" lnSpcReduction="20000"/>
          </a:bodyPr>
          <a:lstStyle/>
          <a:p>
            <a:pPr marL="0" indent="0">
              <a:buNone/>
            </a:pPr>
            <a:r>
              <a:rPr lang="en-US" sz="5600" b="1" dirty="0">
                <a:solidFill>
                  <a:srgbClr val="FF0000"/>
                </a:solidFill>
              </a:rPr>
              <a:t>U11-U12 Program Details: </a:t>
            </a:r>
            <a:r>
              <a:rPr lang="en-US" sz="5600" b="1" dirty="0"/>
              <a:t>White</a:t>
            </a:r>
            <a:r>
              <a:rPr lang="en-US" sz="5600" b="1" dirty="0">
                <a:solidFill>
                  <a:srgbClr val="FF0000"/>
                </a:solidFill>
              </a:rPr>
              <a:t> $810 </a:t>
            </a:r>
            <a:endParaRPr lang="en-US" sz="5600" dirty="0">
              <a:solidFill>
                <a:srgbClr val="FF0000"/>
              </a:solidFill>
            </a:endParaRPr>
          </a:p>
          <a:p>
            <a:pPr lvl="0"/>
            <a:r>
              <a:rPr lang="en-US" sz="5600" dirty="0"/>
              <a:t>Age Group Camp (Fall) &amp; 2x/ week training (Fall &amp; Spring) </a:t>
            </a:r>
          </a:p>
          <a:p>
            <a:pPr lvl="0"/>
            <a:r>
              <a:rPr lang="en-US" sz="5600" dirty="0"/>
              <a:t>USSF Licensed Coach  </a:t>
            </a:r>
          </a:p>
          <a:p>
            <a:pPr lvl="0"/>
            <a:r>
              <a:rPr lang="en-US" sz="5600" dirty="0"/>
              <a:t>CIYSL League Games (Fall &amp; Spring) </a:t>
            </a:r>
          </a:p>
          <a:p>
            <a:pPr lvl="0"/>
            <a:r>
              <a:rPr lang="en-US" sz="5600" dirty="0"/>
              <a:t>Indoor Training (Winter) </a:t>
            </a:r>
          </a:p>
          <a:p>
            <a:pPr lvl="0"/>
            <a:r>
              <a:rPr lang="en-US" sz="5600" dirty="0"/>
              <a:t>Indoor League (Winter)</a:t>
            </a:r>
          </a:p>
          <a:p>
            <a:pPr lvl="0"/>
            <a:r>
              <a:rPr lang="en-US" sz="5600" dirty="0"/>
              <a:t>Goalkeeper Training Program </a:t>
            </a:r>
          </a:p>
          <a:p>
            <a:pPr lvl="0"/>
            <a:r>
              <a:rPr lang="en-US" sz="5600" dirty="0"/>
              <a:t>Supplemental programs throughout the year (i.e. Street Soccer, Finishing/Goal Scoring, Director of Coaching) </a:t>
            </a:r>
          </a:p>
          <a:p>
            <a:pPr lvl="0"/>
            <a:r>
              <a:rPr lang="en-US" sz="5600" dirty="0"/>
              <a:t>7 Tournaments (SASA Fall &amp; SASA Spring &amp; Four other SASA Assigned tournaments &amp; State Competition ex. State Cup/Presidents cup)</a:t>
            </a:r>
          </a:p>
          <a:p>
            <a:pPr lvl="1"/>
            <a:r>
              <a:rPr lang="en-US" sz="5600" dirty="0"/>
              <a:t>SASA Region II Tournament</a:t>
            </a:r>
          </a:p>
          <a:p>
            <a:pPr lvl="1"/>
            <a:r>
              <a:rPr lang="en-US" sz="5600" dirty="0"/>
              <a:t>SASA Lincoln Land Invitational </a:t>
            </a:r>
          </a:p>
          <a:p>
            <a:pPr lvl="1"/>
            <a:r>
              <a:rPr lang="en-US" sz="5600" dirty="0"/>
              <a:t>FC Peoria Spring Shoot Out </a:t>
            </a:r>
          </a:p>
          <a:p>
            <a:pPr lvl="1"/>
            <a:r>
              <a:rPr lang="en-US" sz="5600" dirty="0"/>
              <a:t>Norco Invitational</a:t>
            </a:r>
          </a:p>
          <a:p>
            <a:pPr lvl="1"/>
            <a:r>
              <a:rPr lang="en-US" sz="5600" dirty="0"/>
              <a:t>Libertyville Cup</a:t>
            </a:r>
          </a:p>
          <a:p>
            <a:pPr lvl="1"/>
            <a:r>
              <a:rPr lang="en-US" sz="5600" dirty="0"/>
              <a:t>Illinois FC Fall Cup</a:t>
            </a:r>
          </a:p>
          <a:p>
            <a:pPr lvl="1"/>
            <a:r>
              <a:rPr lang="en-US" sz="5600" dirty="0"/>
              <a:t>Presidents Cup/Illinois Cup</a:t>
            </a:r>
          </a:p>
          <a:p>
            <a:pPr lvl="0"/>
            <a:r>
              <a:rPr lang="en-US" sz="5600" dirty="0"/>
              <a:t>Field maintenance </a:t>
            </a:r>
          </a:p>
          <a:p>
            <a:pPr lvl="0"/>
            <a:r>
              <a:rPr lang="en-US" sz="5600" dirty="0"/>
              <a:t>Director of Coaching and Staff Positions at SASA </a:t>
            </a:r>
          </a:p>
          <a:p>
            <a:pPr lvl="0"/>
            <a:r>
              <a:rPr lang="en-US" sz="5600" dirty="0"/>
              <a:t>Other Expense</a:t>
            </a:r>
          </a:p>
          <a:p>
            <a:endParaRPr lang="en-US" dirty="0"/>
          </a:p>
        </p:txBody>
      </p:sp>
      <p:pic>
        <p:nvPicPr>
          <p:cNvPr id="4" name="Picture 3"/>
          <p:cNvPicPr>
            <a:picLocks noChangeAspect="1"/>
          </p:cNvPicPr>
          <p:nvPr/>
        </p:nvPicPr>
        <p:blipFill>
          <a:blip r:embed="rId2"/>
          <a:stretch>
            <a:fillRect/>
          </a:stretch>
        </p:blipFill>
        <p:spPr>
          <a:xfrm>
            <a:off x="0" y="33130"/>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19</a:t>
            </a:fld>
            <a:endParaRPr lang="en-US"/>
          </a:p>
        </p:txBody>
      </p:sp>
    </p:spTree>
    <p:extLst>
      <p:ext uri="{BB962C8B-B14F-4D97-AF65-F5344CB8AC3E}">
        <p14:creationId xmlns:p14="http://schemas.microsoft.com/office/powerpoint/2010/main" val="156941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64" y="1673054"/>
            <a:ext cx="9127435" cy="1182773"/>
          </a:xfrm>
        </p:spPr>
        <p:txBody>
          <a:bodyPr/>
          <a:lstStyle/>
          <a:p>
            <a:r>
              <a:rPr lang="en-US" dirty="0"/>
              <a:t>Board Members</a:t>
            </a:r>
          </a:p>
        </p:txBody>
      </p:sp>
      <p:sp>
        <p:nvSpPr>
          <p:cNvPr id="3" name="Content Placeholder 2"/>
          <p:cNvSpPr>
            <a:spLocks noGrp="1"/>
          </p:cNvSpPr>
          <p:nvPr>
            <p:ph idx="1"/>
          </p:nvPr>
        </p:nvSpPr>
        <p:spPr>
          <a:xfrm>
            <a:off x="457200" y="2895600"/>
            <a:ext cx="8229600" cy="3230563"/>
          </a:xfrm>
        </p:spPr>
        <p:txBody>
          <a:bodyPr>
            <a:normAutofit fontScale="70000" lnSpcReduction="20000"/>
          </a:bodyPr>
          <a:lstStyle/>
          <a:p>
            <a:r>
              <a:rPr lang="en-US" dirty="0"/>
              <a:t>Laura Calderon – President</a:t>
            </a:r>
          </a:p>
          <a:p>
            <a:r>
              <a:rPr lang="en-US" dirty="0"/>
              <a:t>Erin Campbell</a:t>
            </a:r>
          </a:p>
          <a:p>
            <a:r>
              <a:rPr lang="en-US" dirty="0"/>
              <a:t>Chuck </a:t>
            </a:r>
            <a:r>
              <a:rPr lang="en-US" dirty="0" err="1"/>
              <a:t>Eguez</a:t>
            </a:r>
            <a:r>
              <a:rPr lang="en-US" dirty="0"/>
              <a:t> – Soccer Operations Director</a:t>
            </a:r>
          </a:p>
          <a:p>
            <a:r>
              <a:rPr lang="en-US" dirty="0"/>
              <a:t>CJ </a:t>
            </a:r>
            <a:r>
              <a:rPr lang="en-US" dirty="0" err="1"/>
              <a:t>Lowder</a:t>
            </a:r>
            <a:endParaRPr lang="en-US" dirty="0"/>
          </a:p>
          <a:p>
            <a:r>
              <a:rPr lang="en-US" dirty="0"/>
              <a:t>Clint Paul – Treasurer</a:t>
            </a:r>
          </a:p>
          <a:p>
            <a:r>
              <a:rPr lang="en-US" dirty="0"/>
              <a:t>Jason Pochynok</a:t>
            </a:r>
          </a:p>
          <a:p>
            <a:r>
              <a:rPr lang="en-US" dirty="0"/>
              <a:t>Mike Slater – Registrar / Club Administrator</a:t>
            </a:r>
          </a:p>
          <a:p>
            <a:r>
              <a:rPr lang="en-US" dirty="0"/>
              <a:t>Jason Vlcek</a:t>
            </a:r>
          </a:p>
          <a:p>
            <a:r>
              <a:rPr lang="en-US" dirty="0"/>
              <a:t>Drew Lenhardt – Director of Coaching ( Non Voting Member)</a:t>
            </a:r>
          </a:p>
          <a:p>
            <a:endParaRPr lang="en-US" dirty="0"/>
          </a:p>
        </p:txBody>
      </p:sp>
      <p:pic>
        <p:nvPicPr>
          <p:cNvPr id="4" name="Picture 3"/>
          <p:cNvPicPr>
            <a:picLocks noChangeAspect="1"/>
          </p:cNvPicPr>
          <p:nvPr/>
        </p:nvPicPr>
        <p:blipFill>
          <a:blip r:embed="rId2"/>
          <a:stretch>
            <a:fillRect/>
          </a:stretch>
        </p:blipFill>
        <p:spPr>
          <a:xfrm>
            <a:off x="0" y="0"/>
            <a:ext cx="9144000" cy="167305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2</a:t>
            </a:fld>
            <a:endParaRPr lang="en-US"/>
          </a:p>
        </p:txBody>
      </p:sp>
    </p:spTree>
    <p:extLst>
      <p:ext uri="{BB962C8B-B14F-4D97-AF65-F5344CB8AC3E}">
        <p14:creationId xmlns:p14="http://schemas.microsoft.com/office/powerpoint/2010/main" val="142437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427038"/>
          </a:xfrm>
        </p:spPr>
        <p:txBody>
          <a:bodyPr>
            <a:normAutofit fontScale="90000"/>
          </a:bodyPr>
          <a:lstStyle/>
          <a:p>
            <a:r>
              <a:rPr lang="en-US" dirty="0"/>
              <a:t>2017-18 Program Details Cont’d</a:t>
            </a:r>
          </a:p>
        </p:txBody>
      </p:sp>
      <p:sp>
        <p:nvSpPr>
          <p:cNvPr id="3" name="Content Placeholder 2"/>
          <p:cNvSpPr>
            <a:spLocks noGrp="1"/>
          </p:cNvSpPr>
          <p:nvPr>
            <p:ph idx="1"/>
          </p:nvPr>
        </p:nvSpPr>
        <p:spPr>
          <a:xfrm>
            <a:off x="457200" y="2362200"/>
            <a:ext cx="8229600" cy="4495800"/>
          </a:xfrm>
        </p:spPr>
        <p:txBody>
          <a:bodyPr>
            <a:normAutofit fontScale="25000" lnSpcReduction="20000"/>
          </a:bodyPr>
          <a:lstStyle/>
          <a:p>
            <a:pPr marL="0" indent="0">
              <a:buNone/>
            </a:pPr>
            <a:r>
              <a:rPr lang="en-US" sz="5600" b="1" dirty="0">
                <a:solidFill>
                  <a:srgbClr val="FF0000"/>
                </a:solidFill>
              </a:rPr>
              <a:t>U13-U15 (8th Grade) Program </a:t>
            </a:r>
            <a:r>
              <a:rPr lang="en-US" sz="5600" b="1" dirty="0">
                <a:solidFill>
                  <a:schemeClr val="tx2"/>
                </a:solidFill>
              </a:rPr>
              <a:t>Blue</a:t>
            </a:r>
            <a:r>
              <a:rPr lang="en-US" sz="5600" b="1" dirty="0">
                <a:solidFill>
                  <a:srgbClr val="FF0000"/>
                </a:solidFill>
              </a:rPr>
              <a:t> Details:  $990</a:t>
            </a:r>
          </a:p>
          <a:p>
            <a:pPr lvl="0"/>
            <a:r>
              <a:rPr lang="en-US" sz="5600" dirty="0"/>
              <a:t>Age Group Camp (Fall) &amp; 2x/ week training (Fall &amp; Spring) </a:t>
            </a:r>
          </a:p>
          <a:p>
            <a:pPr lvl="0"/>
            <a:r>
              <a:rPr lang="en-US" sz="5600" dirty="0"/>
              <a:t>USSF Licensed Coach </a:t>
            </a:r>
          </a:p>
          <a:p>
            <a:pPr lvl="0"/>
            <a:r>
              <a:rPr lang="en-US" sz="5600" dirty="0"/>
              <a:t>SLYSA League Games (Fall &amp; Spring) </a:t>
            </a:r>
          </a:p>
          <a:p>
            <a:pPr lvl="0"/>
            <a:r>
              <a:rPr lang="en-US" sz="5600" dirty="0"/>
              <a:t>Indoor Training (Winter) </a:t>
            </a:r>
          </a:p>
          <a:p>
            <a:pPr lvl="0"/>
            <a:r>
              <a:rPr lang="en-US" sz="5600" dirty="0"/>
              <a:t>Indoor League (Winter) </a:t>
            </a:r>
          </a:p>
          <a:p>
            <a:pPr lvl="0"/>
            <a:r>
              <a:rPr lang="en-US" sz="5600" dirty="0"/>
              <a:t>Goalkeeper Training Program </a:t>
            </a:r>
          </a:p>
          <a:p>
            <a:pPr lvl="0"/>
            <a:r>
              <a:rPr lang="en-US" sz="5600" dirty="0"/>
              <a:t>Supplemental programs throughout the year (i.e. Street Soccer, Finishing/Goal Scoring, Director of Coaching) </a:t>
            </a:r>
          </a:p>
          <a:p>
            <a:pPr lvl="0"/>
            <a:r>
              <a:rPr lang="en-US" sz="5600" dirty="0"/>
              <a:t>7 Tournaments (SASA Fall &amp; SASA Spring &amp; Four other SASA Assigned tournaments &amp; State Competition ex. State Cup/Presidents cup)</a:t>
            </a:r>
          </a:p>
          <a:p>
            <a:pPr lvl="1"/>
            <a:r>
              <a:rPr lang="en-US" sz="5600" dirty="0"/>
              <a:t>SASA Region II Tournament: </a:t>
            </a:r>
          </a:p>
          <a:p>
            <a:pPr lvl="1"/>
            <a:r>
              <a:rPr lang="en-US" sz="5600" dirty="0"/>
              <a:t>SASA Lincoln Land Invitational:</a:t>
            </a:r>
          </a:p>
          <a:p>
            <a:pPr lvl="1"/>
            <a:r>
              <a:rPr lang="en-US" sz="5600" dirty="0"/>
              <a:t>FC Peoria Spring Shoot Out:</a:t>
            </a:r>
          </a:p>
          <a:p>
            <a:pPr lvl="1"/>
            <a:r>
              <a:rPr lang="en-US" sz="5600" dirty="0"/>
              <a:t>Norco Invitational: </a:t>
            </a:r>
          </a:p>
          <a:p>
            <a:pPr lvl="1"/>
            <a:r>
              <a:rPr lang="en-US" sz="5600" dirty="0"/>
              <a:t>Libertyville Cup: </a:t>
            </a:r>
          </a:p>
          <a:p>
            <a:pPr lvl="1"/>
            <a:r>
              <a:rPr lang="en-US" sz="5600" dirty="0"/>
              <a:t>Illinois FC Fall Cup: </a:t>
            </a:r>
          </a:p>
          <a:p>
            <a:pPr lvl="1"/>
            <a:r>
              <a:rPr lang="en-US" sz="5600" dirty="0"/>
              <a:t>State Cup/Presidents Cup/Illinois Cup</a:t>
            </a:r>
          </a:p>
          <a:p>
            <a:pPr lvl="0"/>
            <a:r>
              <a:rPr lang="en-US" sz="5600" dirty="0"/>
              <a:t>Field maintenance </a:t>
            </a:r>
          </a:p>
          <a:p>
            <a:pPr lvl="0"/>
            <a:r>
              <a:rPr lang="en-US" sz="5600" dirty="0"/>
              <a:t>Director of Coaching and Staff Positions at SASA </a:t>
            </a:r>
          </a:p>
          <a:p>
            <a:pPr lvl="0"/>
            <a:r>
              <a:rPr lang="en-US" sz="5600" dirty="0"/>
              <a:t>Other Expense </a:t>
            </a:r>
          </a:p>
          <a:p>
            <a:endParaRPr lang="en-US" dirty="0"/>
          </a:p>
        </p:txBody>
      </p:sp>
      <p:pic>
        <p:nvPicPr>
          <p:cNvPr id="4" name="Picture 3"/>
          <p:cNvPicPr>
            <a:picLocks noChangeAspect="1"/>
          </p:cNvPicPr>
          <p:nvPr/>
        </p:nvPicPr>
        <p:blipFill>
          <a:blip r:embed="rId2"/>
          <a:stretch>
            <a:fillRect/>
          </a:stretch>
        </p:blipFill>
        <p:spPr>
          <a:xfrm>
            <a:off x="0" y="0"/>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20</a:t>
            </a:fld>
            <a:endParaRPr lang="en-US"/>
          </a:p>
        </p:txBody>
      </p:sp>
    </p:spTree>
    <p:extLst>
      <p:ext uri="{BB962C8B-B14F-4D97-AF65-F5344CB8AC3E}">
        <p14:creationId xmlns:p14="http://schemas.microsoft.com/office/powerpoint/2010/main" val="316968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122"/>
            <a:ext cx="8229600" cy="1143000"/>
          </a:xfrm>
        </p:spPr>
        <p:txBody>
          <a:bodyPr/>
          <a:lstStyle/>
          <a:p>
            <a:r>
              <a:rPr lang="en-US" dirty="0"/>
              <a:t>2017-18 Program Details Cont’d</a:t>
            </a:r>
          </a:p>
        </p:txBody>
      </p:sp>
      <p:sp>
        <p:nvSpPr>
          <p:cNvPr id="3" name="Content Placeholder 2"/>
          <p:cNvSpPr>
            <a:spLocks noGrp="1"/>
          </p:cNvSpPr>
          <p:nvPr>
            <p:ph idx="1"/>
          </p:nvPr>
        </p:nvSpPr>
        <p:spPr>
          <a:xfrm>
            <a:off x="457200" y="2362200"/>
            <a:ext cx="8229600" cy="4495800"/>
          </a:xfrm>
        </p:spPr>
        <p:txBody>
          <a:bodyPr>
            <a:normAutofit fontScale="25000" lnSpcReduction="20000"/>
          </a:bodyPr>
          <a:lstStyle/>
          <a:p>
            <a:pPr marL="0" indent="0">
              <a:buNone/>
            </a:pPr>
            <a:r>
              <a:rPr lang="en-US" sz="5600" b="1" dirty="0">
                <a:solidFill>
                  <a:srgbClr val="FF0000"/>
                </a:solidFill>
              </a:rPr>
              <a:t>U13-U15 (8th Grade) Program Details: </a:t>
            </a:r>
            <a:r>
              <a:rPr lang="en-US" sz="5600" b="1" dirty="0"/>
              <a:t>White</a:t>
            </a:r>
            <a:r>
              <a:rPr lang="en-US" sz="5600" b="1" dirty="0">
                <a:solidFill>
                  <a:srgbClr val="FF0000"/>
                </a:solidFill>
              </a:rPr>
              <a:t> $820</a:t>
            </a:r>
            <a:endParaRPr lang="en-US" sz="5600" dirty="0">
              <a:solidFill>
                <a:srgbClr val="FF0000"/>
              </a:solidFill>
            </a:endParaRPr>
          </a:p>
          <a:p>
            <a:pPr lvl="0"/>
            <a:r>
              <a:rPr lang="en-US" sz="5600" dirty="0"/>
              <a:t>Age Group Camp (Fall) &amp; 2x/ week training (Fall &amp; Spring) </a:t>
            </a:r>
          </a:p>
          <a:p>
            <a:pPr lvl="0"/>
            <a:r>
              <a:rPr lang="en-US" sz="5600" dirty="0"/>
              <a:t>USSF Licensed Coach  </a:t>
            </a:r>
          </a:p>
          <a:p>
            <a:pPr lvl="0"/>
            <a:r>
              <a:rPr lang="en-US" sz="5600" dirty="0"/>
              <a:t>CIYSL League Games (Fall &amp; Spring) </a:t>
            </a:r>
          </a:p>
          <a:p>
            <a:pPr lvl="0"/>
            <a:r>
              <a:rPr lang="en-US" sz="5600" dirty="0"/>
              <a:t>Indoor Training (Winter) </a:t>
            </a:r>
          </a:p>
          <a:p>
            <a:pPr lvl="0"/>
            <a:r>
              <a:rPr lang="en-US" sz="5600" dirty="0"/>
              <a:t>Indoor League (Winter)</a:t>
            </a:r>
          </a:p>
          <a:p>
            <a:pPr lvl="0"/>
            <a:r>
              <a:rPr lang="en-US" sz="5600" dirty="0"/>
              <a:t>Goalkeeper Training Program </a:t>
            </a:r>
          </a:p>
          <a:p>
            <a:pPr lvl="0"/>
            <a:r>
              <a:rPr lang="en-US" sz="5600" dirty="0"/>
              <a:t>Supplemental programs throughout the year (i.e. Street Soccer, Finishing/Goal Scoring, Director of Coaching) </a:t>
            </a:r>
          </a:p>
          <a:p>
            <a:pPr lvl="0"/>
            <a:r>
              <a:rPr lang="en-US" sz="5600" dirty="0"/>
              <a:t>7 Tournaments (SASA Fall &amp; SASA Spring &amp; Four other SASA Assigned tournaments &amp; State Competition ex. State Cup/Presidents cup)</a:t>
            </a:r>
          </a:p>
          <a:p>
            <a:pPr lvl="1"/>
            <a:r>
              <a:rPr lang="en-US" sz="5600" dirty="0"/>
              <a:t>SASA Region II Tournament</a:t>
            </a:r>
          </a:p>
          <a:p>
            <a:pPr lvl="1"/>
            <a:r>
              <a:rPr lang="en-US" sz="5600" dirty="0"/>
              <a:t>SASA Lincoln Land Invitational </a:t>
            </a:r>
          </a:p>
          <a:p>
            <a:pPr lvl="1"/>
            <a:r>
              <a:rPr lang="en-US" sz="5600" dirty="0"/>
              <a:t>FC Peoria Spring Shoot Out </a:t>
            </a:r>
          </a:p>
          <a:p>
            <a:pPr lvl="1"/>
            <a:r>
              <a:rPr lang="en-US" sz="5600" dirty="0"/>
              <a:t>Norco Invitational</a:t>
            </a:r>
          </a:p>
          <a:p>
            <a:pPr lvl="1"/>
            <a:r>
              <a:rPr lang="en-US" sz="5600" dirty="0"/>
              <a:t>Libertyville Cup</a:t>
            </a:r>
          </a:p>
          <a:p>
            <a:pPr lvl="1"/>
            <a:r>
              <a:rPr lang="en-US" sz="5600" dirty="0"/>
              <a:t>Illinois FC Fall Cup</a:t>
            </a:r>
          </a:p>
          <a:p>
            <a:pPr lvl="1"/>
            <a:r>
              <a:rPr lang="en-US" sz="5600" dirty="0"/>
              <a:t>Presidents Cup/Illinois Cup</a:t>
            </a:r>
          </a:p>
          <a:p>
            <a:pPr lvl="0"/>
            <a:r>
              <a:rPr lang="en-US" sz="5600" dirty="0"/>
              <a:t>Field maintenance </a:t>
            </a:r>
          </a:p>
          <a:p>
            <a:pPr lvl="0"/>
            <a:r>
              <a:rPr lang="en-US" sz="5600" dirty="0"/>
              <a:t>Director of Coaching and Staff Positions at SASA </a:t>
            </a:r>
          </a:p>
          <a:p>
            <a:pPr lvl="0"/>
            <a:r>
              <a:rPr lang="en-US" sz="5600" dirty="0"/>
              <a:t>Other Expense</a:t>
            </a:r>
          </a:p>
          <a:p>
            <a:endParaRPr lang="en-US" dirty="0"/>
          </a:p>
        </p:txBody>
      </p:sp>
      <p:pic>
        <p:nvPicPr>
          <p:cNvPr id="4" name="Picture 3"/>
          <p:cNvPicPr>
            <a:picLocks noChangeAspect="1"/>
          </p:cNvPicPr>
          <p:nvPr/>
        </p:nvPicPr>
        <p:blipFill>
          <a:blip r:embed="rId2"/>
          <a:stretch>
            <a:fillRect/>
          </a:stretch>
        </p:blipFill>
        <p:spPr>
          <a:xfrm>
            <a:off x="0" y="151605"/>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21</a:t>
            </a:fld>
            <a:endParaRPr lang="en-US"/>
          </a:p>
        </p:txBody>
      </p:sp>
    </p:spTree>
    <p:extLst>
      <p:ext uri="{BB962C8B-B14F-4D97-AF65-F5344CB8AC3E}">
        <p14:creationId xmlns:p14="http://schemas.microsoft.com/office/powerpoint/2010/main" val="274508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762000"/>
          </a:xfrm>
        </p:spPr>
        <p:txBody>
          <a:bodyPr/>
          <a:lstStyle/>
          <a:p>
            <a:r>
              <a:rPr lang="en-US" dirty="0"/>
              <a:t>2017-18 Program Details Cont’d</a:t>
            </a:r>
          </a:p>
        </p:txBody>
      </p:sp>
      <p:sp>
        <p:nvSpPr>
          <p:cNvPr id="3" name="Content Placeholder 2"/>
          <p:cNvSpPr>
            <a:spLocks noGrp="1"/>
          </p:cNvSpPr>
          <p:nvPr>
            <p:ph idx="1"/>
          </p:nvPr>
        </p:nvSpPr>
        <p:spPr>
          <a:xfrm>
            <a:off x="457200" y="2209800"/>
            <a:ext cx="8229600" cy="4495800"/>
          </a:xfrm>
        </p:spPr>
        <p:txBody>
          <a:bodyPr>
            <a:normAutofit fontScale="32500" lnSpcReduction="20000"/>
          </a:bodyPr>
          <a:lstStyle/>
          <a:p>
            <a:pPr marL="0" indent="0">
              <a:buNone/>
            </a:pPr>
            <a:r>
              <a:rPr lang="en-US" sz="4300" b="1" dirty="0">
                <a:solidFill>
                  <a:srgbClr val="FF0000"/>
                </a:solidFill>
              </a:rPr>
              <a:t>U15-U16 High School Program </a:t>
            </a:r>
            <a:r>
              <a:rPr lang="en-US" sz="4300" b="1" dirty="0">
                <a:solidFill>
                  <a:schemeClr val="tx2"/>
                </a:solidFill>
              </a:rPr>
              <a:t>Blue</a:t>
            </a:r>
            <a:r>
              <a:rPr lang="en-US" sz="4300" b="1" dirty="0">
                <a:solidFill>
                  <a:srgbClr val="FF0000"/>
                </a:solidFill>
              </a:rPr>
              <a:t> Details: $810 </a:t>
            </a:r>
          </a:p>
          <a:p>
            <a:pPr lvl="0"/>
            <a:r>
              <a:rPr lang="en-US" sz="4300" dirty="0"/>
              <a:t>Age Group Camp (Fall or Spring) &amp; 2x/ week training (Fall or Spring) </a:t>
            </a:r>
          </a:p>
          <a:p>
            <a:pPr lvl="0"/>
            <a:r>
              <a:rPr lang="en-US" sz="4300" dirty="0"/>
              <a:t>USSF Licensed Coach</a:t>
            </a:r>
          </a:p>
          <a:p>
            <a:pPr lvl="0"/>
            <a:r>
              <a:rPr lang="en-US" sz="4300" dirty="0"/>
              <a:t>SLYSA League Games (Fall &amp; Spring) </a:t>
            </a:r>
          </a:p>
          <a:p>
            <a:pPr lvl="0"/>
            <a:r>
              <a:rPr lang="en-US" sz="4300" dirty="0"/>
              <a:t>Indoor Training (Winter) </a:t>
            </a:r>
          </a:p>
          <a:p>
            <a:pPr lvl="0"/>
            <a:r>
              <a:rPr lang="en-US" sz="4300" dirty="0"/>
              <a:t>Indoor League (Winter) </a:t>
            </a:r>
          </a:p>
          <a:p>
            <a:pPr lvl="0"/>
            <a:r>
              <a:rPr lang="en-US" sz="4300" dirty="0"/>
              <a:t>Goalkeeper Training Program </a:t>
            </a:r>
          </a:p>
          <a:p>
            <a:pPr lvl="0"/>
            <a:r>
              <a:rPr lang="en-US" sz="4300" dirty="0"/>
              <a:t>Supplemental programs throughout the year (i.e. Street Soccer, Finishing/Goal Scoring, Director of Coaching) </a:t>
            </a:r>
          </a:p>
          <a:p>
            <a:pPr lvl="0"/>
            <a:r>
              <a:rPr lang="en-US" sz="4300" dirty="0"/>
              <a:t>4 Tournaments (SASA Fall or SASA Spring &amp; 3 other SASA Assigned tournaments &amp; State Competition ex. State Cup/Presidents </a:t>
            </a:r>
          </a:p>
          <a:p>
            <a:pPr lvl="1"/>
            <a:r>
              <a:rPr lang="en-US" sz="4300" dirty="0"/>
              <a:t>SASA Region II Tournament: (Girls)</a:t>
            </a:r>
          </a:p>
          <a:p>
            <a:pPr lvl="1"/>
            <a:r>
              <a:rPr lang="en-US" sz="4300" dirty="0"/>
              <a:t>SASA Lincoln Land Invitational: (Boys)</a:t>
            </a:r>
          </a:p>
          <a:p>
            <a:pPr lvl="1"/>
            <a:r>
              <a:rPr lang="en-US" sz="4300" dirty="0"/>
              <a:t>FC Peoria Spring Shoot Out: (Girls)</a:t>
            </a:r>
          </a:p>
          <a:p>
            <a:pPr lvl="1"/>
            <a:r>
              <a:rPr lang="en-US" sz="4300" dirty="0"/>
              <a:t>Norco Invitational: (Girls)</a:t>
            </a:r>
          </a:p>
          <a:p>
            <a:pPr lvl="1"/>
            <a:r>
              <a:rPr lang="en-US" sz="4300" dirty="0"/>
              <a:t>Libertyville Cup: (Boys)</a:t>
            </a:r>
          </a:p>
          <a:p>
            <a:pPr lvl="1"/>
            <a:r>
              <a:rPr lang="en-US" sz="4300" dirty="0"/>
              <a:t>Illinois FC Fall Cup: (Boys)</a:t>
            </a:r>
          </a:p>
          <a:p>
            <a:pPr lvl="1"/>
            <a:r>
              <a:rPr lang="en-US" sz="4300" dirty="0"/>
              <a:t>Presidents Cup/Illinois Cup: (Both)</a:t>
            </a:r>
          </a:p>
          <a:p>
            <a:pPr lvl="0"/>
            <a:r>
              <a:rPr lang="en-US" sz="4300" dirty="0"/>
              <a:t>Field maintenance </a:t>
            </a:r>
          </a:p>
          <a:p>
            <a:pPr lvl="0"/>
            <a:r>
              <a:rPr lang="en-US" sz="4300" dirty="0"/>
              <a:t>Director of Coaching and Staff Positions at SASA</a:t>
            </a:r>
          </a:p>
          <a:p>
            <a:pPr lvl="0"/>
            <a:r>
              <a:rPr lang="en-US" sz="4300" dirty="0"/>
              <a:t>Other Expense </a:t>
            </a:r>
          </a:p>
          <a:p>
            <a:endParaRPr lang="en-US" dirty="0"/>
          </a:p>
        </p:txBody>
      </p:sp>
      <p:pic>
        <p:nvPicPr>
          <p:cNvPr id="4" name="Picture 3"/>
          <p:cNvPicPr>
            <a:picLocks noChangeAspect="1"/>
          </p:cNvPicPr>
          <p:nvPr/>
        </p:nvPicPr>
        <p:blipFill>
          <a:blip r:embed="rId2"/>
          <a:stretch>
            <a:fillRect/>
          </a:stretch>
        </p:blipFill>
        <p:spPr>
          <a:xfrm>
            <a:off x="26504" y="9939"/>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22</a:t>
            </a:fld>
            <a:endParaRPr lang="en-US"/>
          </a:p>
        </p:txBody>
      </p:sp>
    </p:spTree>
    <p:extLst>
      <p:ext uri="{BB962C8B-B14F-4D97-AF65-F5344CB8AC3E}">
        <p14:creationId xmlns:p14="http://schemas.microsoft.com/office/powerpoint/2010/main" val="3856650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0304"/>
            <a:ext cx="8229600" cy="768096"/>
          </a:xfrm>
        </p:spPr>
        <p:txBody>
          <a:bodyPr/>
          <a:lstStyle/>
          <a:p>
            <a:r>
              <a:rPr lang="en-US" dirty="0"/>
              <a:t>2017-18 Program Details Cont’d</a:t>
            </a:r>
          </a:p>
        </p:txBody>
      </p:sp>
      <p:sp>
        <p:nvSpPr>
          <p:cNvPr id="3" name="Content Placeholder 2"/>
          <p:cNvSpPr>
            <a:spLocks noGrp="1"/>
          </p:cNvSpPr>
          <p:nvPr>
            <p:ph idx="1"/>
          </p:nvPr>
        </p:nvSpPr>
        <p:spPr>
          <a:xfrm>
            <a:off x="457200" y="2286000"/>
            <a:ext cx="8229600" cy="4419600"/>
          </a:xfrm>
        </p:spPr>
        <p:txBody>
          <a:bodyPr>
            <a:normAutofit fontScale="25000" lnSpcReduction="20000"/>
          </a:bodyPr>
          <a:lstStyle/>
          <a:p>
            <a:pPr marL="0" indent="0">
              <a:buNone/>
            </a:pPr>
            <a:r>
              <a:rPr lang="en-US" sz="5600" b="1" dirty="0">
                <a:solidFill>
                  <a:srgbClr val="FF0000"/>
                </a:solidFill>
              </a:rPr>
              <a:t>U15-U16 High School Program </a:t>
            </a:r>
            <a:r>
              <a:rPr lang="en-US" sz="5600" b="1" dirty="0"/>
              <a:t>White </a:t>
            </a:r>
            <a:r>
              <a:rPr lang="en-US" sz="5600" b="1" dirty="0">
                <a:solidFill>
                  <a:srgbClr val="FF0000"/>
                </a:solidFill>
              </a:rPr>
              <a:t>Details: $750</a:t>
            </a:r>
            <a:endParaRPr lang="en-US" sz="5600" dirty="0">
              <a:solidFill>
                <a:srgbClr val="FF0000"/>
              </a:solidFill>
            </a:endParaRPr>
          </a:p>
          <a:p>
            <a:pPr lvl="0"/>
            <a:r>
              <a:rPr lang="en-US" sz="5600" dirty="0"/>
              <a:t>Age Group Camp (Fall or Spring) &amp; 2x/ week training (Fall or Spring) </a:t>
            </a:r>
          </a:p>
          <a:p>
            <a:pPr lvl="0"/>
            <a:r>
              <a:rPr lang="en-US" sz="5600" dirty="0"/>
              <a:t>USSF Licensed Coach </a:t>
            </a:r>
          </a:p>
          <a:p>
            <a:pPr lvl="0"/>
            <a:r>
              <a:rPr lang="en-US" sz="5600" dirty="0"/>
              <a:t>CIYSL League Games (Fall &amp; Spring)</a:t>
            </a:r>
          </a:p>
          <a:p>
            <a:pPr lvl="0"/>
            <a:r>
              <a:rPr lang="en-US" sz="5600" dirty="0"/>
              <a:t>Indoor Training (Winter) </a:t>
            </a:r>
          </a:p>
          <a:p>
            <a:pPr lvl="0"/>
            <a:r>
              <a:rPr lang="en-US" sz="5600" dirty="0"/>
              <a:t>Indoor League (Winter) </a:t>
            </a:r>
          </a:p>
          <a:p>
            <a:pPr lvl="0"/>
            <a:r>
              <a:rPr lang="en-US" sz="5600" dirty="0"/>
              <a:t>Goalkeeper Training Program </a:t>
            </a:r>
          </a:p>
          <a:p>
            <a:pPr lvl="0"/>
            <a:r>
              <a:rPr lang="en-US" sz="5600" dirty="0"/>
              <a:t>Supplemental programs throughout the year (i.e. Street Soccer, Finishing/Goal Scoring, Director of Coaching) </a:t>
            </a:r>
          </a:p>
          <a:p>
            <a:pPr lvl="0"/>
            <a:r>
              <a:rPr lang="en-US" sz="5600" dirty="0"/>
              <a:t>4 Tournaments (SASA Fall or SASA Spring &amp; 3 other SASA Assigned tournaments &amp; State Competition ex. State Cup/Presidents </a:t>
            </a:r>
          </a:p>
          <a:p>
            <a:pPr lvl="1"/>
            <a:r>
              <a:rPr lang="en-US" sz="5600" dirty="0"/>
              <a:t>SASA Region II Tournament: (Girls)</a:t>
            </a:r>
          </a:p>
          <a:p>
            <a:pPr lvl="1"/>
            <a:r>
              <a:rPr lang="en-US" sz="5600" dirty="0"/>
              <a:t>SASA Lincoln Land Invitational: (Boys)</a:t>
            </a:r>
          </a:p>
          <a:p>
            <a:pPr lvl="1"/>
            <a:r>
              <a:rPr lang="en-US" sz="5600" dirty="0"/>
              <a:t>FC Peoria Spring Shoot Out: (Girls)</a:t>
            </a:r>
          </a:p>
          <a:p>
            <a:pPr lvl="1"/>
            <a:r>
              <a:rPr lang="en-US" sz="5600" dirty="0"/>
              <a:t>Norco Invitational: (Girls)</a:t>
            </a:r>
          </a:p>
          <a:p>
            <a:pPr lvl="1"/>
            <a:r>
              <a:rPr lang="en-US" sz="5600" dirty="0"/>
              <a:t>Libertyville Cup: (Boys)</a:t>
            </a:r>
          </a:p>
          <a:p>
            <a:pPr lvl="1"/>
            <a:r>
              <a:rPr lang="en-US" sz="5600" dirty="0"/>
              <a:t>Illinois FC Fall Cup: (Boys)</a:t>
            </a:r>
          </a:p>
          <a:p>
            <a:pPr lvl="1"/>
            <a:r>
              <a:rPr lang="en-US" sz="5600" dirty="0"/>
              <a:t>Presidents Cup/Illinois Cup: (Both)</a:t>
            </a:r>
          </a:p>
          <a:p>
            <a:pPr lvl="0"/>
            <a:r>
              <a:rPr lang="en-US" sz="5600" dirty="0"/>
              <a:t>Field maintenance </a:t>
            </a:r>
          </a:p>
          <a:p>
            <a:pPr lvl="0"/>
            <a:r>
              <a:rPr lang="en-US" sz="5600" dirty="0"/>
              <a:t>Director of Coaching and Staff Positions at SASA</a:t>
            </a:r>
          </a:p>
          <a:p>
            <a:pPr lvl="0"/>
            <a:r>
              <a:rPr lang="en-US" sz="5600" dirty="0"/>
              <a:t>Other Expense </a:t>
            </a:r>
          </a:p>
          <a:p>
            <a:endParaRPr lang="en-US" dirty="0"/>
          </a:p>
        </p:txBody>
      </p:sp>
      <p:pic>
        <p:nvPicPr>
          <p:cNvPr id="4" name="Picture 3"/>
          <p:cNvPicPr>
            <a:picLocks noChangeAspect="1"/>
          </p:cNvPicPr>
          <p:nvPr/>
        </p:nvPicPr>
        <p:blipFill>
          <a:blip r:embed="rId2"/>
          <a:stretch>
            <a:fillRect/>
          </a:stretch>
        </p:blipFill>
        <p:spPr>
          <a:xfrm>
            <a:off x="0" y="0"/>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23</a:t>
            </a:fld>
            <a:endParaRPr lang="en-US"/>
          </a:p>
        </p:txBody>
      </p:sp>
    </p:spTree>
    <p:extLst>
      <p:ext uri="{BB962C8B-B14F-4D97-AF65-F5344CB8AC3E}">
        <p14:creationId xmlns:p14="http://schemas.microsoft.com/office/powerpoint/2010/main" val="117708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948" y="1447800"/>
            <a:ext cx="8229600" cy="838200"/>
          </a:xfrm>
        </p:spPr>
        <p:txBody>
          <a:bodyPr>
            <a:normAutofit/>
          </a:bodyPr>
          <a:lstStyle/>
          <a:p>
            <a:r>
              <a:rPr lang="en-US" dirty="0"/>
              <a:t>2017-18 Program Details Cont’d</a:t>
            </a:r>
          </a:p>
        </p:txBody>
      </p:sp>
      <p:sp>
        <p:nvSpPr>
          <p:cNvPr id="3" name="Content Placeholder 2"/>
          <p:cNvSpPr>
            <a:spLocks noGrp="1"/>
          </p:cNvSpPr>
          <p:nvPr>
            <p:ph idx="1"/>
          </p:nvPr>
        </p:nvSpPr>
        <p:spPr>
          <a:xfrm>
            <a:off x="457200" y="2286000"/>
            <a:ext cx="8229600" cy="4267200"/>
          </a:xfrm>
        </p:spPr>
        <p:txBody>
          <a:bodyPr>
            <a:normAutofit fontScale="47500" lnSpcReduction="20000"/>
          </a:bodyPr>
          <a:lstStyle/>
          <a:p>
            <a:pPr marL="0" indent="0">
              <a:buNone/>
            </a:pPr>
            <a:r>
              <a:rPr lang="en-US" sz="4200" b="1" dirty="0">
                <a:solidFill>
                  <a:srgbClr val="FF0000"/>
                </a:solidFill>
              </a:rPr>
              <a:t>U17-U19 High School Program </a:t>
            </a:r>
            <a:r>
              <a:rPr lang="en-US" sz="4200" b="1" dirty="0">
                <a:solidFill>
                  <a:schemeClr val="tx2"/>
                </a:solidFill>
              </a:rPr>
              <a:t>Showcase</a:t>
            </a:r>
            <a:r>
              <a:rPr lang="en-US" sz="4200" b="1" dirty="0">
                <a:solidFill>
                  <a:srgbClr val="FF0000"/>
                </a:solidFill>
              </a:rPr>
              <a:t> Details: $890 </a:t>
            </a:r>
            <a:endParaRPr lang="en-US" sz="4200" dirty="0">
              <a:solidFill>
                <a:srgbClr val="FF0000"/>
              </a:solidFill>
            </a:endParaRPr>
          </a:p>
          <a:p>
            <a:pPr lvl="0"/>
            <a:r>
              <a:rPr lang="en-US" dirty="0"/>
              <a:t>Age Group Camp (Fall or Spring) &amp; 3x/ week training (Fall or Spring) </a:t>
            </a:r>
          </a:p>
          <a:p>
            <a:pPr lvl="0"/>
            <a:r>
              <a:rPr lang="en-US" dirty="0"/>
              <a:t>SLYSA League Games (Fall &amp; Spring) </a:t>
            </a:r>
          </a:p>
          <a:p>
            <a:pPr lvl="0"/>
            <a:r>
              <a:rPr lang="en-US" dirty="0"/>
              <a:t>Indoor Training (Winter</a:t>
            </a:r>
          </a:p>
          <a:p>
            <a:pPr lvl="0"/>
            <a:r>
              <a:rPr lang="en-US" dirty="0"/>
              <a:t>Indoor League (Winter) </a:t>
            </a:r>
          </a:p>
          <a:p>
            <a:pPr lvl="0"/>
            <a:r>
              <a:rPr lang="en-US" dirty="0"/>
              <a:t>Goalkeeper Training Program </a:t>
            </a:r>
          </a:p>
          <a:p>
            <a:pPr lvl="0"/>
            <a:r>
              <a:rPr lang="en-US" dirty="0"/>
              <a:t>Supplemental programs throughout the year (i.e. Street Soccer, Finishing/Goal Scoring, Director of Coaching) </a:t>
            </a:r>
          </a:p>
          <a:p>
            <a:pPr lvl="0"/>
            <a:r>
              <a:rPr lang="en-US" dirty="0"/>
              <a:t>4 Tournaments (SASA Fall or SASA Spring &amp; 3 College Showcase &amp; State Competition ex. State Cup/Presidents </a:t>
            </a:r>
          </a:p>
          <a:p>
            <a:pPr lvl="1"/>
            <a:r>
              <a:rPr lang="en-US" dirty="0"/>
              <a:t>SASA Region II Tournament: (Girls)</a:t>
            </a:r>
          </a:p>
          <a:p>
            <a:pPr lvl="1"/>
            <a:r>
              <a:rPr lang="en-US" dirty="0"/>
              <a:t>SASA Lincoln Land Invitational: (Boys)</a:t>
            </a:r>
          </a:p>
          <a:p>
            <a:pPr lvl="1"/>
            <a:r>
              <a:rPr lang="en-US" dirty="0"/>
              <a:t>3 College Showcase TBD: </a:t>
            </a:r>
          </a:p>
          <a:p>
            <a:pPr lvl="1"/>
            <a:r>
              <a:rPr lang="en-US" dirty="0"/>
              <a:t>Presidents Cup/Illinois Cup: (Both)</a:t>
            </a:r>
          </a:p>
          <a:p>
            <a:pPr lvl="0"/>
            <a:r>
              <a:rPr lang="en-US" dirty="0"/>
              <a:t>Field maintenance </a:t>
            </a:r>
          </a:p>
          <a:p>
            <a:pPr lvl="0"/>
            <a:r>
              <a:rPr lang="en-US" dirty="0"/>
              <a:t>Director of Coaching and Staff Positions at SASA</a:t>
            </a:r>
          </a:p>
          <a:p>
            <a:pPr lvl="0"/>
            <a:r>
              <a:rPr lang="en-US" dirty="0"/>
              <a:t>Other Expense </a:t>
            </a:r>
          </a:p>
          <a:p>
            <a:endParaRPr lang="en-US" dirty="0"/>
          </a:p>
        </p:txBody>
      </p:sp>
      <p:pic>
        <p:nvPicPr>
          <p:cNvPr id="4" name="Picture 3"/>
          <p:cNvPicPr>
            <a:picLocks noChangeAspect="1"/>
          </p:cNvPicPr>
          <p:nvPr/>
        </p:nvPicPr>
        <p:blipFill>
          <a:blip r:embed="rId2"/>
          <a:stretch>
            <a:fillRect/>
          </a:stretch>
        </p:blipFill>
        <p:spPr>
          <a:xfrm>
            <a:off x="0" y="0"/>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24</a:t>
            </a:fld>
            <a:endParaRPr lang="en-US"/>
          </a:p>
        </p:txBody>
      </p:sp>
    </p:spTree>
    <p:extLst>
      <p:ext uri="{BB962C8B-B14F-4D97-AF65-F5344CB8AC3E}">
        <p14:creationId xmlns:p14="http://schemas.microsoft.com/office/powerpoint/2010/main" val="3530588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503238"/>
          </a:xfrm>
        </p:spPr>
        <p:txBody>
          <a:bodyPr>
            <a:normAutofit fontScale="90000"/>
          </a:bodyPr>
          <a:lstStyle/>
          <a:p>
            <a:r>
              <a:rPr lang="en-US" dirty="0"/>
              <a:t>2017-18 Program Details Cont’d</a:t>
            </a:r>
          </a:p>
        </p:txBody>
      </p:sp>
      <p:sp>
        <p:nvSpPr>
          <p:cNvPr id="3" name="Content Placeholder 2"/>
          <p:cNvSpPr>
            <a:spLocks noGrp="1"/>
          </p:cNvSpPr>
          <p:nvPr>
            <p:ph idx="1"/>
          </p:nvPr>
        </p:nvSpPr>
        <p:spPr>
          <a:xfrm>
            <a:off x="457200" y="2103438"/>
            <a:ext cx="8229600" cy="4525962"/>
          </a:xfrm>
        </p:spPr>
        <p:txBody>
          <a:bodyPr>
            <a:normAutofit fontScale="25000" lnSpcReduction="20000"/>
          </a:bodyPr>
          <a:lstStyle/>
          <a:p>
            <a:pPr marL="0" indent="0">
              <a:buNone/>
            </a:pPr>
            <a:r>
              <a:rPr lang="en-US" sz="5600" b="1" dirty="0">
                <a:solidFill>
                  <a:srgbClr val="FF0000"/>
                </a:solidFill>
              </a:rPr>
              <a:t>U17-U19 High School Program </a:t>
            </a:r>
            <a:r>
              <a:rPr lang="en-US" sz="5600" b="1" dirty="0"/>
              <a:t>White</a:t>
            </a:r>
            <a:r>
              <a:rPr lang="en-US" sz="5600" b="1" dirty="0">
                <a:solidFill>
                  <a:srgbClr val="FF0000"/>
                </a:solidFill>
              </a:rPr>
              <a:t> Details: $750</a:t>
            </a:r>
            <a:endParaRPr lang="en-US" sz="5600" dirty="0">
              <a:solidFill>
                <a:srgbClr val="FF0000"/>
              </a:solidFill>
            </a:endParaRPr>
          </a:p>
          <a:p>
            <a:pPr lvl="0"/>
            <a:r>
              <a:rPr lang="en-US" sz="5600" dirty="0"/>
              <a:t>Age Group Camp (Fall or Spring) &amp; 2x/ week training (Fall or Spring) </a:t>
            </a:r>
          </a:p>
          <a:p>
            <a:pPr lvl="0"/>
            <a:r>
              <a:rPr lang="en-US" sz="5600" dirty="0"/>
              <a:t>USSF Licensed Coach </a:t>
            </a:r>
          </a:p>
          <a:p>
            <a:pPr lvl="0"/>
            <a:r>
              <a:rPr lang="en-US" sz="5600" dirty="0"/>
              <a:t>CIYSL League Games (Fall &amp; Spring)</a:t>
            </a:r>
          </a:p>
          <a:p>
            <a:pPr lvl="0"/>
            <a:r>
              <a:rPr lang="en-US" sz="5600" dirty="0"/>
              <a:t>Indoor Training (Winter) </a:t>
            </a:r>
          </a:p>
          <a:p>
            <a:pPr lvl="0"/>
            <a:r>
              <a:rPr lang="en-US" sz="5600" dirty="0"/>
              <a:t>Indoor League (Winter) </a:t>
            </a:r>
          </a:p>
          <a:p>
            <a:pPr lvl="0"/>
            <a:r>
              <a:rPr lang="en-US" sz="5600" dirty="0"/>
              <a:t>Goalkeeper Training Program </a:t>
            </a:r>
          </a:p>
          <a:p>
            <a:pPr lvl="0"/>
            <a:r>
              <a:rPr lang="en-US" sz="5600" dirty="0"/>
              <a:t>Supplemental programs throughout the year (i.e. Street Soccer, Finishing/Goal Scoring, Director of Coaching) </a:t>
            </a:r>
          </a:p>
          <a:p>
            <a:pPr lvl="0"/>
            <a:r>
              <a:rPr lang="en-US" sz="5600" dirty="0"/>
              <a:t>4 Tournaments (SASA Fall or SASA Spring &amp; 3 other SASA Assigned tournaments &amp; State Competition ex. State Cup/Presidents </a:t>
            </a:r>
          </a:p>
          <a:p>
            <a:pPr lvl="1"/>
            <a:r>
              <a:rPr lang="en-US" sz="5600" dirty="0"/>
              <a:t>SASA Region II Tournament: (Girls)</a:t>
            </a:r>
          </a:p>
          <a:p>
            <a:pPr lvl="1"/>
            <a:r>
              <a:rPr lang="en-US" sz="5600" dirty="0"/>
              <a:t>SASA Lincoln Land Invitational: (Boys)</a:t>
            </a:r>
          </a:p>
          <a:p>
            <a:pPr lvl="1"/>
            <a:r>
              <a:rPr lang="en-US" sz="5600" dirty="0"/>
              <a:t>FC Peoria Spring Shoot Out: (Girls)</a:t>
            </a:r>
          </a:p>
          <a:p>
            <a:pPr lvl="1"/>
            <a:r>
              <a:rPr lang="en-US" sz="5600" dirty="0"/>
              <a:t>Norco Invitational: (Girls)</a:t>
            </a:r>
          </a:p>
          <a:p>
            <a:pPr lvl="1"/>
            <a:r>
              <a:rPr lang="en-US" sz="5600" dirty="0"/>
              <a:t>Libertyville Cup: (Boys)</a:t>
            </a:r>
          </a:p>
          <a:p>
            <a:pPr lvl="1"/>
            <a:r>
              <a:rPr lang="en-US" sz="5600" dirty="0"/>
              <a:t>Illinois FC Fall Cup: (Boys)</a:t>
            </a:r>
          </a:p>
          <a:p>
            <a:pPr lvl="1"/>
            <a:r>
              <a:rPr lang="en-US" sz="5600" dirty="0"/>
              <a:t>Presidents Cup/Illinois Cup: (Both)</a:t>
            </a:r>
          </a:p>
          <a:p>
            <a:pPr lvl="0"/>
            <a:r>
              <a:rPr lang="en-US" sz="5600" dirty="0"/>
              <a:t>Field maintenance </a:t>
            </a:r>
          </a:p>
          <a:p>
            <a:pPr lvl="0"/>
            <a:r>
              <a:rPr lang="en-US" sz="5600" dirty="0"/>
              <a:t>Director of Coaching and Staff Positions at SASA</a:t>
            </a:r>
          </a:p>
          <a:p>
            <a:pPr lvl="0"/>
            <a:r>
              <a:rPr lang="en-US" sz="5600" dirty="0"/>
              <a:t>Other Expense </a:t>
            </a:r>
          </a:p>
          <a:p>
            <a:endParaRPr lang="en-US" dirty="0"/>
          </a:p>
        </p:txBody>
      </p:sp>
      <p:pic>
        <p:nvPicPr>
          <p:cNvPr id="4" name="Picture 3"/>
          <p:cNvPicPr>
            <a:picLocks noChangeAspect="1"/>
          </p:cNvPicPr>
          <p:nvPr/>
        </p:nvPicPr>
        <p:blipFill>
          <a:blip r:embed="rId2"/>
          <a:stretch>
            <a:fillRect/>
          </a:stretch>
        </p:blipFill>
        <p:spPr>
          <a:xfrm>
            <a:off x="0" y="0"/>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25</a:t>
            </a:fld>
            <a:endParaRPr lang="en-US"/>
          </a:p>
        </p:txBody>
      </p:sp>
    </p:spTree>
    <p:extLst>
      <p:ext uri="{BB962C8B-B14F-4D97-AF65-F5344CB8AC3E}">
        <p14:creationId xmlns:p14="http://schemas.microsoft.com/office/powerpoint/2010/main" val="2305250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067800" cy="7010400"/>
          </a:xfrm>
        </p:spPr>
      </p:pic>
      <p:sp>
        <p:nvSpPr>
          <p:cNvPr id="3" name="Slide Number Placeholder 2"/>
          <p:cNvSpPr>
            <a:spLocks noGrp="1"/>
          </p:cNvSpPr>
          <p:nvPr>
            <p:ph type="sldNum" sz="quarter" idx="12"/>
          </p:nvPr>
        </p:nvSpPr>
        <p:spPr/>
        <p:txBody>
          <a:bodyPr/>
          <a:lstStyle/>
          <a:p>
            <a:fld id="{4BDC9F25-0048-4482-8FE4-71ED3F8E65F3}" type="slidenum">
              <a:rPr lang="en-US" smtClean="0"/>
              <a:t>26</a:t>
            </a:fld>
            <a:endParaRPr lang="en-US"/>
          </a:p>
        </p:txBody>
      </p:sp>
    </p:spTree>
    <p:extLst>
      <p:ext uri="{BB962C8B-B14F-4D97-AF65-F5344CB8AC3E}">
        <p14:creationId xmlns:p14="http://schemas.microsoft.com/office/powerpoint/2010/main" val="2966698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r>
              <a:rPr lang="en-US" dirty="0"/>
              <a:t>Capital Projects</a:t>
            </a:r>
          </a:p>
        </p:txBody>
      </p:sp>
      <p:sp>
        <p:nvSpPr>
          <p:cNvPr id="3" name="Content Placeholder 2"/>
          <p:cNvSpPr>
            <a:spLocks noGrp="1"/>
          </p:cNvSpPr>
          <p:nvPr>
            <p:ph idx="1"/>
          </p:nvPr>
        </p:nvSpPr>
        <p:spPr>
          <a:xfrm>
            <a:off x="457200" y="2438400"/>
            <a:ext cx="8229600" cy="4267200"/>
          </a:xfrm>
        </p:spPr>
        <p:txBody>
          <a:bodyPr>
            <a:normAutofit/>
          </a:bodyPr>
          <a:lstStyle/>
          <a:p>
            <a:r>
              <a:rPr lang="en-US" sz="2400" b="1" dirty="0"/>
              <a:t>Roads</a:t>
            </a:r>
          </a:p>
          <a:p>
            <a:pPr lvl="1"/>
            <a:r>
              <a:rPr lang="en-US" sz="1800" dirty="0"/>
              <a:t>SASA Received 4 Bids ( 1 from a club member Company). Looking at West Road ( Train Tracks Side ) and South road ( CWLP plant road).</a:t>
            </a:r>
          </a:p>
          <a:p>
            <a:pPr lvl="1"/>
            <a:r>
              <a:rPr lang="en-US" sz="1800" dirty="0"/>
              <a:t>Phase 1 is to regrade, recompact, and add to existing materials to get us a good foundation to come back and lay whatever material we ( IF ) decide at a later date. ALSO, lay asphalt at the entrance on the South Road. This should be a LARGE Improvement over our Current Roads.</a:t>
            </a:r>
          </a:p>
          <a:p>
            <a:pPr lvl="2"/>
            <a:r>
              <a:rPr lang="en-US" sz="1800" dirty="0"/>
              <a:t>Winning Bid is $26,237 / 2</a:t>
            </a:r>
            <a:r>
              <a:rPr lang="en-US" sz="1800" baseline="30000" dirty="0"/>
              <a:t>nd</a:t>
            </a:r>
            <a:r>
              <a:rPr lang="en-US" sz="1800" dirty="0"/>
              <a:t> place bid was $39,000</a:t>
            </a:r>
          </a:p>
          <a:p>
            <a:pPr marL="857250" lvl="1" indent="-342900">
              <a:buFont typeface="Arial" panose="020B0604020202020204" pitchFamily="34" charset="0"/>
              <a:buChar char="•"/>
            </a:pPr>
            <a:r>
              <a:rPr lang="en-US" sz="2000" dirty="0"/>
              <a:t>Phase 2 Would be to lay a Finished surface of the clubs choosing.</a:t>
            </a:r>
          </a:p>
          <a:p>
            <a:pPr lvl="2"/>
            <a:r>
              <a:rPr lang="en-US" sz="1800" dirty="0"/>
              <a:t>Asphalt the two Roads about $80,000.</a:t>
            </a:r>
          </a:p>
          <a:p>
            <a:pPr lvl="2"/>
            <a:r>
              <a:rPr lang="en-US" sz="1800" dirty="0"/>
              <a:t>Concrete the two Roads about $200-250k</a:t>
            </a:r>
          </a:p>
          <a:p>
            <a:pPr lvl="2"/>
            <a:r>
              <a:rPr lang="en-US" sz="1800" dirty="0"/>
              <a:t>Oil and chip Surface is an option but would require maintenance and is not recommended by these companies for this project.</a:t>
            </a:r>
          </a:p>
        </p:txBody>
      </p:sp>
      <p:pic>
        <p:nvPicPr>
          <p:cNvPr id="4" name="Picture 3"/>
          <p:cNvPicPr>
            <a:picLocks noChangeAspect="1"/>
          </p:cNvPicPr>
          <p:nvPr/>
        </p:nvPicPr>
        <p:blipFill>
          <a:blip r:embed="rId2"/>
          <a:stretch>
            <a:fillRect/>
          </a:stretch>
        </p:blipFill>
        <p:spPr>
          <a:xfrm>
            <a:off x="13252" y="0"/>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27</a:t>
            </a:fld>
            <a:endParaRPr lang="en-US"/>
          </a:p>
        </p:txBody>
      </p:sp>
    </p:spTree>
    <p:extLst>
      <p:ext uri="{BB962C8B-B14F-4D97-AF65-F5344CB8AC3E}">
        <p14:creationId xmlns:p14="http://schemas.microsoft.com/office/powerpoint/2010/main" val="1864175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261" y="1409700"/>
            <a:ext cx="8229600" cy="1143000"/>
          </a:xfrm>
        </p:spPr>
        <p:txBody>
          <a:bodyPr/>
          <a:lstStyle/>
          <a:p>
            <a:r>
              <a:rPr lang="en-US" dirty="0"/>
              <a:t>Capital Projects Cont’d</a:t>
            </a:r>
          </a:p>
        </p:txBody>
      </p:sp>
      <p:sp>
        <p:nvSpPr>
          <p:cNvPr id="3" name="Content Placeholder 2"/>
          <p:cNvSpPr>
            <a:spLocks noGrp="1"/>
          </p:cNvSpPr>
          <p:nvPr>
            <p:ph idx="1"/>
          </p:nvPr>
        </p:nvSpPr>
        <p:spPr>
          <a:xfrm>
            <a:off x="457200" y="2286000"/>
            <a:ext cx="8229600" cy="4267200"/>
          </a:xfrm>
        </p:spPr>
        <p:txBody>
          <a:bodyPr>
            <a:normAutofit fontScale="92500" lnSpcReduction="20000"/>
          </a:bodyPr>
          <a:lstStyle/>
          <a:p>
            <a:pPr marL="457200" lvl="1" indent="0">
              <a:buNone/>
            </a:pPr>
            <a:endParaRPr lang="en-US" sz="2000" b="1" dirty="0"/>
          </a:p>
          <a:p>
            <a:r>
              <a:rPr lang="en-US" sz="2400" b="1" dirty="0"/>
              <a:t>UIS Turf Project / $1M </a:t>
            </a:r>
          </a:p>
          <a:p>
            <a:pPr lvl="1"/>
            <a:r>
              <a:rPr lang="en-US" sz="2000" dirty="0"/>
              <a:t>UIS is looking for partners for their Turf field project</a:t>
            </a:r>
          </a:p>
          <a:p>
            <a:pPr lvl="1"/>
            <a:r>
              <a:rPr lang="en-US" sz="2000" dirty="0"/>
              <a:t>$150k to $200k</a:t>
            </a:r>
          </a:p>
          <a:p>
            <a:pPr lvl="1"/>
            <a:r>
              <a:rPr lang="en-US" sz="2000" dirty="0"/>
              <a:t>Over a 10 year period SASA would contribute $15k/$20k per </a:t>
            </a:r>
            <a:r>
              <a:rPr lang="en-US" sz="2000"/>
              <a:t>year.</a:t>
            </a:r>
          </a:p>
          <a:p>
            <a:pPr lvl="1"/>
            <a:r>
              <a:rPr lang="en-US" sz="2000"/>
              <a:t>This </a:t>
            </a:r>
            <a:r>
              <a:rPr lang="en-US" sz="2000" dirty="0"/>
              <a:t>would include a SASA logo on the Turf around Midfield just off the Playing Surface</a:t>
            </a:r>
          </a:p>
          <a:p>
            <a:pPr lvl="1"/>
            <a:r>
              <a:rPr lang="en-US" sz="2000" dirty="0"/>
              <a:t>This would allow SASA to use field for tournaments &amp; practices</a:t>
            </a:r>
          </a:p>
          <a:p>
            <a:pPr lvl="1"/>
            <a:r>
              <a:rPr lang="en-US" sz="2000" dirty="0"/>
              <a:t>15 hour per week of scheduled use</a:t>
            </a:r>
          </a:p>
          <a:p>
            <a:pPr lvl="1"/>
            <a:r>
              <a:rPr lang="en-US" sz="2000" dirty="0"/>
              <a:t>UIS Men/Women game and practice times are in the Fall from mid August to Late October (would need to coordinate field use)</a:t>
            </a:r>
          </a:p>
          <a:p>
            <a:pPr lvl="1"/>
            <a:r>
              <a:rPr lang="en-US" sz="2000" dirty="0"/>
              <a:t>Rest of the Year Field would have more Availability</a:t>
            </a:r>
          </a:p>
          <a:p>
            <a:pPr lvl="1"/>
            <a:r>
              <a:rPr lang="en-US" sz="2000" dirty="0"/>
              <a:t>This would also establish a direct connection between UIS Men’s and Women’s Soccer Programs and SASA</a:t>
            </a:r>
          </a:p>
          <a:p>
            <a:pPr lvl="1"/>
            <a:endParaRPr lang="en-US" sz="2000" b="1" dirty="0"/>
          </a:p>
          <a:p>
            <a:pPr lvl="1"/>
            <a:endParaRPr lang="en-US" sz="2000" b="1" dirty="0"/>
          </a:p>
        </p:txBody>
      </p:sp>
      <p:pic>
        <p:nvPicPr>
          <p:cNvPr id="4" name="Picture 3"/>
          <p:cNvPicPr>
            <a:picLocks noChangeAspect="1"/>
          </p:cNvPicPr>
          <p:nvPr/>
        </p:nvPicPr>
        <p:blipFill>
          <a:blip r:embed="rId2"/>
          <a:stretch>
            <a:fillRect/>
          </a:stretch>
        </p:blipFill>
        <p:spPr>
          <a:xfrm>
            <a:off x="9939" y="6096"/>
            <a:ext cx="9144000" cy="167030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28</a:t>
            </a:fld>
            <a:endParaRPr lang="en-US"/>
          </a:p>
        </p:txBody>
      </p:sp>
    </p:spTree>
    <p:extLst>
      <p:ext uri="{BB962C8B-B14F-4D97-AF65-F5344CB8AC3E}">
        <p14:creationId xmlns:p14="http://schemas.microsoft.com/office/powerpoint/2010/main" val="3552893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28"/>
            <a:ext cx="8229600" cy="1143000"/>
          </a:xfrm>
        </p:spPr>
        <p:txBody>
          <a:bodyPr/>
          <a:lstStyle/>
          <a:p>
            <a:endParaRPr lang="en-US" dirty="0"/>
          </a:p>
        </p:txBody>
      </p:sp>
      <p:sp>
        <p:nvSpPr>
          <p:cNvPr id="3" name="Content Placeholder 2"/>
          <p:cNvSpPr>
            <a:spLocks noGrp="1"/>
          </p:cNvSpPr>
          <p:nvPr>
            <p:ph idx="1"/>
          </p:nvPr>
        </p:nvSpPr>
        <p:spPr/>
        <p:txBody>
          <a:bodyPr/>
          <a:lstStyle/>
          <a:p>
            <a:pPr marL="457200" lvl="1" indent="0">
              <a:buNone/>
            </a:pPr>
            <a:endParaRPr lang="en-US" sz="2000" b="1" dirty="0"/>
          </a:p>
          <a:p>
            <a:pPr lvl="1"/>
            <a:endParaRPr lang="en-US"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9144000" cy="6324600"/>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29</a:t>
            </a:fld>
            <a:endParaRPr lang="en-US"/>
          </a:p>
        </p:txBody>
      </p:sp>
    </p:spTree>
    <p:extLst>
      <p:ext uri="{BB962C8B-B14F-4D97-AF65-F5344CB8AC3E}">
        <p14:creationId xmlns:p14="http://schemas.microsoft.com/office/powerpoint/2010/main" val="247355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64" y="1673054"/>
            <a:ext cx="9127435" cy="1182773"/>
          </a:xfrm>
        </p:spPr>
        <p:txBody>
          <a:bodyPr/>
          <a:lstStyle/>
          <a:p>
            <a:r>
              <a:rPr lang="en-US" dirty="0"/>
              <a:t>2016-17 Club Review</a:t>
            </a:r>
          </a:p>
        </p:txBody>
      </p:sp>
      <p:sp>
        <p:nvSpPr>
          <p:cNvPr id="3" name="Content Placeholder 2"/>
          <p:cNvSpPr>
            <a:spLocks noGrp="1"/>
          </p:cNvSpPr>
          <p:nvPr>
            <p:ph idx="1"/>
          </p:nvPr>
        </p:nvSpPr>
        <p:spPr>
          <a:xfrm>
            <a:off x="457200" y="2895600"/>
            <a:ext cx="8229600" cy="3733800"/>
          </a:xfrm>
        </p:spPr>
        <p:txBody>
          <a:bodyPr>
            <a:normAutofit fontScale="77500" lnSpcReduction="20000"/>
          </a:bodyPr>
          <a:lstStyle/>
          <a:p>
            <a:r>
              <a:rPr lang="en-US" dirty="0"/>
              <a:t>Established ID sessions and implemented the birth year transition as mandated by US Soccer.</a:t>
            </a:r>
          </a:p>
          <a:p>
            <a:r>
              <a:rPr lang="en-US" dirty="0"/>
              <a:t>Adopted new club bylaws.</a:t>
            </a:r>
          </a:p>
          <a:p>
            <a:r>
              <a:rPr lang="en-US" dirty="0"/>
              <a:t>Increased board transparency and communications. </a:t>
            </a:r>
          </a:p>
          <a:p>
            <a:pPr lvl="1"/>
            <a:r>
              <a:rPr lang="en-US" dirty="0"/>
              <a:t>Board Minutes now posted on website </a:t>
            </a:r>
          </a:p>
          <a:p>
            <a:pPr lvl="1"/>
            <a:r>
              <a:rPr lang="en-US" dirty="0"/>
              <a:t>Weekly Coaches Corner updates emailed to members.</a:t>
            </a:r>
          </a:p>
          <a:p>
            <a:pPr lvl="1"/>
            <a:r>
              <a:rPr lang="en-US" dirty="0"/>
              <a:t>Conducted Coach / Manager Meeting to discuss new dues structure prior to vote by board.</a:t>
            </a:r>
          </a:p>
          <a:p>
            <a:pPr lvl="1"/>
            <a:r>
              <a:rPr lang="en-US" dirty="0"/>
              <a:t>Hosting first Annual meeting in recent years open to ALL Club Members to share new financial picture and gain input on possible capital projects.</a:t>
            </a:r>
          </a:p>
          <a:p>
            <a:pPr marL="457200" lvl="1"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167305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3</a:t>
            </a:fld>
            <a:endParaRPr lang="en-US"/>
          </a:p>
        </p:txBody>
      </p:sp>
    </p:spTree>
    <p:extLst>
      <p:ext uri="{BB962C8B-B14F-4D97-AF65-F5344CB8AC3E}">
        <p14:creationId xmlns:p14="http://schemas.microsoft.com/office/powerpoint/2010/main" val="123577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64" y="1673054"/>
            <a:ext cx="9127435" cy="1182773"/>
          </a:xfrm>
        </p:spPr>
        <p:txBody>
          <a:bodyPr/>
          <a:lstStyle/>
          <a:p>
            <a:r>
              <a:rPr lang="en-US" dirty="0"/>
              <a:t>2016-17 Club Review</a:t>
            </a:r>
          </a:p>
        </p:txBody>
      </p:sp>
      <p:sp>
        <p:nvSpPr>
          <p:cNvPr id="3" name="Content Placeholder 2"/>
          <p:cNvSpPr>
            <a:spLocks noGrp="1"/>
          </p:cNvSpPr>
          <p:nvPr>
            <p:ph idx="1"/>
          </p:nvPr>
        </p:nvSpPr>
        <p:spPr>
          <a:xfrm>
            <a:off x="457200" y="2895600"/>
            <a:ext cx="8229600" cy="3505200"/>
          </a:xfrm>
        </p:spPr>
        <p:txBody>
          <a:bodyPr>
            <a:normAutofit fontScale="85000" lnSpcReduction="20000"/>
          </a:bodyPr>
          <a:lstStyle/>
          <a:p>
            <a:r>
              <a:rPr lang="en-US" dirty="0"/>
              <a:t>Appointed a CPA to serve as club Treasurer to manage club budget.</a:t>
            </a:r>
          </a:p>
          <a:p>
            <a:r>
              <a:rPr lang="en-US" dirty="0"/>
              <a:t>Conducted club-wide parent survey, seeking member input, and began creating action plan to address concerns.</a:t>
            </a:r>
          </a:p>
          <a:p>
            <a:r>
              <a:rPr lang="en-US" dirty="0"/>
              <a:t>Elected new board members.  </a:t>
            </a:r>
          </a:p>
          <a:p>
            <a:pPr lvl="1"/>
            <a:r>
              <a:rPr lang="en-US" dirty="0"/>
              <a:t>Consistent with new bylaws. </a:t>
            </a:r>
          </a:p>
          <a:p>
            <a:pPr lvl="2"/>
            <a:r>
              <a:rPr lang="en-US" dirty="0"/>
              <a:t>Announced Board Openings on Website to solicit all interested applicants.</a:t>
            </a:r>
          </a:p>
          <a:p>
            <a:pPr lvl="2"/>
            <a:r>
              <a:rPr lang="en-US" dirty="0"/>
              <a:t>A committee formed of majority non-board members.</a:t>
            </a:r>
          </a:p>
        </p:txBody>
      </p:sp>
      <p:pic>
        <p:nvPicPr>
          <p:cNvPr id="4" name="Picture 3"/>
          <p:cNvPicPr>
            <a:picLocks noChangeAspect="1"/>
          </p:cNvPicPr>
          <p:nvPr/>
        </p:nvPicPr>
        <p:blipFill>
          <a:blip r:embed="rId2"/>
          <a:stretch>
            <a:fillRect/>
          </a:stretch>
        </p:blipFill>
        <p:spPr>
          <a:xfrm>
            <a:off x="0" y="0"/>
            <a:ext cx="9144000" cy="167305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4</a:t>
            </a:fld>
            <a:endParaRPr lang="en-US"/>
          </a:p>
        </p:txBody>
      </p:sp>
    </p:spTree>
    <p:extLst>
      <p:ext uri="{BB962C8B-B14F-4D97-AF65-F5344CB8AC3E}">
        <p14:creationId xmlns:p14="http://schemas.microsoft.com/office/powerpoint/2010/main" val="182667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64" y="1673054"/>
            <a:ext cx="9127435" cy="1182773"/>
          </a:xfrm>
        </p:spPr>
        <p:txBody>
          <a:bodyPr/>
          <a:lstStyle/>
          <a:p>
            <a:r>
              <a:rPr lang="en-US" dirty="0"/>
              <a:t>2016-17 Club Review</a:t>
            </a:r>
          </a:p>
        </p:txBody>
      </p:sp>
      <p:sp>
        <p:nvSpPr>
          <p:cNvPr id="3" name="Content Placeholder 2"/>
          <p:cNvSpPr>
            <a:spLocks noGrp="1"/>
          </p:cNvSpPr>
          <p:nvPr>
            <p:ph idx="1"/>
          </p:nvPr>
        </p:nvSpPr>
        <p:spPr>
          <a:xfrm>
            <a:off x="457200" y="2895600"/>
            <a:ext cx="8229600" cy="3657600"/>
          </a:xfrm>
        </p:spPr>
        <p:txBody>
          <a:bodyPr>
            <a:normAutofit fontScale="85000" lnSpcReduction="20000"/>
          </a:bodyPr>
          <a:lstStyle/>
          <a:p>
            <a:r>
              <a:rPr lang="en-US" dirty="0"/>
              <a:t>Transitioned to a full-time Director of Coaching, who is implementing club wide coaching curriculum and guidelines.  </a:t>
            </a:r>
          </a:p>
          <a:p>
            <a:r>
              <a:rPr lang="en-US" dirty="0"/>
              <a:t>Expanded the Youth Academy to include a fall season and winter training program.</a:t>
            </a:r>
          </a:p>
          <a:p>
            <a:r>
              <a:rPr lang="en-US" dirty="0"/>
              <a:t>Enrolled 520 players for 2016-2017. </a:t>
            </a:r>
          </a:p>
          <a:p>
            <a:r>
              <a:rPr lang="en-US" dirty="0"/>
              <a:t>Two Successful SASA tournaments.</a:t>
            </a:r>
          </a:p>
          <a:p>
            <a:pPr lvl="1"/>
            <a:r>
              <a:rPr lang="en-US" dirty="0"/>
              <a:t>109 Teams in Fall</a:t>
            </a:r>
          </a:p>
          <a:p>
            <a:pPr lvl="1"/>
            <a:r>
              <a:rPr lang="en-US" dirty="0"/>
              <a:t>121 Teams in the Spring</a:t>
            </a:r>
          </a:p>
        </p:txBody>
      </p:sp>
      <p:pic>
        <p:nvPicPr>
          <p:cNvPr id="4" name="Picture 3"/>
          <p:cNvPicPr>
            <a:picLocks noChangeAspect="1"/>
          </p:cNvPicPr>
          <p:nvPr/>
        </p:nvPicPr>
        <p:blipFill>
          <a:blip r:embed="rId2"/>
          <a:stretch>
            <a:fillRect/>
          </a:stretch>
        </p:blipFill>
        <p:spPr>
          <a:xfrm>
            <a:off x="0" y="0"/>
            <a:ext cx="9144000" cy="167305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5</a:t>
            </a:fld>
            <a:endParaRPr lang="en-US"/>
          </a:p>
        </p:txBody>
      </p:sp>
    </p:spTree>
    <p:extLst>
      <p:ext uri="{BB962C8B-B14F-4D97-AF65-F5344CB8AC3E}">
        <p14:creationId xmlns:p14="http://schemas.microsoft.com/office/powerpoint/2010/main" val="339602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64" y="1673054"/>
            <a:ext cx="9127435" cy="1182773"/>
          </a:xfrm>
        </p:spPr>
        <p:txBody>
          <a:bodyPr/>
          <a:lstStyle/>
          <a:p>
            <a:r>
              <a:rPr lang="en-US" dirty="0"/>
              <a:t>Survey Results 4</a:t>
            </a:r>
            <a:r>
              <a:rPr lang="en-US" baseline="30000" dirty="0"/>
              <a:t>th</a:t>
            </a:r>
            <a:r>
              <a:rPr lang="en-US" dirty="0"/>
              <a:t> Quarter 2016</a:t>
            </a:r>
          </a:p>
        </p:txBody>
      </p:sp>
      <p:sp>
        <p:nvSpPr>
          <p:cNvPr id="3" name="Content Placeholder 2"/>
          <p:cNvSpPr>
            <a:spLocks noGrp="1"/>
          </p:cNvSpPr>
          <p:nvPr>
            <p:ph idx="1"/>
          </p:nvPr>
        </p:nvSpPr>
        <p:spPr>
          <a:xfrm>
            <a:off x="457200" y="2895600"/>
            <a:ext cx="8229600" cy="3230563"/>
          </a:xfrm>
        </p:spPr>
        <p:txBody>
          <a:bodyPr>
            <a:normAutofit fontScale="70000" lnSpcReduction="20000"/>
          </a:bodyPr>
          <a:lstStyle/>
          <a:p>
            <a:r>
              <a:rPr lang="en-US" dirty="0"/>
              <a:t>Player experience rated 81 out of 100 as good or better</a:t>
            </a:r>
          </a:p>
          <a:p>
            <a:r>
              <a:rPr lang="en-US" dirty="0"/>
              <a:t>Team experience rated 78 out of 100 as good or better</a:t>
            </a:r>
          </a:p>
          <a:p>
            <a:r>
              <a:rPr lang="en-US" dirty="0"/>
              <a:t>Parent experience rated 76 out of 100 as good or better</a:t>
            </a:r>
          </a:p>
          <a:p>
            <a:r>
              <a:rPr lang="en-US" dirty="0"/>
              <a:t>Coach experience rated 72 out of 100 as good or better</a:t>
            </a:r>
          </a:p>
          <a:p>
            <a:pPr marL="0" indent="0">
              <a:buNone/>
            </a:pPr>
            <a:endParaRPr lang="en-US" dirty="0"/>
          </a:p>
          <a:p>
            <a:r>
              <a:rPr lang="en-US" dirty="0"/>
              <a:t>Average = 77 of 100 rated as good or better</a:t>
            </a:r>
            <a:br>
              <a:rPr lang="en-US" dirty="0"/>
            </a:br>
            <a:endParaRPr lang="en-US" dirty="0"/>
          </a:p>
          <a:p>
            <a:r>
              <a:rPr lang="en-US" dirty="0"/>
              <a:t>Club experience rated 59 out of 100 as good or better.</a:t>
            </a:r>
          </a:p>
          <a:p>
            <a:r>
              <a:rPr lang="en-US" dirty="0"/>
              <a:t>Roads, Fields &amp; Transparency were the top 3 reasons.</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167305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6</a:t>
            </a:fld>
            <a:endParaRPr lang="en-US"/>
          </a:p>
        </p:txBody>
      </p:sp>
    </p:spTree>
    <p:extLst>
      <p:ext uri="{BB962C8B-B14F-4D97-AF65-F5344CB8AC3E}">
        <p14:creationId xmlns:p14="http://schemas.microsoft.com/office/powerpoint/2010/main" val="254936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 y="1369927"/>
            <a:ext cx="8229600" cy="1143000"/>
          </a:xfrm>
        </p:spPr>
        <p:txBody>
          <a:bodyPr>
            <a:normAutofit/>
          </a:bodyPr>
          <a:lstStyle/>
          <a:p>
            <a:r>
              <a:rPr lang="en-US" dirty="0"/>
              <a:t>ID Dates</a:t>
            </a:r>
          </a:p>
        </p:txBody>
      </p:sp>
      <p:sp>
        <p:nvSpPr>
          <p:cNvPr id="3" name="Content Placeholder 2"/>
          <p:cNvSpPr>
            <a:spLocks noGrp="1"/>
          </p:cNvSpPr>
          <p:nvPr>
            <p:ph idx="1"/>
          </p:nvPr>
        </p:nvSpPr>
        <p:spPr>
          <a:xfrm>
            <a:off x="457200" y="2209800"/>
            <a:ext cx="8610600" cy="4419600"/>
          </a:xfrm>
        </p:spPr>
        <p:txBody>
          <a:bodyPr numCol="2">
            <a:noAutofit/>
          </a:bodyPr>
          <a:lstStyle/>
          <a:p>
            <a:pPr marL="514350" lvl="1" indent="0">
              <a:buNone/>
            </a:pPr>
            <a:r>
              <a:rPr lang="en-US" sz="1600" b="1" dirty="0">
                <a:solidFill>
                  <a:srgbClr val="FF0000"/>
                </a:solidFill>
              </a:rPr>
              <a:t>GIRLS ID SESSIONS</a:t>
            </a:r>
          </a:p>
          <a:p>
            <a:pPr marL="800100" lvl="1">
              <a:buFont typeface="Arial" panose="020B0604020202020204" pitchFamily="34" charset="0"/>
              <a:buChar char="•"/>
            </a:pPr>
            <a:endParaRPr lang="en-US" sz="1600" dirty="0"/>
          </a:p>
          <a:p>
            <a:pPr marL="800100" lvl="1">
              <a:buFont typeface="Arial" panose="020B0604020202020204" pitchFamily="34" charset="0"/>
              <a:buChar char="•"/>
            </a:pPr>
            <a:r>
              <a:rPr lang="en-US" sz="1600" dirty="0"/>
              <a:t>Friday April 7th</a:t>
            </a:r>
            <a:br>
              <a:rPr lang="en-US" sz="1600" dirty="0"/>
            </a:br>
            <a:r>
              <a:rPr lang="en-US" sz="1600" dirty="0"/>
              <a:t>5:30-6:45 PM (2010,2009)</a:t>
            </a:r>
            <a:br>
              <a:rPr lang="en-US" sz="1600" dirty="0"/>
            </a:br>
            <a:r>
              <a:rPr lang="en-US" sz="1600" dirty="0"/>
              <a:t>7:00-8:15 PM (2008,2007)</a:t>
            </a:r>
            <a:br>
              <a:rPr lang="en-US" sz="1600" dirty="0"/>
            </a:br>
            <a:endParaRPr lang="en-US" sz="1600" dirty="0"/>
          </a:p>
          <a:p>
            <a:pPr marL="800100" lvl="1">
              <a:buFont typeface="Arial" panose="020B0604020202020204" pitchFamily="34" charset="0"/>
              <a:buChar char="•"/>
            </a:pPr>
            <a:r>
              <a:rPr lang="en-US" sz="1600" dirty="0"/>
              <a:t>Friday April 14th</a:t>
            </a:r>
            <a:br>
              <a:rPr lang="en-US" sz="1600" dirty="0"/>
            </a:br>
            <a:r>
              <a:rPr lang="en-US" sz="1600" dirty="0"/>
              <a:t>5:30-6:45 PM (2006,2005)</a:t>
            </a:r>
            <a:br>
              <a:rPr lang="en-US" sz="1600" dirty="0"/>
            </a:br>
            <a:r>
              <a:rPr lang="en-US" sz="1600" dirty="0"/>
              <a:t>7:00-8:15 PM (2004,2003)</a:t>
            </a:r>
            <a:br>
              <a:rPr lang="en-US" sz="1600" dirty="0"/>
            </a:br>
            <a:endParaRPr lang="en-US" sz="1600" dirty="0"/>
          </a:p>
          <a:p>
            <a:pPr marL="800100" lvl="1">
              <a:buFont typeface="Arial" panose="020B0604020202020204" pitchFamily="34" charset="0"/>
              <a:buChar char="•"/>
            </a:pPr>
            <a:r>
              <a:rPr lang="en-US" sz="1600" dirty="0"/>
              <a:t>Friday April 21st</a:t>
            </a:r>
            <a:br>
              <a:rPr lang="en-US" sz="1600" dirty="0"/>
            </a:br>
            <a:r>
              <a:rPr lang="en-US" sz="1600" dirty="0"/>
              <a:t>5:30-6:45 PM (2010-2007)</a:t>
            </a:r>
            <a:br>
              <a:rPr lang="en-US" sz="1600" dirty="0"/>
            </a:br>
            <a:r>
              <a:rPr lang="en-US" sz="1600" dirty="0"/>
              <a:t>7:00-8:15 PM (2006-2003)</a:t>
            </a:r>
          </a:p>
          <a:p>
            <a:pPr marL="800100" lvl="1">
              <a:buFont typeface="Arial" panose="020B0604020202020204" pitchFamily="34" charset="0"/>
              <a:buChar char="•"/>
            </a:pPr>
            <a:endParaRPr lang="en-US" sz="1600" dirty="0"/>
          </a:p>
          <a:p>
            <a:pPr marL="514350" lvl="1" indent="0">
              <a:buNone/>
            </a:pPr>
            <a:br>
              <a:rPr lang="en-US" sz="1600" dirty="0"/>
            </a:br>
            <a:br>
              <a:rPr lang="en-US" sz="1600" dirty="0"/>
            </a:br>
            <a:r>
              <a:rPr lang="en-US" sz="1600" b="1" dirty="0">
                <a:solidFill>
                  <a:srgbClr val="FF0000"/>
                </a:solidFill>
              </a:rPr>
              <a:t>BOYS ID SESSIONS</a:t>
            </a:r>
            <a:br>
              <a:rPr lang="en-US" sz="1600" dirty="0"/>
            </a:br>
            <a:endParaRPr lang="en-US" sz="1600" dirty="0"/>
          </a:p>
          <a:p>
            <a:pPr marL="800100" lvl="1">
              <a:buFont typeface="Arial" panose="020B0604020202020204" pitchFamily="34" charset="0"/>
              <a:buChar char="•"/>
            </a:pPr>
            <a:r>
              <a:rPr lang="en-US" sz="1600" dirty="0"/>
              <a:t>Friday April 7th</a:t>
            </a:r>
            <a:br>
              <a:rPr lang="en-US" sz="1600" dirty="0"/>
            </a:br>
            <a:r>
              <a:rPr lang="en-US" sz="1600" dirty="0"/>
              <a:t>5:30-6:45 PM (2010,2009)</a:t>
            </a:r>
            <a:br>
              <a:rPr lang="en-US" sz="1600" dirty="0"/>
            </a:br>
            <a:r>
              <a:rPr lang="en-US" sz="1600" dirty="0"/>
              <a:t>7:00-8:15 PM (2008,2007)</a:t>
            </a:r>
            <a:br>
              <a:rPr lang="en-US" sz="1600" dirty="0"/>
            </a:br>
            <a:endParaRPr lang="en-US" sz="1600" dirty="0"/>
          </a:p>
          <a:p>
            <a:pPr marL="800100" lvl="1">
              <a:buFont typeface="Arial" panose="020B0604020202020204" pitchFamily="34" charset="0"/>
              <a:buChar char="•"/>
            </a:pPr>
            <a:r>
              <a:rPr lang="en-US" sz="1600" dirty="0"/>
              <a:t>Friday April 14th</a:t>
            </a:r>
            <a:br>
              <a:rPr lang="en-US" sz="1600" dirty="0"/>
            </a:br>
            <a:r>
              <a:rPr lang="en-US" sz="1600" dirty="0"/>
              <a:t>5:30-6:45 PM (2006,2005)</a:t>
            </a:r>
            <a:br>
              <a:rPr lang="en-US" sz="1600" dirty="0"/>
            </a:br>
            <a:r>
              <a:rPr lang="en-US" sz="1600" dirty="0"/>
              <a:t>7:00-8:15 PM (2004,2003)</a:t>
            </a:r>
            <a:br>
              <a:rPr lang="en-US" sz="1600" dirty="0"/>
            </a:br>
            <a:endParaRPr lang="en-US" sz="1600" dirty="0"/>
          </a:p>
          <a:p>
            <a:pPr marL="800100" lvl="1">
              <a:buFont typeface="Arial" panose="020B0604020202020204" pitchFamily="34" charset="0"/>
              <a:buChar char="•"/>
            </a:pPr>
            <a:r>
              <a:rPr lang="en-US" sz="1600" dirty="0"/>
              <a:t>Friday April 21st</a:t>
            </a:r>
            <a:br>
              <a:rPr lang="en-US" sz="1600" dirty="0"/>
            </a:br>
            <a:r>
              <a:rPr lang="en-US" sz="1600" dirty="0"/>
              <a:t>5:30-6:45 PM (2010-2007)</a:t>
            </a:r>
            <a:br>
              <a:rPr lang="en-US" sz="1600" dirty="0"/>
            </a:br>
            <a:r>
              <a:rPr lang="en-US" sz="1600" dirty="0"/>
              <a:t>7:00-8:15 PM (2006-2003</a:t>
            </a:r>
            <a:endParaRPr lang="en-US" sz="1600" b="1" dirty="0"/>
          </a:p>
        </p:txBody>
      </p:sp>
      <p:pic>
        <p:nvPicPr>
          <p:cNvPr id="4" name="Picture 3"/>
          <p:cNvPicPr>
            <a:picLocks noChangeAspect="1"/>
          </p:cNvPicPr>
          <p:nvPr/>
        </p:nvPicPr>
        <p:blipFill>
          <a:blip r:embed="rId2"/>
          <a:stretch>
            <a:fillRect/>
          </a:stretch>
        </p:blipFill>
        <p:spPr>
          <a:xfrm>
            <a:off x="0" y="0"/>
            <a:ext cx="9144000" cy="1673054"/>
          </a:xfrm>
          <a:prstGeom prst="rect">
            <a:avLst/>
          </a:prstGeom>
        </p:spPr>
      </p:pic>
      <p:sp>
        <p:nvSpPr>
          <p:cNvPr id="5" name="TextBox 4"/>
          <p:cNvSpPr txBox="1"/>
          <p:nvPr/>
        </p:nvSpPr>
        <p:spPr>
          <a:xfrm>
            <a:off x="228600" y="6022564"/>
            <a:ext cx="8305800"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THESE ID SESSIONS ARE FREE FOR CURRENT RECREATIONAL OR COMPETITIVE SOCCER PLAYERS INTERESTED IN PLAYING FOR SASA. </a:t>
            </a:r>
            <a:r>
              <a:rPr lang="en-US" sz="1600" b="1" dirty="0"/>
              <a:t>CURRENT SASA PLAYERS SHOULD BE IN ATTENDANCE TO GIVE REALISTIC IDENTIFICATION ENVIRONMENT.</a:t>
            </a:r>
          </a:p>
        </p:txBody>
      </p:sp>
      <p:sp>
        <p:nvSpPr>
          <p:cNvPr id="6" name="Slide Number Placeholder 5"/>
          <p:cNvSpPr>
            <a:spLocks noGrp="1"/>
          </p:cNvSpPr>
          <p:nvPr>
            <p:ph type="sldNum" sz="quarter" idx="12"/>
          </p:nvPr>
        </p:nvSpPr>
        <p:spPr/>
        <p:txBody>
          <a:bodyPr/>
          <a:lstStyle/>
          <a:p>
            <a:fld id="{4BDC9F25-0048-4482-8FE4-71ED3F8E65F3}" type="slidenum">
              <a:rPr lang="en-US" smtClean="0"/>
              <a:t>7</a:t>
            </a:fld>
            <a:endParaRPr lang="en-US"/>
          </a:p>
        </p:txBody>
      </p:sp>
    </p:spTree>
    <p:extLst>
      <p:ext uri="{BB962C8B-B14F-4D97-AF65-F5344CB8AC3E}">
        <p14:creationId xmlns:p14="http://schemas.microsoft.com/office/powerpoint/2010/main" val="218595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0452" y="1295400"/>
            <a:ext cx="8229600" cy="1143000"/>
          </a:xfrm>
        </p:spPr>
        <p:txBody>
          <a:bodyPr>
            <a:normAutofit/>
          </a:bodyPr>
          <a:lstStyle/>
          <a:p>
            <a:r>
              <a:rPr lang="en-US" dirty="0"/>
              <a:t>Player Placement Details</a:t>
            </a:r>
          </a:p>
        </p:txBody>
      </p:sp>
      <p:sp>
        <p:nvSpPr>
          <p:cNvPr id="3" name="Content Placeholder 2"/>
          <p:cNvSpPr>
            <a:spLocks noGrp="1"/>
          </p:cNvSpPr>
          <p:nvPr>
            <p:ph idx="1"/>
          </p:nvPr>
        </p:nvSpPr>
        <p:spPr>
          <a:xfrm>
            <a:off x="228600" y="2057400"/>
            <a:ext cx="8686800" cy="4648200"/>
          </a:xfrm>
        </p:spPr>
        <p:txBody>
          <a:bodyPr>
            <a:normAutofit fontScale="47500" lnSpcReduction="20000"/>
          </a:bodyPr>
          <a:lstStyle/>
          <a:p>
            <a:pPr marL="0" indent="0">
              <a:buNone/>
            </a:pPr>
            <a:br>
              <a:rPr lang="en-US" sz="1800" dirty="0"/>
            </a:br>
            <a:endParaRPr lang="en-US" sz="3000" dirty="0"/>
          </a:p>
          <a:p>
            <a:r>
              <a:rPr lang="en-US" sz="3000" dirty="0"/>
              <a:t>Player Placement sessions is a different approach than a tryout. There will be no cuts. Player placement means that all players will be place on a SASA team from the ages of U8-U14.</a:t>
            </a:r>
          </a:p>
          <a:p>
            <a:endParaRPr lang="en-US" sz="3000" dirty="0"/>
          </a:p>
          <a:p>
            <a:r>
              <a:rPr lang="en-US" sz="3000" dirty="0"/>
              <a:t>SASA is committed to providing development at all levels and to provide the best soccer development environment in Springfield area. </a:t>
            </a:r>
          </a:p>
          <a:p>
            <a:endParaRPr lang="en-US" sz="3000" dirty="0"/>
          </a:p>
          <a:p>
            <a:r>
              <a:rPr lang="en-US" sz="3000" dirty="0"/>
              <a:t>SASA is committed to providing development at all levels and to provide the best soccer development environment in Springfield area. Players will be placed based on ability at three distinct levels.</a:t>
            </a:r>
          </a:p>
          <a:p>
            <a:pPr marL="0" indent="0">
              <a:buNone/>
            </a:pPr>
            <a:endParaRPr lang="en-US" sz="3000" b="1" dirty="0"/>
          </a:p>
          <a:p>
            <a:pPr marL="0" indent="0">
              <a:buNone/>
            </a:pPr>
            <a:r>
              <a:rPr lang="en-US" sz="3000" b="1" dirty="0"/>
              <a:t>Blue: </a:t>
            </a:r>
            <a:r>
              <a:rPr lang="en-US" sz="3000" dirty="0"/>
              <a:t>Highly competitive and elite levels starting at U-11, will compete in SLYSA and go to local, state and regional tournaments. Teams will have a highly qualified USSF licensed coach. All teams U10 and below, will focus on individual and team development and readiness for the next level. Will participate in the CIYSL and local to state level tournaments.</a:t>
            </a:r>
          </a:p>
          <a:p>
            <a:pPr marL="0" indent="0">
              <a:buNone/>
            </a:pPr>
            <a:r>
              <a:rPr lang="en-US" sz="3000" b="1" dirty="0"/>
              <a:t>White:</a:t>
            </a:r>
            <a:r>
              <a:rPr lang="en-US" sz="3000" dirty="0"/>
              <a:t> Competitive level focused on short term and long term individual development. White levels will have option to play in SLYSA or CIYSL at U11-U19 and compete in tournaments at the local and state level. All teams U10 and below, will focus on individual and team development and readiness for the next level. Will participate in the CIYSL and local to state level tournaments.</a:t>
            </a:r>
          </a:p>
          <a:p>
            <a:pPr marL="0" indent="0">
              <a:buNone/>
            </a:pPr>
            <a:r>
              <a:rPr lang="en-US" sz="3000" b="1" dirty="0"/>
              <a:t>SASA Individual Development Academy (SASA IDA):</a:t>
            </a:r>
            <a:r>
              <a:rPr lang="en-US" sz="3000" dirty="0"/>
              <a:t> This level is fully focused on individual development at the U9-U14 level. Every training session will be focused on the development of individual skills. These players will be placed at the player placement sessions and will be offered a training only position at the club. This will be a modified program of SASA and will focus on preparing a player readiness to play at a Blue or White level in the following year. This position will also serve as an alternate to birth year age group for game and tournaments if called upon.</a:t>
            </a:r>
          </a:p>
          <a:p>
            <a:pPr marL="800100" lvl="1">
              <a:buFont typeface="Arial" panose="020B0604020202020204" pitchFamily="34" charset="0"/>
              <a:buChar char="•"/>
            </a:pPr>
            <a:endParaRPr lang="en-US" sz="1800" b="1" dirty="0"/>
          </a:p>
        </p:txBody>
      </p:sp>
      <p:pic>
        <p:nvPicPr>
          <p:cNvPr id="4" name="Picture 3"/>
          <p:cNvPicPr>
            <a:picLocks noChangeAspect="1"/>
          </p:cNvPicPr>
          <p:nvPr/>
        </p:nvPicPr>
        <p:blipFill>
          <a:blip r:embed="rId2"/>
          <a:stretch>
            <a:fillRect/>
          </a:stretch>
        </p:blipFill>
        <p:spPr>
          <a:xfrm>
            <a:off x="0" y="0"/>
            <a:ext cx="9144000" cy="1673054"/>
          </a:xfrm>
          <a:prstGeom prst="rect">
            <a:avLst/>
          </a:prstGeom>
        </p:spPr>
      </p:pic>
      <p:sp>
        <p:nvSpPr>
          <p:cNvPr id="5" name="Slide Number Placeholder 4"/>
          <p:cNvSpPr>
            <a:spLocks noGrp="1"/>
          </p:cNvSpPr>
          <p:nvPr>
            <p:ph type="sldNum" sz="quarter" idx="12"/>
          </p:nvPr>
        </p:nvSpPr>
        <p:spPr/>
        <p:txBody>
          <a:bodyPr/>
          <a:lstStyle/>
          <a:p>
            <a:fld id="{4BDC9F25-0048-4482-8FE4-71ED3F8E65F3}" type="slidenum">
              <a:rPr lang="en-US" smtClean="0"/>
              <a:t>8</a:t>
            </a:fld>
            <a:endParaRPr lang="en-US"/>
          </a:p>
        </p:txBody>
      </p:sp>
    </p:spTree>
    <p:extLst>
      <p:ext uri="{BB962C8B-B14F-4D97-AF65-F5344CB8AC3E}">
        <p14:creationId xmlns:p14="http://schemas.microsoft.com/office/powerpoint/2010/main" val="27215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0513" y="1600200"/>
            <a:ext cx="8229600" cy="1143000"/>
          </a:xfrm>
        </p:spPr>
        <p:txBody>
          <a:bodyPr>
            <a:normAutofit/>
          </a:bodyPr>
          <a:lstStyle/>
          <a:p>
            <a:r>
              <a:rPr lang="en-US" dirty="0"/>
              <a:t>Player Placement Dates</a:t>
            </a:r>
          </a:p>
        </p:txBody>
      </p:sp>
      <p:sp>
        <p:nvSpPr>
          <p:cNvPr id="3" name="Content Placeholder 2"/>
          <p:cNvSpPr>
            <a:spLocks noGrp="1"/>
          </p:cNvSpPr>
          <p:nvPr>
            <p:ph idx="1"/>
          </p:nvPr>
        </p:nvSpPr>
        <p:spPr>
          <a:xfrm>
            <a:off x="4499113" y="2551220"/>
            <a:ext cx="4191000" cy="4114800"/>
          </a:xfrm>
        </p:spPr>
        <p:txBody>
          <a:bodyPr>
            <a:normAutofit fontScale="25000" lnSpcReduction="20000"/>
          </a:bodyPr>
          <a:lstStyle/>
          <a:p>
            <a:pPr marL="800100" lvl="1">
              <a:buFont typeface="Arial" panose="020B0604020202020204" pitchFamily="34" charset="0"/>
              <a:buChar char="•"/>
            </a:pPr>
            <a:endParaRPr lang="en-US" sz="2600" b="1" dirty="0">
              <a:solidFill>
                <a:srgbClr val="FF0000"/>
              </a:solidFill>
            </a:endParaRPr>
          </a:p>
          <a:p>
            <a:pPr marL="800100" lvl="1">
              <a:buFont typeface="Arial" panose="020B0604020202020204" pitchFamily="34" charset="0"/>
              <a:buChar char="•"/>
            </a:pPr>
            <a:endParaRPr lang="en-US" sz="2600" b="1" dirty="0">
              <a:solidFill>
                <a:srgbClr val="FF0000"/>
              </a:solidFill>
            </a:endParaRPr>
          </a:p>
          <a:p>
            <a:pPr marL="514350" lvl="1" indent="0">
              <a:buNone/>
            </a:pPr>
            <a:r>
              <a:rPr lang="en-US" sz="8000" b="1" dirty="0">
                <a:solidFill>
                  <a:srgbClr val="FF0000"/>
                </a:solidFill>
              </a:rPr>
              <a:t>Boys Player Placement Sessions:</a:t>
            </a:r>
            <a:endParaRPr lang="en-US" sz="4500" dirty="0"/>
          </a:p>
          <a:p>
            <a:pPr marL="800100" lvl="1">
              <a:lnSpc>
                <a:spcPct val="120000"/>
              </a:lnSpc>
              <a:buFont typeface="Arial" panose="020B0604020202020204" pitchFamily="34" charset="0"/>
              <a:buChar char="•"/>
            </a:pPr>
            <a:r>
              <a:rPr lang="en-US" sz="7200" dirty="0"/>
              <a:t>Monday May 22nd</a:t>
            </a:r>
            <a:br>
              <a:rPr lang="en-US" sz="7200" dirty="0"/>
            </a:br>
            <a:r>
              <a:rPr lang="en-US" sz="7200" dirty="0"/>
              <a:t>5:30-6:45 PM (2010,2009)</a:t>
            </a:r>
            <a:br>
              <a:rPr lang="en-US" sz="7200" dirty="0"/>
            </a:br>
            <a:r>
              <a:rPr lang="en-US" sz="7200" dirty="0"/>
              <a:t>7:00-8:15 PM (2008,2007)</a:t>
            </a:r>
            <a:endParaRPr lang="en-US" sz="8000" dirty="0"/>
          </a:p>
          <a:p>
            <a:pPr marL="800100" lvl="1">
              <a:lnSpc>
                <a:spcPct val="120000"/>
              </a:lnSpc>
              <a:buFont typeface="Arial" panose="020B0604020202020204" pitchFamily="34" charset="0"/>
              <a:buChar char="•"/>
            </a:pPr>
            <a:r>
              <a:rPr lang="en-US" sz="7200" dirty="0"/>
              <a:t>Tuesday May 23rd</a:t>
            </a:r>
            <a:br>
              <a:rPr lang="en-US" sz="7200" dirty="0"/>
            </a:br>
            <a:r>
              <a:rPr lang="en-US" sz="7200" dirty="0"/>
              <a:t>5:30-6:45 PM (2006,2005)</a:t>
            </a:r>
            <a:br>
              <a:rPr lang="en-US" sz="7200" dirty="0"/>
            </a:br>
            <a:r>
              <a:rPr lang="en-US" sz="7200" dirty="0"/>
              <a:t>7:00-8:15 PM (2004,2003)</a:t>
            </a:r>
          </a:p>
          <a:p>
            <a:pPr marL="800100" lvl="1">
              <a:lnSpc>
                <a:spcPct val="120000"/>
              </a:lnSpc>
              <a:buFont typeface="Arial" panose="020B0604020202020204" pitchFamily="34" charset="0"/>
              <a:buChar char="•"/>
            </a:pPr>
            <a:r>
              <a:rPr lang="en-US" sz="7200" dirty="0"/>
              <a:t>Wednesday May 24th</a:t>
            </a:r>
            <a:br>
              <a:rPr lang="en-US" sz="7200" dirty="0"/>
            </a:br>
            <a:r>
              <a:rPr lang="en-US" sz="7200" dirty="0"/>
              <a:t>5:30-6:45 PM (2010,2009)</a:t>
            </a:r>
            <a:br>
              <a:rPr lang="en-US" sz="7200" dirty="0"/>
            </a:br>
            <a:r>
              <a:rPr lang="en-US" sz="7200" dirty="0"/>
              <a:t>7:00-8:15 PM (2008,2007)</a:t>
            </a:r>
          </a:p>
          <a:p>
            <a:pPr marL="800100" lvl="1">
              <a:lnSpc>
                <a:spcPct val="120000"/>
              </a:lnSpc>
              <a:buFont typeface="Arial" panose="020B0604020202020204" pitchFamily="34" charset="0"/>
              <a:buChar char="•"/>
            </a:pPr>
            <a:r>
              <a:rPr lang="en-US" sz="7200" dirty="0"/>
              <a:t>Thursday May 25TH</a:t>
            </a:r>
            <a:br>
              <a:rPr lang="en-US" sz="7200" dirty="0"/>
            </a:br>
            <a:r>
              <a:rPr lang="en-US" sz="7200" dirty="0"/>
              <a:t>5:30-6:45 PM (2006,2005)</a:t>
            </a:r>
            <a:br>
              <a:rPr lang="en-US" sz="7200" dirty="0"/>
            </a:br>
            <a:r>
              <a:rPr lang="en-US" sz="7200" dirty="0"/>
              <a:t>7:00-8:15 PM (2004,2003)</a:t>
            </a:r>
          </a:p>
          <a:p>
            <a:pPr marL="514350" lvl="1" indent="0">
              <a:buNone/>
            </a:pPr>
            <a:br>
              <a:rPr lang="en-US" sz="1800" dirty="0"/>
            </a:br>
            <a:endParaRPr lang="en-US" sz="1800" b="1" dirty="0"/>
          </a:p>
        </p:txBody>
      </p:sp>
      <p:pic>
        <p:nvPicPr>
          <p:cNvPr id="4" name="Picture 3"/>
          <p:cNvPicPr>
            <a:picLocks noChangeAspect="1"/>
          </p:cNvPicPr>
          <p:nvPr/>
        </p:nvPicPr>
        <p:blipFill>
          <a:blip r:embed="rId2"/>
          <a:stretch>
            <a:fillRect/>
          </a:stretch>
        </p:blipFill>
        <p:spPr>
          <a:xfrm>
            <a:off x="0" y="0"/>
            <a:ext cx="9144000" cy="1670304"/>
          </a:xfrm>
          <a:prstGeom prst="rect">
            <a:avLst/>
          </a:prstGeom>
        </p:spPr>
      </p:pic>
      <p:sp>
        <p:nvSpPr>
          <p:cNvPr id="6" name="Content Placeholder 2"/>
          <p:cNvSpPr txBox="1">
            <a:spLocks/>
          </p:cNvSpPr>
          <p:nvPr/>
        </p:nvSpPr>
        <p:spPr>
          <a:xfrm>
            <a:off x="119640" y="2743200"/>
            <a:ext cx="4114800"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lvl="1" indent="0">
              <a:buFont typeface="Arial" panose="020B0604020202020204" pitchFamily="34" charset="0"/>
              <a:buNone/>
            </a:pPr>
            <a:r>
              <a:rPr lang="en-US" sz="2000" b="1" dirty="0">
                <a:solidFill>
                  <a:srgbClr val="FF0000"/>
                </a:solidFill>
              </a:rPr>
              <a:t>Girls Player Placement Sessions:</a:t>
            </a:r>
            <a:endParaRPr lang="en-US" sz="2000" dirty="0"/>
          </a:p>
          <a:p>
            <a:pPr marL="800100" lvl="1">
              <a:buFont typeface="Arial" panose="020B0604020202020204" pitchFamily="34" charset="0"/>
              <a:buChar char="•"/>
            </a:pPr>
            <a:r>
              <a:rPr lang="en-US" sz="1400" dirty="0"/>
              <a:t>Monday May 22nd</a:t>
            </a:r>
            <a:br>
              <a:rPr lang="en-US" sz="1400" dirty="0"/>
            </a:br>
            <a:r>
              <a:rPr lang="en-US" sz="1400" dirty="0"/>
              <a:t>5:30-6:45 PM (2010,2009)</a:t>
            </a:r>
            <a:br>
              <a:rPr lang="en-US" sz="1400" dirty="0"/>
            </a:br>
            <a:r>
              <a:rPr lang="en-US" sz="1400" dirty="0"/>
              <a:t>7:00-8:15 PM (2008,2007)</a:t>
            </a:r>
          </a:p>
          <a:p>
            <a:pPr marL="800100" lvl="1">
              <a:buFont typeface="Arial" panose="020B0604020202020204" pitchFamily="34" charset="0"/>
              <a:buChar char="•"/>
            </a:pPr>
            <a:r>
              <a:rPr lang="en-US" sz="1400" dirty="0"/>
              <a:t>Tuesday May 23rd</a:t>
            </a:r>
            <a:br>
              <a:rPr lang="en-US" sz="1400" dirty="0"/>
            </a:br>
            <a:r>
              <a:rPr lang="en-US" sz="1400" dirty="0"/>
              <a:t>5:30-6:45 PM (2006,2005)</a:t>
            </a:r>
            <a:br>
              <a:rPr lang="en-US" sz="1400" dirty="0"/>
            </a:br>
            <a:r>
              <a:rPr lang="en-US" sz="1400" dirty="0"/>
              <a:t>7:00-8:15 PM (2004,2003)</a:t>
            </a:r>
          </a:p>
          <a:p>
            <a:pPr marL="800100" lvl="1">
              <a:buFont typeface="Arial" panose="020B0604020202020204" pitchFamily="34" charset="0"/>
              <a:buChar char="•"/>
            </a:pPr>
            <a:r>
              <a:rPr lang="en-US" sz="1400" dirty="0"/>
              <a:t>Wednesday May 24th</a:t>
            </a:r>
            <a:br>
              <a:rPr lang="en-US" sz="1400" dirty="0"/>
            </a:br>
            <a:r>
              <a:rPr lang="en-US" sz="1400" dirty="0"/>
              <a:t>5:30-6:45 PM (2010,2009)</a:t>
            </a:r>
            <a:br>
              <a:rPr lang="en-US" sz="1400" dirty="0"/>
            </a:br>
            <a:r>
              <a:rPr lang="en-US" sz="1400" dirty="0"/>
              <a:t>7:00-8:15 PM (2008,2007)</a:t>
            </a:r>
          </a:p>
          <a:p>
            <a:pPr marL="800100" lvl="1">
              <a:buFont typeface="Arial" panose="020B0604020202020204" pitchFamily="34" charset="0"/>
              <a:buChar char="•"/>
            </a:pPr>
            <a:r>
              <a:rPr lang="en-US" sz="1400" dirty="0"/>
              <a:t>Thursday May 25TH</a:t>
            </a:r>
            <a:br>
              <a:rPr lang="en-US" sz="1400" dirty="0"/>
            </a:br>
            <a:r>
              <a:rPr lang="en-US" sz="1400" dirty="0"/>
              <a:t>5:30-6:45 PM (2006,2005)</a:t>
            </a:r>
            <a:br>
              <a:rPr lang="en-US" sz="1400" dirty="0"/>
            </a:br>
            <a:r>
              <a:rPr lang="en-US" sz="1400" dirty="0"/>
              <a:t>7:00-8:15 PM (2004,2003)</a:t>
            </a:r>
          </a:p>
          <a:p>
            <a:pPr marL="800100" lvl="1">
              <a:buFont typeface="Arial" panose="020B0604020202020204" pitchFamily="34" charset="0"/>
              <a:buChar char="•"/>
            </a:pPr>
            <a:r>
              <a:rPr lang="en-US" sz="1400" dirty="0"/>
              <a:t>Saturday June 3</a:t>
            </a:r>
            <a:r>
              <a:rPr lang="en-US" sz="1400" baseline="30000" dirty="0"/>
              <a:t>rd</a:t>
            </a:r>
            <a:endParaRPr lang="en-US" sz="1400" dirty="0"/>
          </a:p>
          <a:p>
            <a:pPr marL="514350" lvl="1" indent="0">
              <a:buNone/>
            </a:pPr>
            <a:r>
              <a:rPr lang="en-US" sz="1400" dirty="0"/>
              <a:t>        2:00 – 3:30 PM ( HSG 2002-1999)</a:t>
            </a:r>
          </a:p>
          <a:p>
            <a:pPr marL="800100" lvl="1">
              <a:buFont typeface="Arial" panose="020B0604020202020204" pitchFamily="34" charset="0"/>
              <a:buChar char="•"/>
            </a:pPr>
            <a:r>
              <a:rPr lang="en-US" sz="1400" dirty="0"/>
              <a:t>Wednesday June 7</a:t>
            </a:r>
            <a:r>
              <a:rPr lang="en-US" sz="1400" baseline="30000" dirty="0"/>
              <a:t>th</a:t>
            </a:r>
            <a:endParaRPr lang="en-US" sz="1400" dirty="0"/>
          </a:p>
          <a:p>
            <a:pPr marL="514350" lvl="1" indent="0">
              <a:buNone/>
            </a:pPr>
            <a:r>
              <a:rPr lang="en-US" sz="1400" dirty="0"/>
              <a:t>       7:00-8:30 PM ( HSG 2002-1999)</a:t>
            </a:r>
            <a:br>
              <a:rPr lang="en-US" sz="1400" dirty="0"/>
            </a:br>
            <a:endParaRPr lang="en-US" sz="1400" b="1" dirty="0"/>
          </a:p>
        </p:txBody>
      </p:sp>
      <p:sp>
        <p:nvSpPr>
          <p:cNvPr id="5" name="Slide Number Placeholder 4"/>
          <p:cNvSpPr>
            <a:spLocks noGrp="1"/>
          </p:cNvSpPr>
          <p:nvPr>
            <p:ph type="sldNum" sz="quarter" idx="12"/>
          </p:nvPr>
        </p:nvSpPr>
        <p:spPr/>
        <p:txBody>
          <a:bodyPr/>
          <a:lstStyle/>
          <a:p>
            <a:fld id="{4BDC9F25-0048-4482-8FE4-71ED3F8E65F3}" type="slidenum">
              <a:rPr lang="en-US" smtClean="0"/>
              <a:t>9</a:t>
            </a:fld>
            <a:endParaRPr lang="en-US"/>
          </a:p>
        </p:txBody>
      </p:sp>
    </p:spTree>
    <p:extLst>
      <p:ext uri="{BB962C8B-B14F-4D97-AF65-F5344CB8AC3E}">
        <p14:creationId xmlns:p14="http://schemas.microsoft.com/office/powerpoint/2010/main" val="2493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2344</Words>
  <Application>Microsoft Office PowerPoint</Application>
  <PresentationFormat>On-screen Show (4:3)</PresentationFormat>
  <Paragraphs>394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vt:lpstr>
      <vt:lpstr>Office Theme</vt:lpstr>
      <vt:lpstr>SASA  2017 Annual Meeting April 3rd  Presented by SASA Board of Directors: </vt:lpstr>
      <vt:lpstr>Board Members</vt:lpstr>
      <vt:lpstr>2016-17 Club Review</vt:lpstr>
      <vt:lpstr>2016-17 Club Review</vt:lpstr>
      <vt:lpstr>2016-17 Club Review</vt:lpstr>
      <vt:lpstr>Survey Results 4th Quarter 2016</vt:lpstr>
      <vt:lpstr>ID Dates</vt:lpstr>
      <vt:lpstr>Player Placement Details</vt:lpstr>
      <vt:lpstr>Player Placement Dates</vt:lpstr>
      <vt:lpstr>Summer Camp Dates</vt:lpstr>
      <vt:lpstr>PowerPoint Presentation</vt:lpstr>
      <vt:lpstr>PowerPoint Presentation</vt:lpstr>
      <vt:lpstr>CURRENT Competitive Club Dues</vt:lpstr>
      <vt:lpstr>SASA Club Dues 2017-2018</vt:lpstr>
      <vt:lpstr>2017-18 Program Details</vt:lpstr>
      <vt:lpstr>2017-18 Program Details Cont’d</vt:lpstr>
      <vt:lpstr>2017-18 Program Details Cont’d</vt:lpstr>
      <vt:lpstr>2017-18 Program Details Cont’d</vt:lpstr>
      <vt:lpstr>2017-18 Program Details Cont’d</vt:lpstr>
      <vt:lpstr>2017-18 Program Details Cont’d</vt:lpstr>
      <vt:lpstr>2017-18 Program Details Cont’d</vt:lpstr>
      <vt:lpstr>2017-18 Program Details Cont’d</vt:lpstr>
      <vt:lpstr>2017-18 Program Details Cont’d</vt:lpstr>
      <vt:lpstr>2017-18 Program Details Cont’d</vt:lpstr>
      <vt:lpstr>2017-18 Program Details Cont’d</vt:lpstr>
      <vt:lpstr>PowerPoint Presentation</vt:lpstr>
      <vt:lpstr>Capital Projects</vt:lpstr>
      <vt:lpstr>Capital Projects Cont’d</vt:lpstr>
      <vt:lpstr>PowerPoint Presentation</vt:lpstr>
    </vt:vector>
  </TitlesOfParts>
  <Company>TBG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SASA U-12 Girls / 2016-17 Season</dc:title>
  <dc:creator>Jason Vlcek</dc:creator>
  <cp:lastModifiedBy>Jason Vlcek</cp:lastModifiedBy>
  <cp:revision>114</cp:revision>
  <cp:lastPrinted>2017-03-23T19:56:37Z</cp:lastPrinted>
  <dcterms:created xsi:type="dcterms:W3CDTF">2016-05-03T19:37:13Z</dcterms:created>
  <dcterms:modified xsi:type="dcterms:W3CDTF">2017-03-29T14:12:15Z</dcterms:modified>
</cp:coreProperties>
</file>