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notesMasterIdLst>
    <p:notesMasterId r:id="rId33"/>
  </p:notesMasterIdLst>
  <p:handoutMasterIdLst>
    <p:handoutMasterId r:id="rId34"/>
  </p:handoutMasterIdLst>
  <p:sldIdLst>
    <p:sldId id="256" r:id="rId2"/>
    <p:sldId id="262" r:id="rId3"/>
    <p:sldId id="311" r:id="rId4"/>
    <p:sldId id="264" r:id="rId5"/>
    <p:sldId id="263" r:id="rId6"/>
    <p:sldId id="285" r:id="rId7"/>
    <p:sldId id="292" r:id="rId8"/>
    <p:sldId id="274" r:id="rId9"/>
    <p:sldId id="273" r:id="rId10"/>
    <p:sldId id="313" r:id="rId11"/>
    <p:sldId id="308" r:id="rId12"/>
    <p:sldId id="314" r:id="rId13"/>
    <p:sldId id="309" r:id="rId14"/>
    <p:sldId id="277" r:id="rId15"/>
    <p:sldId id="310" r:id="rId16"/>
    <p:sldId id="281" r:id="rId17"/>
    <p:sldId id="282" r:id="rId18"/>
    <p:sldId id="283" r:id="rId19"/>
    <p:sldId id="315" r:id="rId20"/>
    <p:sldId id="297" r:id="rId21"/>
    <p:sldId id="298" r:id="rId22"/>
    <p:sldId id="299" r:id="rId23"/>
    <p:sldId id="300" r:id="rId24"/>
    <p:sldId id="301" r:id="rId25"/>
    <p:sldId id="302" r:id="rId26"/>
    <p:sldId id="271" r:id="rId27"/>
    <p:sldId id="276" r:id="rId28"/>
    <p:sldId id="290" r:id="rId29"/>
    <p:sldId id="291" r:id="rId30"/>
    <p:sldId id="295" r:id="rId31"/>
    <p:sldId id="284" r:id="rId32"/>
  </p:sldIdLst>
  <p:sldSz cx="9144000" cy="6858000" type="screen4x3"/>
  <p:notesSz cx="6934200" cy="92329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4E0F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1" autoAdjust="0"/>
    <p:restoredTop sz="94676" autoAdjust="0"/>
  </p:normalViewPr>
  <p:slideViewPr>
    <p:cSldViewPr>
      <p:cViewPr>
        <p:scale>
          <a:sx n="90" d="100"/>
          <a:sy n="90" d="100"/>
        </p:scale>
        <p:origin x="-594" y="-390"/>
      </p:cViewPr>
      <p:guideLst>
        <p:guide orient="horz" pos="2160"/>
        <p:guide pos="2880"/>
      </p:guideLst>
    </p:cSldViewPr>
  </p:slideViewPr>
  <p:outlineViewPr>
    <p:cViewPr>
      <p:scale>
        <a:sx n="33" d="100"/>
        <a:sy n="33" d="100"/>
      </p:scale>
      <p:origin x="0" y="456"/>
    </p:cViewPr>
  </p:outlineViewPr>
  <p:notesTextViewPr>
    <p:cViewPr>
      <p:scale>
        <a:sx n="1" d="1"/>
        <a:sy n="1" d="1"/>
      </p:scale>
      <p:origin x="0" y="0"/>
    </p:cViewPr>
  </p:notesTextViewPr>
  <p:notesViewPr>
    <p:cSldViewPr>
      <p:cViewPr>
        <p:scale>
          <a:sx n="110" d="100"/>
          <a:sy n="110" d="100"/>
        </p:scale>
        <p:origin x="-1380" y="162"/>
      </p:cViewPr>
      <p:guideLst>
        <p:guide orient="horz" pos="2908"/>
        <p:guide pos="2184"/>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notesMaster" Target="notesMasters/notesMaster1.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04820" cy="461645"/>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927775" y="0"/>
            <a:ext cx="3004820" cy="461645"/>
          </a:xfrm>
          <a:prstGeom prst="rect">
            <a:avLst/>
          </a:prstGeom>
        </p:spPr>
        <p:txBody>
          <a:bodyPr vert="horz" lIns="91440" tIns="45720" rIns="91440" bIns="45720" rtlCol="0"/>
          <a:lstStyle>
            <a:lvl1pPr algn="r">
              <a:defRPr sz="1200"/>
            </a:lvl1pPr>
          </a:lstStyle>
          <a:p>
            <a:fld id="{AD45BC59-3D82-4AF6-ACE5-8CF05ACA07C4}" type="datetimeFigureOut">
              <a:rPr lang="en-US" smtClean="0"/>
              <a:t>1/25/2017</a:t>
            </a:fld>
            <a:endParaRPr lang="en-US" dirty="0"/>
          </a:p>
        </p:txBody>
      </p:sp>
      <p:sp>
        <p:nvSpPr>
          <p:cNvPr id="4" name="Footer Placeholder 3"/>
          <p:cNvSpPr>
            <a:spLocks noGrp="1"/>
          </p:cNvSpPr>
          <p:nvPr>
            <p:ph type="ftr" sz="quarter" idx="2"/>
          </p:nvPr>
        </p:nvSpPr>
        <p:spPr>
          <a:xfrm>
            <a:off x="0" y="8769653"/>
            <a:ext cx="3004820" cy="461645"/>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27775" y="8769653"/>
            <a:ext cx="3004820" cy="461645"/>
          </a:xfrm>
          <a:prstGeom prst="rect">
            <a:avLst/>
          </a:prstGeom>
        </p:spPr>
        <p:txBody>
          <a:bodyPr vert="horz" lIns="91440" tIns="45720" rIns="91440" bIns="45720" rtlCol="0" anchor="b"/>
          <a:lstStyle>
            <a:lvl1pPr algn="r">
              <a:defRPr sz="1200"/>
            </a:lvl1pPr>
          </a:lstStyle>
          <a:p>
            <a:fld id="{8038E1D1-157D-4E0E-B140-0DC943200E62}" type="slidenum">
              <a:rPr lang="en-US" smtClean="0"/>
              <a:t>‹#›</a:t>
            </a:fld>
            <a:endParaRPr lang="en-US" dirty="0"/>
          </a:p>
        </p:txBody>
      </p:sp>
    </p:spTree>
    <p:extLst>
      <p:ext uri="{BB962C8B-B14F-4D97-AF65-F5344CB8AC3E}">
        <p14:creationId xmlns:p14="http://schemas.microsoft.com/office/powerpoint/2010/main" val="299221039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1"/>
            <a:ext cx="3005448" cy="461804"/>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927183" y="1"/>
            <a:ext cx="3005448" cy="461804"/>
          </a:xfrm>
          <a:prstGeom prst="rect">
            <a:avLst/>
          </a:prstGeom>
        </p:spPr>
        <p:txBody>
          <a:bodyPr vert="horz" lIns="91440" tIns="45720" rIns="91440" bIns="45720" rtlCol="0"/>
          <a:lstStyle>
            <a:lvl1pPr algn="r">
              <a:defRPr sz="1200"/>
            </a:lvl1pPr>
          </a:lstStyle>
          <a:p>
            <a:fld id="{50F8438B-40CE-45F4-8FEA-781E650822BA}" type="datetimeFigureOut">
              <a:rPr lang="en-US" smtClean="0"/>
              <a:t>1/25/2017</a:t>
            </a:fld>
            <a:endParaRPr lang="en-US" dirty="0"/>
          </a:p>
        </p:txBody>
      </p:sp>
      <p:sp>
        <p:nvSpPr>
          <p:cNvPr id="4" name="Slide Image Placeholder 3"/>
          <p:cNvSpPr>
            <a:spLocks noGrp="1" noRot="1" noChangeAspect="1"/>
          </p:cNvSpPr>
          <p:nvPr>
            <p:ph type="sldImg" idx="2"/>
          </p:nvPr>
        </p:nvSpPr>
        <p:spPr>
          <a:xfrm>
            <a:off x="1158875" y="692150"/>
            <a:ext cx="4616450" cy="3462338"/>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94048" y="4386343"/>
            <a:ext cx="5546104" cy="4154646"/>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1" y="8769510"/>
            <a:ext cx="3005448" cy="461804"/>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27183" y="8769510"/>
            <a:ext cx="3005448" cy="461804"/>
          </a:xfrm>
          <a:prstGeom prst="rect">
            <a:avLst/>
          </a:prstGeom>
        </p:spPr>
        <p:txBody>
          <a:bodyPr vert="horz" lIns="91440" tIns="45720" rIns="91440" bIns="45720" rtlCol="0" anchor="b"/>
          <a:lstStyle>
            <a:lvl1pPr algn="r">
              <a:defRPr sz="1200"/>
            </a:lvl1pPr>
          </a:lstStyle>
          <a:p>
            <a:fld id="{2C957205-237F-4B9E-AFF2-D67A5FD730C3}" type="slidenum">
              <a:rPr lang="en-US" smtClean="0"/>
              <a:t>‹#›</a:t>
            </a:fld>
            <a:endParaRPr lang="en-US" dirty="0"/>
          </a:p>
        </p:txBody>
      </p:sp>
    </p:spTree>
    <p:extLst>
      <p:ext uri="{BB962C8B-B14F-4D97-AF65-F5344CB8AC3E}">
        <p14:creationId xmlns:p14="http://schemas.microsoft.com/office/powerpoint/2010/main" val="258552301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C957205-237F-4B9E-AFF2-D67A5FD730C3}" type="slidenum">
              <a:rPr lang="en-US" smtClean="0"/>
              <a:t>1</a:t>
            </a:fld>
            <a:endParaRPr lang="en-US" dirty="0"/>
          </a:p>
        </p:txBody>
      </p:sp>
    </p:spTree>
    <p:extLst>
      <p:ext uri="{BB962C8B-B14F-4D97-AF65-F5344CB8AC3E}">
        <p14:creationId xmlns:p14="http://schemas.microsoft.com/office/powerpoint/2010/main" val="186826681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Change made; CMJ</a:t>
            </a:r>
            <a:endParaRPr lang="en-US" dirty="0"/>
          </a:p>
        </p:txBody>
      </p:sp>
      <p:sp>
        <p:nvSpPr>
          <p:cNvPr id="4" name="Slide Number Placeholder 3"/>
          <p:cNvSpPr>
            <a:spLocks noGrp="1"/>
          </p:cNvSpPr>
          <p:nvPr>
            <p:ph type="sldNum" sz="quarter" idx="10"/>
          </p:nvPr>
        </p:nvSpPr>
        <p:spPr/>
        <p:txBody>
          <a:bodyPr/>
          <a:lstStyle/>
          <a:p>
            <a:fld id="{2C957205-237F-4B9E-AFF2-D67A5FD730C3}" type="slidenum">
              <a:rPr lang="en-US" smtClean="0"/>
              <a:t>10</a:t>
            </a:fld>
            <a:endParaRPr lang="en-US" dirty="0"/>
          </a:p>
        </p:txBody>
      </p:sp>
    </p:spTree>
    <p:extLst>
      <p:ext uri="{BB962C8B-B14F-4D97-AF65-F5344CB8AC3E}">
        <p14:creationId xmlns:p14="http://schemas.microsoft.com/office/powerpoint/2010/main" val="335162693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Changes made;</a:t>
            </a:r>
            <a:r>
              <a:rPr lang="en-US" baseline="0" dirty="0" smtClean="0"/>
              <a:t> CMJ</a:t>
            </a:r>
            <a:endParaRPr lang="en-US" dirty="0"/>
          </a:p>
        </p:txBody>
      </p:sp>
      <p:sp>
        <p:nvSpPr>
          <p:cNvPr id="4" name="Slide Number Placeholder 3"/>
          <p:cNvSpPr>
            <a:spLocks noGrp="1"/>
          </p:cNvSpPr>
          <p:nvPr>
            <p:ph type="sldNum" sz="quarter" idx="10"/>
          </p:nvPr>
        </p:nvSpPr>
        <p:spPr/>
        <p:txBody>
          <a:bodyPr/>
          <a:lstStyle/>
          <a:p>
            <a:fld id="{2C957205-237F-4B9E-AFF2-D67A5FD730C3}" type="slidenum">
              <a:rPr lang="en-US" smtClean="0"/>
              <a:t>12</a:t>
            </a:fld>
            <a:endParaRPr lang="en-US" dirty="0"/>
          </a:p>
        </p:txBody>
      </p:sp>
    </p:spTree>
    <p:extLst>
      <p:ext uri="{BB962C8B-B14F-4D97-AF65-F5344CB8AC3E}">
        <p14:creationId xmlns:p14="http://schemas.microsoft.com/office/powerpoint/2010/main" val="287918699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Changes made; CMJ</a:t>
            </a:r>
            <a:endParaRPr lang="en-US" dirty="0"/>
          </a:p>
        </p:txBody>
      </p:sp>
      <p:sp>
        <p:nvSpPr>
          <p:cNvPr id="4" name="Slide Number Placeholder 3"/>
          <p:cNvSpPr>
            <a:spLocks noGrp="1"/>
          </p:cNvSpPr>
          <p:nvPr>
            <p:ph type="sldNum" sz="quarter" idx="10"/>
          </p:nvPr>
        </p:nvSpPr>
        <p:spPr/>
        <p:txBody>
          <a:bodyPr/>
          <a:lstStyle/>
          <a:p>
            <a:fld id="{2C957205-237F-4B9E-AFF2-D67A5FD730C3}" type="slidenum">
              <a:rPr lang="en-US" smtClean="0"/>
              <a:t>14</a:t>
            </a:fld>
            <a:endParaRPr lang="en-US" dirty="0"/>
          </a:p>
        </p:txBody>
      </p:sp>
    </p:spTree>
    <p:extLst>
      <p:ext uri="{BB962C8B-B14F-4D97-AF65-F5344CB8AC3E}">
        <p14:creationId xmlns:p14="http://schemas.microsoft.com/office/powerpoint/2010/main" val="408431832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Changes made; CMJ</a:t>
            </a:r>
            <a:endParaRPr lang="en-US" dirty="0"/>
          </a:p>
        </p:txBody>
      </p:sp>
      <p:sp>
        <p:nvSpPr>
          <p:cNvPr id="4" name="Slide Number Placeholder 3"/>
          <p:cNvSpPr>
            <a:spLocks noGrp="1"/>
          </p:cNvSpPr>
          <p:nvPr>
            <p:ph type="sldNum" sz="quarter" idx="10"/>
          </p:nvPr>
        </p:nvSpPr>
        <p:spPr/>
        <p:txBody>
          <a:bodyPr/>
          <a:lstStyle/>
          <a:p>
            <a:fld id="{2C957205-237F-4B9E-AFF2-D67A5FD730C3}" type="slidenum">
              <a:rPr lang="en-US" smtClean="0"/>
              <a:t>15</a:t>
            </a:fld>
            <a:endParaRPr lang="en-US" dirty="0"/>
          </a:p>
        </p:txBody>
      </p:sp>
    </p:spTree>
    <p:extLst>
      <p:ext uri="{BB962C8B-B14F-4D97-AF65-F5344CB8AC3E}">
        <p14:creationId xmlns:p14="http://schemas.microsoft.com/office/powerpoint/2010/main" val="114782727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Changes made; CMJ</a:t>
            </a:r>
            <a:endParaRPr lang="en-US" dirty="0"/>
          </a:p>
        </p:txBody>
      </p:sp>
      <p:sp>
        <p:nvSpPr>
          <p:cNvPr id="4" name="Slide Number Placeholder 3"/>
          <p:cNvSpPr>
            <a:spLocks noGrp="1"/>
          </p:cNvSpPr>
          <p:nvPr>
            <p:ph type="sldNum" sz="quarter" idx="10"/>
          </p:nvPr>
        </p:nvSpPr>
        <p:spPr/>
        <p:txBody>
          <a:bodyPr/>
          <a:lstStyle/>
          <a:p>
            <a:fld id="{2C957205-237F-4B9E-AFF2-D67A5FD730C3}" type="slidenum">
              <a:rPr lang="en-US" smtClean="0"/>
              <a:t>19</a:t>
            </a:fld>
            <a:endParaRPr lang="en-US" dirty="0"/>
          </a:p>
        </p:txBody>
      </p:sp>
    </p:spTree>
    <p:extLst>
      <p:ext uri="{BB962C8B-B14F-4D97-AF65-F5344CB8AC3E}">
        <p14:creationId xmlns:p14="http://schemas.microsoft.com/office/powerpoint/2010/main" val="271547439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C957205-237F-4B9E-AFF2-D67A5FD730C3}" type="slidenum">
              <a:rPr lang="en-US" smtClean="0"/>
              <a:t>28</a:t>
            </a:fld>
            <a:endParaRPr lang="en-US" dirty="0"/>
          </a:p>
        </p:txBody>
      </p:sp>
    </p:spTree>
    <p:extLst>
      <p:ext uri="{BB962C8B-B14F-4D97-AF65-F5344CB8AC3E}">
        <p14:creationId xmlns:p14="http://schemas.microsoft.com/office/powerpoint/2010/main" val="24832371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C957205-237F-4B9E-AFF2-D67A5FD730C3}" type="slidenum">
              <a:rPr lang="en-US" smtClean="0"/>
              <a:t>29</a:t>
            </a:fld>
            <a:endParaRPr lang="en-US" dirty="0"/>
          </a:p>
        </p:txBody>
      </p:sp>
    </p:spTree>
    <p:extLst>
      <p:ext uri="{BB962C8B-B14F-4D97-AF65-F5344CB8AC3E}">
        <p14:creationId xmlns:p14="http://schemas.microsoft.com/office/powerpoint/2010/main" val="24832371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C957205-237F-4B9E-AFF2-D67A5FD730C3}" type="slidenum">
              <a:rPr lang="en-US" smtClean="0"/>
              <a:t>2</a:t>
            </a:fld>
            <a:endParaRPr lang="en-US" dirty="0"/>
          </a:p>
        </p:txBody>
      </p:sp>
    </p:spTree>
    <p:extLst>
      <p:ext uri="{BB962C8B-B14F-4D97-AF65-F5344CB8AC3E}">
        <p14:creationId xmlns:p14="http://schemas.microsoft.com/office/powerpoint/2010/main" val="255655372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C957205-237F-4B9E-AFF2-D67A5FD730C3}" type="slidenum">
              <a:rPr lang="en-US" smtClean="0"/>
              <a:t>3</a:t>
            </a:fld>
            <a:endParaRPr lang="en-US" dirty="0"/>
          </a:p>
        </p:txBody>
      </p:sp>
    </p:spTree>
    <p:extLst>
      <p:ext uri="{BB962C8B-B14F-4D97-AF65-F5344CB8AC3E}">
        <p14:creationId xmlns:p14="http://schemas.microsoft.com/office/powerpoint/2010/main" val="240813325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C957205-237F-4B9E-AFF2-D67A5FD730C3}" type="slidenum">
              <a:rPr lang="en-US" smtClean="0"/>
              <a:t>4</a:t>
            </a:fld>
            <a:endParaRPr lang="en-US" dirty="0"/>
          </a:p>
        </p:txBody>
      </p:sp>
    </p:spTree>
    <p:extLst>
      <p:ext uri="{BB962C8B-B14F-4D97-AF65-F5344CB8AC3E}">
        <p14:creationId xmlns:p14="http://schemas.microsoft.com/office/powerpoint/2010/main" val="8224815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C957205-237F-4B9E-AFF2-D67A5FD730C3}" type="slidenum">
              <a:rPr lang="en-US" smtClean="0"/>
              <a:t>5</a:t>
            </a:fld>
            <a:endParaRPr lang="en-US" dirty="0"/>
          </a:p>
        </p:txBody>
      </p:sp>
    </p:spTree>
    <p:extLst>
      <p:ext uri="{BB962C8B-B14F-4D97-AF65-F5344CB8AC3E}">
        <p14:creationId xmlns:p14="http://schemas.microsoft.com/office/powerpoint/2010/main" val="94501215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solidFill>
                  <a:srgbClr val="FF0000"/>
                </a:solidFill>
              </a:rPr>
              <a:t>Change</a:t>
            </a:r>
            <a:r>
              <a:rPr lang="en-US" baseline="0" dirty="0" smtClean="0">
                <a:solidFill>
                  <a:srgbClr val="FF0000"/>
                </a:solidFill>
              </a:rPr>
              <a:t> made; CMJ</a:t>
            </a:r>
            <a:endParaRPr lang="en-US" dirty="0">
              <a:solidFill>
                <a:srgbClr val="FF0000"/>
              </a:solidFill>
            </a:endParaRPr>
          </a:p>
        </p:txBody>
      </p:sp>
      <p:sp>
        <p:nvSpPr>
          <p:cNvPr id="4" name="Slide Number Placeholder 3"/>
          <p:cNvSpPr>
            <a:spLocks noGrp="1"/>
          </p:cNvSpPr>
          <p:nvPr>
            <p:ph type="sldNum" sz="quarter" idx="10"/>
          </p:nvPr>
        </p:nvSpPr>
        <p:spPr/>
        <p:txBody>
          <a:bodyPr/>
          <a:lstStyle/>
          <a:p>
            <a:fld id="{2C957205-237F-4B9E-AFF2-D67A5FD730C3}" type="slidenum">
              <a:rPr lang="en-US" smtClean="0"/>
              <a:t>6</a:t>
            </a:fld>
            <a:endParaRPr lang="en-US" dirty="0"/>
          </a:p>
        </p:txBody>
      </p:sp>
    </p:spTree>
    <p:extLst>
      <p:ext uri="{BB962C8B-B14F-4D97-AF65-F5344CB8AC3E}">
        <p14:creationId xmlns:p14="http://schemas.microsoft.com/office/powerpoint/2010/main" val="5129368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C957205-237F-4B9E-AFF2-D67A5FD730C3}" type="slidenum">
              <a:rPr lang="en-US" smtClean="0"/>
              <a:t>7</a:t>
            </a:fld>
            <a:endParaRPr lang="en-US" dirty="0"/>
          </a:p>
        </p:txBody>
      </p:sp>
    </p:spTree>
    <p:extLst>
      <p:ext uri="{BB962C8B-B14F-4D97-AF65-F5344CB8AC3E}">
        <p14:creationId xmlns:p14="http://schemas.microsoft.com/office/powerpoint/2010/main" val="243106543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C957205-237F-4B9E-AFF2-D67A5FD730C3}" type="slidenum">
              <a:rPr lang="en-US" smtClean="0"/>
              <a:t>8</a:t>
            </a:fld>
            <a:endParaRPr lang="en-US" dirty="0"/>
          </a:p>
        </p:txBody>
      </p:sp>
    </p:spTree>
    <p:extLst>
      <p:ext uri="{BB962C8B-B14F-4D97-AF65-F5344CB8AC3E}">
        <p14:creationId xmlns:p14="http://schemas.microsoft.com/office/powerpoint/2010/main" val="100956531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C957205-237F-4B9E-AFF2-D67A5FD730C3}" type="slidenum">
              <a:rPr lang="en-US" smtClean="0"/>
              <a:t>9</a:t>
            </a:fld>
            <a:endParaRPr lang="en-US" dirty="0"/>
          </a:p>
        </p:txBody>
      </p:sp>
    </p:spTree>
    <p:extLst>
      <p:ext uri="{BB962C8B-B14F-4D97-AF65-F5344CB8AC3E}">
        <p14:creationId xmlns:p14="http://schemas.microsoft.com/office/powerpoint/2010/main" val="397005889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905000"/>
            <a:ext cx="7543800" cy="2593975"/>
          </a:xfrm>
        </p:spPr>
        <p:txBody>
          <a:bodyPr anchor="b"/>
          <a:lstStyle>
            <a:lvl1pPr>
              <a:defRPr sz="6600">
                <a:ln>
                  <a:noFill/>
                </a:ln>
                <a:solidFill>
                  <a:schemeClr val="tx2"/>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685800" y="4572000"/>
            <a:ext cx="6461760" cy="1066800"/>
          </a:xfrm>
        </p:spPr>
        <p:txBody>
          <a:bodyPr anchor="t">
            <a:normAutofit/>
          </a:bodyPr>
          <a:lstStyle>
            <a:lvl1pPr marL="0" indent="0" algn="l">
              <a:buNone/>
              <a:defRPr sz="20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AD86D3FF-A0EA-430B-A509-DCC965BA5FFC}" type="datetimeFigureOut">
              <a:rPr lang="en-US" smtClean="0"/>
              <a:t>1/25/2017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6560FD9-45C6-4F3E-A8D8-9E8A0210873E}" type="slidenum">
              <a:rPr lang="en-US" smtClean="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D86D3FF-A0EA-430B-A509-DCC965BA5FFC}" type="datetimeFigureOut">
              <a:rPr lang="en-US" smtClean="0"/>
              <a:t>1/25/2017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6560FD9-45C6-4F3E-A8D8-9E8A0210873E}" type="slidenum">
              <a:rPr lang="en-US" smtClean="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1752600" cy="5851525"/>
          </a:xfrm>
        </p:spPr>
        <p:txBody>
          <a:bodyPr vert="eaVert" anchor="b" anchorCtr="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D86D3FF-A0EA-430B-A509-DCC965BA5FFC}" type="datetimeFigureOut">
              <a:rPr lang="en-US" smtClean="0"/>
              <a:t>1/25/2017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6560FD9-45C6-4F3E-A8D8-9E8A0210873E}" type="slidenum">
              <a:rPr lang="en-US" smtClean="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D86D3FF-A0EA-430B-A509-DCC965BA5FFC}" type="datetimeFigureOut">
              <a:rPr lang="en-US" smtClean="0"/>
              <a:t>1/25/2017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6560FD9-45C6-4F3E-A8D8-9E8A0210873E}" type="slidenum">
              <a:rPr lang="en-US" smtClean="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5486400"/>
            <a:ext cx="7659687" cy="1168400"/>
          </a:xfrm>
        </p:spPr>
        <p:txBody>
          <a:bodyPr anchor="t"/>
          <a:lstStyle>
            <a:lvl1pPr algn="l">
              <a:defRPr sz="36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722313" y="3852863"/>
            <a:ext cx="6135687" cy="1633538"/>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D86D3FF-A0EA-430B-A509-DCC965BA5FFC}" type="datetimeFigureOut">
              <a:rPr lang="en-US" smtClean="0"/>
              <a:t>1/25/2017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6560FD9-45C6-4F3E-A8D8-9E8A0210873E}" type="slidenum">
              <a:rPr lang="en-US" smtClean="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4196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AD86D3FF-A0EA-430B-A509-DCC965BA5FFC}" type="datetimeFigureOut">
              <a:rPr lang="en-US" smtClean="0"/>
              <a:t>1/25/2017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6560FD9-45C6-4F3E-A8D8-9E8A0210873E}" type="slidenum">
              <a:rPr lang="en-US" smtClean="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4196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4196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AD86D3FF-A0EA-430B-A509-DCC965BA5FFC}" type="datetimeFigureOut">
              <a:rPr lang="en-US" smtClean="0"/>
              <a:t>1/25/2017</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96560FD9-45C6-4F3E-A8D8-9E8A0210873E}" type="slidenum">
              <a:rPr lang="en-US" smtClean="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AD86D3FF-A0EA-430B-A509-DCC965BA5FFC}" type="datetimeFigureOut">
              <a:rPr lang="en-US" smtClean="0"/>
              <a:t>1/25/2017</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96560FD9-45C6-4F3E-A8D8-9E8A0210873E}" type="slidenum">
              <a:rPr lang="en-US" smtClean="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D86D3FF-A0EA-430B-A509-DCC965BA5FFC}" type="datetimeFigureOut">
              <a:rPr lang="en-US" smtClean="0"/>
              <a:t>1/25/2017</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96560FD9-45C6-4F3E-A8D8-9E8A0210873E}" type="slidenum">
              <a:rPr lang="en-US" smtClean="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4801" y="5495544"/>
            <a:ext cx="7772400" cy="594360"/>
          </a:xfrm>
        </p:spPr>
        <p:txBody>
          <a:bodyPr anchor="b"/>
          <a:lstStyle>
            <a:lvl1pPr algn="ctr">
              <a:defRPr sz="2200" b="1"/>
            </a:lvl1pPr>
          </a:lstStyle>
          <a:p>
            <a:r>
              <a:rPr lang="en-US" smtClean="0"/>
              <a:t>Click to edit Master title style</a:t>
            </a:r>
            <a:endParaRPr lang="en-US" dirty="0"/>
          </a:p>
        </p:txBody>
      </p:sp>
      <p:sp>
        <p:nvSpPr>
          <p:cNvPr id="4" name="Text Placeholder 3"/>
          <p:cNvSpPr>
            <a:spLocks noGrp="1"/>
          </p:cNvSpPr>
          <p:nvPr>
            <p:ph type="body" sz="half" idx="2"/>
          </p:nvPr>
        </p:nvSpPr>
        <p:spPr>
          <a:xfrm>
            <a:off x="304799" y="6096000"/>
            <a:ext cx="7772401" cy="6096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D86D3FF-A0EA-430B-A509-DCC965BA5FFC}" type="datetimeFigureOut">
              <a:rPr lang="en-US" smtClean="0"/>
              <a:t>1/25/2017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6560FD9-45C6-4F3E-A8D8-9E8A0210873E}" type="slidenum">
              <a:rPr lang="en-US" smtClean="0"/>
              <a:t>‹#›</a:t>
            </a:fld>
            <a:endParaRPr lang="en-US" dirty="0"/>
          </a:p>
        </p:txBody>
      </p:sp>
      <p:sp>
        <p:nvSpPr>
          <p:cNvPr id="9" name="Content Placeholder 8"/>
          <p:cNvSpPr>
            <a:spLocks noGrp="1"/>
          </p:cNvSpPr>
          <p:nvPr>
            <p:ph sz="quarter" idx="13"/>
          </p:nvPr>
        </p:nvSpPr>
        <p:spPr>
          <a:xfrm>
            <a:off x="304800" y="381000"/>
            <a:ext cx="7772400" cy="494284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1752" y="5495278"/>
            <a:ext cx="7772400" cy="594626"/>
          </a:xfrm>
        </p:spPr>
        <p:txBody>
          <a:bodyPr anchor="b"/>
          <a:lstStyle>
            <a:lvl1pPr algn="ctr">
              <a:defRPr sz="2200" b="1">
                <a:ln>
                  <a:noFill/>
                </a:ln>
                <a:solidFill>
                  <a:schemeClr val="tx2"/>
                </a:solidFill>
              </a:defRPr>
            </a:lvl1pPr>
          </a:lstStyle>
          <a:p>
            <a:r>
              <a:rPr lang="en-US" smtClean="0"/>
              <a:t>Click to edit Master title style</a:t>
            </a:r>
            <a:endParaRPr lang="en-US" dirty="0"/>
          </a:p>
        </p:txBody>
      </p:sp>
      <p:sp>
        <p:nvSpPr>
          <p:cNvPr id="3" name="Picture Placeholder 2"/>
          <p:cNvSpPr>
            <a:spLocks noGrp="1"/>
          </p:cNvSpPr>
          <p:nvPr>
            <p:ph type="pic" idx="1"/>
          </p:nvPr>
        </p:nvSpPr>
        <p:spPr>
          <a:xfrm>
            <a:off x="0" y="0"/>
            <a:ext cx="84582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smtClean="0"/>
              <a:t>Click icon to add picture</a:t>
            </a:r>
            <a:endParaRPr lang="en-US" dirty="0"/>
          </a:p>
        </p:txBody>
      </p:sp>
      <p:sp>
        <p:nvSpPr>
          <p:cNvPr id="4" name="Text Placeholder 3"/>
          <p:cNvSpPr>
            <a:spLocks noGrp="1"/>
          </p:cNvSpPr>
          <p:nvPr>
            <p:ph type="body" sz="half" idx="2"/>
          </p:nvPr>
        </p:nvSpPr>
        <p:spPr>
          <a:xfrm>
            <a:off x="301752" y="6096000"/>
            <a:ext cx="7772400" cy="612648"/>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8" name="Date Placeholder 7"/>
          <p:cNvSpPr>
            <a:spLocks noGrp="1"/>
          </p:cNvSpPr>
          <p:nvPr>
            <p:ph type="dt" sz="half" idx="10"/>
          </p:nvPr>
        </p:nvSpPr>
        <p:spPr/>
        <p:txBody>
          <a:bodyPr/>
          <a:lstStyle/>
          <a:p>
            <a:fld id="{AD86D3FF-A0EA-430B-A509-DCC965BA5FFC}" type="datetimeFigureOut">
              <a:rPr lang="en-US" smtClean="0"/>
              <a:t>1/25/2017</a:t>
            </a:fld>
            <a:endParaRPr lang="en-US" dirty="0"/>
          </a:p>
        </p:txBody>
      </p:sp>
      <p:sp>
        <p:nvSpPr>
          <p:cNvPr id="9" name="Slide Number Placeholder 8"/>
          <p:cNvSpPr>
            <a:spLocks noGrp="1"/>
          </p:cNvSpPr>
          <p:nvPr>
            <p:ph type="sldNum" sz="quarter" idx="11"/>
          </p:nvPr>
        </p:nvSpPr>
        <p:spPr/>
        <p:txBody>
          <a:bodyPr/>
          <a:lstStyle/>
          <a:p>
            <a:fld id="{96560FD9-45C6-4F3E-A8D8-9E8A0210873E}" type="slidenum">
              <a:rPr lang="en-US" smtClean="0"/>
              <a:t>‹#›</a:t>
            </a:fld>
            <a:endParaRPr lang="en-US" dirty="0"/>
          </a:p>
        </p:txBody>
      </p:sp>
      <p:sp>
        <p:nvSpPr>
          <p:cNvPr id="10" name="Footer Placeholder 9"/>
          <p:cNvSpPr>
            <a:spLocks noGrp="1"/>
          </p:cNvSpPr>
          <p:nvPr>
            <p:ph type="ftr" sz="quarter" idx="12"/>
          </p:nvPr>
        </p:nvSpPr>
        <p:spPr/>
        <p:txBody>
          <a:bodyPr/>
          <a:lstStyle/>
          <a:p>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7620000" cy="1143000"/>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7620000" cy="48006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Rectangle 6"/>
          <p:cNvSpPr/>
          <p:nvPr/>
        </p:nvSpPr>
        <p:spPr>
          <a:xfrm>
            <a:off x="8458200" y="0"/>
            <a:ext cx="685800" cy="6858000"/>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p:cNvSpPr/>
          <p:nvPr/>
        </p:nvSpPr>
        <p:spPr>
          <a:xfrm>
            <a:off x="8458200" y="5486400"/>
            <a:ext cx="685800" cy="6858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Slide Number Placeholder 5"/>
          <p:cNvSpPr>
            <a:spLocks noGrp="1"/>
          </p:cNvSpPr>
          <p:nvPr>
            <p:ph type="sldNum" sz="quarter" idx="4"/>
          </p:nvPr>
        </p:nvSpPr>
        <p:spPr>
          <a:xfrm>
            <a:off x="8531788" y="5648960"/>
            <a:ext cx="548640" cy="396240"/>
          </a:xfrm>
          <a:prstGeom prst="bracketPair">
            <a:avLst>
              <a:gd name="adj" fmla="val 17949"/>
            </a:avLst>
          </a:prstGeom>
          <a:ln w="19050">
            <a:solidFill>
              <a:srgbClr val="FFFFFF"/>
            </a:solidFill>
          </a:ln>
        </p:spPr>
        <p:txBody>
          <a:bodyPr vert="horz" lIns="0" tIns="0" rIns="0" bIns="0" rtlCol="0" anchor="ctr"/>
          <a:lstStyle>
            <a:lvl1pPr algn="ctr">
              <a:defRPr sz="1800">
                <a:solidFill>
                  <a:srgbClr val="FFFFFF"/>
                </a:solidFill>
              </a:defRPr>
            </a:lvl1pPr>
          </a:lstStyle>
          <a:p>
            <a:fld id="{96560FD9-45C6-4F3E-A8D8-9E8A0210873E}" type="slidenum">
              <a:rPr lang="en-US" smtClean="0"/>
              <a:t>‹#›</a:t>
            </a:fld>
            <a:endParaRPr lang="en-US" dirty="0"/>
          </a:p>
        </p:txBody>
      </p:sp>
      <p:sp>
        <p:nvSpPr>
          <p:cNvPr id="5" name="Footer Placeholder 4"/>
          <p:cNvSpPr>
            <a:spLocks noGrp="1"/>
          </p:cNvSpPr>
          <p:nvPr>
            <p:ph type="ftr" sz="quarter" idx="3"/>
          </p:nvPr>
        </p:nvSpPr>
        <p:spPr>
          <a:xfrm rot="16200000">
            <a:off x="7586910" y="4048760"/>
            <a:ext cx="2367281" cy="365760"/>
          </a:xfrm>
          <a:prstGeom prst="rect">
            <a:avLst/>
          </a:prstGeom>
        </p:spPr>
        <p:txBody>
          <a:bodyPr vert="horz" lIns="91440" tIns="45720" rIns="91440" bIns="45720" rtlCol="0" anchor="ctr"/>
          <a:lstStyle>
            <a:lvl1pPr algn="r">
              <a:defRPr sz="1200">
                <a:solidFill>
                  <a:schemeClr val="bg2"/>
                </a:solidFill>
              </a:defRPr>
            </a:lvl1pPr>
          </a:lstStyle>
          <a:p>
            <a:endParaRPr lang="en-US" dirty="0"/>
          </a:p>
        </p:txBody>
      </p:sp>
      <p:sp>
        <p:nvSpPr>
          <p:cNvPr id="4" name="Date Placeholder 3"/>
          <p:cNvSpPr>
            <a:spLocks noGrp="1"/>
          </p:cNvSpPr>
          <p:nvPr>
            <p:ph type="dt" sz="half" idx="2"/>
          </p:nvPr>
        </p:nvSpPr>
        <p:spPr>
          <a:xfrm rot="16200000">
            <a:off x="7551351" y="1645920"/>
            <a:ext cx="2438399" cy="365760"/>
          </a:xfrm>
          <a:prstGeom prst="rect">
            <a:avLst/>
          </a:prstGeom>
        </p:spPr>
        <p:txBody>
          <a:bodyPr vert="horz" lIns="91440" tIns="45720" rIns="91440" bIns="45720" rtlCol="0" anchor="ctr"/>
          <a:lstStyle>
            <a:lvl1pPr algn="l">
              <a:defRPr sz="1200">
                <a:solidFill>
                  <a:schemeClr val="bg2"/>
                </a:solidFill>
              </a:defRPr>
            </a:lvl1pPr>
          </a:lstStyle>
          <a:p>
            <a:fld id="{AD86D3FF-A0EA-430B-A509-DCC965BA5FFC}" type="datetimeFigureOut">
              <a:rPr lang="en-US" smtClean="0"/>
              <a:t>1/25/2017</a:t>
            </a:fld>
            <a:endParaRPr lang="en-US" dirty="0"/>
          </a:p>
        </p:txBody>
      </p:sp>
    </p:spTree>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l" defTabSz="914400" rtl="0" eaLnBrk="1" latinLnBrk="0" hangingPunct="1">
        <a:spcBef>
          <a:spcPct val="0"/>
        </a:spcBef>
        <a:buNone/>
        <a:defRPr sz="4600" kern="1200" cap="none" spc="-100" baseline="0">
          <a:ln>
            <a:noFill/>
          </a:ln>
          <a:solidFill>
            <a:schemeClr val="tx2"/>
          </a:solidFill>
          <a:effectLst/>
          <a:latin typeface="+mj-lt"/>
          <a:ea typeface="+mj-ea"/>
          <a:cs typeface="+mj-cs"/>
        </a:defRPr>
      </a:lvl1pPr>
    </p:titleStyle>
    <p:body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3.xml"/><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4.xml"/><Relationship Id="rId1" Type="http://schemas.openxmlformats.org/officeDocument/2006/relationships/slideLayout" Target="../slideLayouts/slideLayout7.xml"/><Relationship Id="rId4" Type="http://schemas.openxmlformats.org/officeDocument/2006/relationships/image" Target="../media/image5.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2" Type="http://schemas.openxmlformats.org/officeDocument/2006/relationships/hyperlink" Target="http://www.hopkinsbaseball.com/" TargetMode="External"/><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30.xml.rels><?xml version="1.0" encoding="UTF-8" standalone="yes"?>
<Relationships xmlns="http://schemas.openxmlformats.org/package/2006/relationships"><Relationship Id="rId3" Type="http://schemas.openxmlformats.org/officeDocument/2006/relationships/image" Target="../media/image9.jpeg"/><Relationship Id="rId7" Type="http://schemas.openxmlformats.org/officeDocument/2006/relationships/image" Target="../media/image3.png"/><Relationship Id="rId2" Type="http://schemas.openxmlformats.org/officeDocument/2006/relationships/image" Target="../media/image8.jpeg"/><Relationship Id="rId1" Type="http://schemas.openxmlformats.org/officeDocument/2006/relationships/slideLayout" Target="../slideLayouts/slideLayout7.xml"/><Relationship Id="rId6" Type="http://schemas.openxmlformats.org/officeDocument/2006/relationships/image" Target="../media/image12.jpeg"/><Relationship Id="rId5" Type="http://schemas.openxmlformats.org/officeDocument/2006/relationships/image" Target="../media/image11.jpeg"/><Relationship Id="rId4" Type="http://schemas.openxmlformats.org/officeDocument/2006/relationships/image" Target="../media/image10.jpeg"/></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474590"/>
            <a:ext cx="7543800" cy="2593975"/>
          </a:xfrm>
        </p:spPr>
        <p:txBody>
          <a:bodyPr>
            <a:normAutofit/>
          </a:bodyPr>
          <a:lstStyle/>
          <a:p>
            <a:r>
              <a:rPr lang="en-US" dirty="0" smtClean="0"/>
              <a:t>Hopkins Baseball Association</a:t>
            </a:r>
            <a:endParaRPr lang="en-US" dirty="0"/>
          </a:p>
        </p:txBody>
      </p:sp>
      <p:sp>
        <p:nvSpPr>
          <p:cNvPr id="3" name="Subtitle 2"/>
          <p:cNvSpPr>
            <a:spLocks noGrp="1"/>
          </p:cNvSpPr>
          <p:nvPr>
            <p:ph type="subTitle" idx="1"/>
          </p:nvPr>
        </p:nvSpPr>
        <p:spPr>
          <a:xfrm>
            <a:off x="685800" y="5105400"/>
            <a:ext cx="6461760" cy="1066800"/>
          </a:xfrm>
        </p:spPr>
        <p:txBody>
          <a:bodyPr/>
          <a:lstStyle/>
          <a:p>
            <a:r>
              <a:rPr lang="en-US" dirty="0" smtClean="0"/>
              <a:t>2017 Parent Meeting  </a:t>
            </a:r>
            <a:endParaRPr lang="en-US" dirty="0"/>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1"/>
            <a:ext cx="9144000" cy="24745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2" descr="http://cdn1.sportngin.com/attachments/photo/5685/3702/HBA_Lockup_2016_small.pn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724400" y="5562600"/>
            <a:ext cx="3516918" cy="1143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8310368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81000" y="76200"/>
            <a:ext cx="7620000" cy="584775"/>
          </a:xfrm>
          <a:prstGeom prst="rect">
            <a:avLst/>
          </a:prstGeom>
          <a:noFill/>
        </p:spPr>
        <p:txBody>
          <a:bodyPr wrap="square" rtlCol="0">
            <a:spAutoFit/>
          </a:bodyPr>
          <a:lstStyle/>
          <a:p>
            <a:r>
              <a:rPr lang="en-US" sz="3200" b="1" dirty="0" smtClean="0"/>
              <a:t>HBA – Levels of Play: House Program</a:t>
            </a:r>
            <a:endParaRPr lang="en-US" sz="3200" b="1" dirty="0"/>
          </a:p>
        </p:txBody>
      </p:sp>
      <p:sp>
        <p:nvSpPr>
          <p:cNvPr id="3" name="Rectangle 2"/>
          <p:cNvSpPr/>
          <p:nvPr/>
        </p:nvSpPr>
        <p:spPr>
          <a:xfrm>
            <a:off x="152400" y="660975"/>
            <a:ext cx="3810000" cy="5586145"/>
          </a:xfrm>
          <a:prstGeom prst="rect">
            <a:avLst/>
          </a:prstGeom>
          <a:ln>
            <a:solidFill>
              <a:schemeClr val="tx1"/>
            </a:solidFill>
          </a:ln>
        </p:spPr>
        <p:txBody>
          <a:bodyPr wrap="square">
            <a:spAutoFit/>
          </a:bodyPr>
          <a:lstStyle/>
          <a:p>
            <a:pPr lvl="1" algn="ctr"/>
            <a:r>
              <a:rPr lang="en-US" sz="2400" b="1" dirty="0" smtClean="0"/>
              <a:t>Majors Division</a:t>
            </a:r>
          </a:p>
          <a:p>
            <a:pPr marL="914400" lvl="1" indent="-457200">
              <a:buFont typeface="Arial" panose="020B0604020202020204" pitchFamily="34" charset="0"/>
              <a:buChar char="•"/>
            </a:pPr>
            <a:endParaRPr lang="en-US" sz="1100" dirty="0" smtClean="0"/>
          </a:p>
          <a:p>
            <a:pPr marL="457200" indent="-457200">
              <a:buFont typeface="Arial" panose="020B0604020202020204" pitchFamily="34" charset="0"/>
              <a:buChar char="•"/>
            </a:pPr>
            <a:r>
              <a:rPr lang="en-US" dirty="0" smtClean="0"/>
              <a:t>14-15 year olds </a:t>
            </a:r>
          </a:p>
          <a:p>
            <a:pPr marL="457200" indent="-457200">
              <a:buFont typeface="Arial" panose="020B0604020202020204" pitchFamily="34" charset="0"/>
              <a:buChar char="•"/>
            </a:pPr>
            <a:r>
              <a:rPr lang="en-US" dirty="0" smtClean="0"/>
              <a:t>Play </a:t>
            </a:r>
            <a:r>
              <a:rPr lang="en-US" dirty="0"/>
              <a:t>on full size field </a:t>
            </a:r>
            <a:r>
              <a:rPr lang="en-US" sz="1600" dirty="0"/>
              <a:t>(60/90)</a:t>
            </a:r>
          </a:p>
          <a:p>
            <a:pPr marL="457200" indent="-457200">
              <a:buFont typeface="Arial" panose="020B0604020202020204" pitchFamily="34" charset="0"/>
              <a:buChar char="•"/>
            </a:pPr>
            <a:r>
              <a:rPr lang="en-US" dirty="0"/>
              <a:t>3-4 HBA Majors house teams</a:t>
            </a:r>
          </a:p>
          <a:p>
            <a:pPr marL="457200" indent="-457200">
              <a:buFont typeface="Arial" panose="020B0604020202020204" pitchFamily="34" charset="0"/>
              <a:buChar char="•"/>
            </a:pPr>
            <a:r>
              <a:rPr lang="en-US" dirty="0"/>
              <a:t>Blend of recreational &amp; competitive play</a:t>
            </a:r>
          </a:p>
          <a:p>
            <a:pPr marL="457200" indent="-457200">
              <a:buFont typeface="Arial" panose="020B0604020202020204" pitchFamily="34" charset="0"/>
              <a:buChar char="•"/>
            </a:pPr>
            <a:r>
              <a:rPr lang="en-US" dirty="0"/>
              <a:t>Play a combined house &amp; </a:t>
            </a:r>
            <a:r>
              <a:rPr lang="en-US" dirty="0" smtClean="0"/>
              <a:t>interleague schedule</a:t>
            </a:r>
            <a:endParaRPr lang="en-US" dirty="0"/>
          </a:p>
          <a:p>
            <a:pPr marL="457200" indent="-457200">
              <a:buFont typeface="Arial" panose="020B0604020202020204" pitchFamily="34" charset="0"/>
              <a:buChar char="•"/>
            </a:pPr>
            <a:r>
              <a:rPr lang="en-US" dirty="0"/>
              <a:t>Expect 3-4 days of baseball per week</a:t>
            </a:r>
          </a:p>
          <a:p>
            <a:pPr marL="457200" indent="-457200">
              <a:buFont typeface="Arial" panose="020B0604020202020204" pitchFamily="34" charset="0"/>
              <a:buChar char="•"/>
            </a:pPr>
            <a:r>
              <a:rPr lang="en-US" dirty="0"/>
              <a:t>Focused on development, growth and fun</a:t>
            </a:r>
          </a:p>
          <a:p>
            <a:pPr marL="457200" indent="-457200">
              <a:buFont typeface="Arial" panose="020B0604020202020204" pitchFamily="34" charset="0"/>
              <a:buChar char="•"/>
            </a:pPr>
            <a:r>
              <a:rPr lang="en-US" dirty="0"/>
              <a:t>Play at </a:t>
            </a:r>
            <a:r>
              <a:rPr lang="en-US" dirty="0" err="1"/>
              <a:t>Guilliams</a:t>
            </a:r>
            <a:r>
              <a:rPr lang="en-US" dirty="0"/>
              <a:t> Park, NJH, WJH and Big Willow</a:t>
            </a:r>
          </a:p>
          <a:p>
            <a:pPr marL="457200" indent="-457200">
              <a:buFont typeface="Arial" panose="020B0604020202020204" pitchFamily="34" charset="0"/>
              <a:buChar char="•"/>
            </a:pPr>
            <a:r>
              <a:rPr lang="en-US" dirty="0"/>
              <a:t>Players get shirt and hat</a:t>
            </a:r>
          </a:p>
          <a:p>
            <a:pPr marL="457200" indent="-457200">
              <a:buFont typeface="Arial" panose="020B0604020202020204" pitchFamily="34" charset="0"/>
              <a:buChar char="•"/>
            </a:pPr>
            <a:r>
              <a:rPr lang="en-US" dirty="0"/>
              <a:t>Players provide </a:t>
            </a:r>
            <a:r>
              <a:rPr lang="en-US" dirty="0" smtClean="0"/>
              <a:t>their own </a:t>
            </a:r>
            <a:r>
              <a:rPr lang="en-US" dirty="0"/>
              <a:t>helmet, </a:t>
            </a:r>
            <a:r>
              <a:rPr lang="en-US" dirty="0" smtClean="0"/>
              <a:t>pants, glove </a:t>
            </a:r>
            <a:r>
              <a:rPr lang="en-US" dirty="0"/>
              <a:t>&amp; bat</a:t>
            </a:r>
          </a:p>
          <a:p>
            <a:pPr marL="457200" indent="-457200">
              <a:buFont typeface="Arial" panose="020B0604020202020204" pitchFamily="34" charset="0"/>
              <a:buChar char="•"/>
            </a:pPr>
            <a:r>
              <a:rPr lang="en-US" b="1" dirty="0"/>
              <a:t>Bat rules: </a:t>
            </a:r>
            <a:r>
              <a:rPr lang="en-US" sz="1600" b="1" dirty="0"/>
              <a:t>big barrel </a:t>
            </a:r>
            <a:r>
              <a:rPr lang="en-US" sz="1600" b="1" dirty="0" smtClean="0"/>
              <a:t>bats</a:t>
            </a:r>
          </a:p>
          <a:p>
            <a:r>
              <a:rPr lang="en-US" sz="1600" b="1" dirty="0"/>
              <a:t>	</a:t>
            </a:r>
            <a:r>
              <a:rPr lang="en-US" sz="1600" b="1" dirty="0" smtClean="0"/>
              <a:t>-</a:t>
            </a:r>
            <a:r>
              <a:rPr lang="en-US" sz="1600" b="1" dirty="0"/>
              <a:t>5(14s) BBC -3 (15s</a:t>
            </a:r>
            <a:r>
              <a:rPr lang="en-US" sz="1600" b="1" dirty="0" smtClean="0"/>
              <a:t>)</a:t>
            </a:r>
            <a:endParaRPr lang="en-US" sz="2000" b="1" dirty="0"/>
          </a:p>
        </p:txBody>
      </p:sp>
      <p:sp>
        <p:nvSpPr>
          <p:cNvPr id="4" name="Rectangle 3"/>
          <p:cNvSpPr/>
          <p:nvPr/>
        </p:nvSpPr>
        <p:spPr>
          <a:xfrm>
            <a:off x="2209800" y="6379795"/>
            <a:ext cx="4923848" cy="400110"/>
          </a:xfrm>
          <a:prstGeom prst="rect">
            <a:avLst/>
          </a:prstGeom>
        </p:spPr>
        <p:txBody>
          <a:bodyPr wrap="none">
            <a:spAutoFit/>
          </a:bodyPr>
          <a:lstStyle/>
          <a:p>
            <a:r>
              <a:rPr lang="en-US" sz="2000" b="1" dirty="0">
                <a:solidFill>
                  <a:srgbClr val="FF0000"/>
                </a:solidFill>
              </a:rPr>
              <a:t>Contact us if you are interested in Coaching! </a:t>
            </a:r>
          </a:p>
        </p:txBody>
      </p:sp>
      <p:sp>
        <p:nvSpPr>
          <p:cNvPr id="5" name="Rectangle 4"/>
          <p:cNvSpPr/>
          <p:nvPr/>
        </p:nvSpPr>
        <p:spPr>
          <a:xfrm>
            <a:off x="4191000" y="666145"/>
            <a:ext cx="4114800" cy="5570756"/>
          </a:xfrm>
          <a:prstGeom prst="rect">
            <a:avLst/>
          </a:prstGeom>
          <a:ln>
            <a:solidFill>
              <a:schemeClr val="tx1"/>
            </a:solidFill>
          </a:ln>
        </p:spPr>
        <p:txBody>
          <a:bodyPr wrap="square">
            <a:spAutoFit/>
          </a:bodyPr>
          <a:lstStyle/>
          <a:p>
            <a:pPr lvl="1" algn="ctr"/>
            <a:r>
              <a:rPr lang="en-US" sz="2400" b="1" dirty="0" smtClean="0"/>
              <a:t>Prep Division</a:t>
            </a:r>
          </a:p>
          <a:p>
            <a:pPr marL="914400" lvl="1" indent="-457200">
              <a:buFont typeface="Arial" panose="020B0604020202020204" pitchFamily="34" charset="0"/>
              <a:buChar char="•"/>
            </a:pPr>
            <a:endParaRPr lang="en-US" sz="800" dirty="0" smtClean="0"/>
          </a:p>
          <a:p>
            <a:pPr marL="457200" indent="-457200">
              <a:buFont typeface="Arial" panose="020B0604020202020204" pitchFamily="34" charset="0"/>
              <a:buChar char="•"/>
            </a:pPr>
            <a:r>
              <a:rPr lang="en-US" dirty="0" smtClean="0"/>
              <a:t>13 year olds </a:t>
            </a:r>
          </a:p>
          <a:p>
            <a:pPr marL="457200" indent="-457200">
              <a:buFont typeface="Arial" panose="020B0604020202020204" pitchFamily="34" charset="0"/>
              <a:buChar char="•"/>
            </a:pPr>
            <a:r>
              <a:rPr lang="en-US" dirty="0"/>
              <a:t>Play on a </a:t>
            </a:r>
            <a:r>
              <a:rPr lang="en-US" dirty="0" smtClean="0"/>
              <a:t>intermediate field </a:t>
            </a:r>
            <a:r>
              <a:rPr lang="en-US" dirty="0"/>
              <a:t>(52/75)</a:t>
            </a:r>
          </a:p>
          <a:p>
            <a:pPr marL="457200" indent="-457200">
              <a:buFont typeface="Arial" panose="020B0604020202020204" pitchFamily="34" charset="0"/>
              <a:buChar char="•"/>
            </a:pPr>
            <a:r>
              <a:rPr lang="en-US" dirty="0"/>
              <a:t>3-4 HBA Prep house teams</a:t>
            </a:r>
          </a:p>
          <a:p>
            <a:pPr marL="457200" indent="-457200">
              <a:buFont typeface="Arial" panose="020B0604020202020204" pitchFamily="34" charset="0"/>
              <a:buChar char="•"/>
            </a:pPr>
            <a:r>
              <a:rPr lang="en-US" dirty="0"/>
              <a:t>Blend of recreational &amp; competitive play</a:t>
            </a:r>
          </a:p>
          <a:p>
            <a:pPr marL="457200" indent="-457200">
              <a:buFont typeface="Arial" panose="020B0604020202020204" pitchFamily="34" charset="0"/>
              <a:buChar char="•"/>
            </a:pPr>
            <a:r>
              <a:rPr lang="en-US" dirty="0"/>
              <a:t>Play a combined house &amp; interleague schedule </a:t>
            </a:r>
          </a:p>
          <a:p>
            <a:pPr marL="457200" indent="-457200">
              <a:buFont typeface="Arial" panose="020B0604020202020204" pitchFamily="34" charset="0"/>
              <a:buChar char="•"/>
            </a:pPr>
            <a:r>
              <a:rPr lang="en-US" dirty="0"/>
              <a:t>Expect 3-4 days of baseball per week</a:t>
            </a:r>
          </a:p>
          <a:p>
            <a:pPr marL="457200" indent="-457200">
              <a:buFont typeface="Arial" panose="020B0604020202020204" pitchFamily="34" charset="0"/>
              <a:buChar char="•"/>
            </a:pPr>
            <a:r>
              <a:rPr lang="en-US" dirty="0"/>
              <a:t>Focused on development, growth and fun</a:t>
            </a:r>
          </a:p>
          <a:p>
            <a:pPr marL="457200" indent="-457200">
              <a:buFont typeface="Arial" panose="020B0604020202020204" pitchFamily="34" charset="0"/>
              <a:buChar char="•"/>
            </a:pPr>
            <a:r>
              <a:rPr lang="en-US" dirty="0"/>
              <a:t>Play at </a:t>
            </a:r>
            <a:r>
              <a:rPr lang="en-US" dirty="0" err="1"/>
              <a:t>Guilliams</a:t>
            </a:r>
            <a:r>
              <a:rPr lang="en-US" dirty="0"/>
              <a:t> Park, Eisenhower, WJH</a:t>
            </a:r>
          </a:p>
          <a:p>
            <a:pPr marL="457200" indent="-457200">
              <a:buFont typeface="Arial" panose="020B0604020202020204" pitchFamily="34" charset="0"/>
              <a:buChar char="•"/>
            </a:pPr>
            <a:r>
              <a:rPr lang="en-US" dirty="0"/>
              <a:t>Players get shirt and hat</a:t>
            </a:r>
          </a:p>
          <a:p>
            <a:pPr marL="457200" indent="-457200">
              <a:buFont typeface="Arial" panose="020B0604020202020204" pitchFamily="34" charset="0"/>
              <a:buChar char="•"/>
            </a:pPr>
            <a:r>
              <a:rPr lang="en-US" dirty="0"/>
              <a:t>Players provide their own helmets, </a:t>
            </a:r>
            <a:r>
              <a:rPr lang="en-US" dirty="0" smtClean="0"/>
              <a:t>pants, glove </a:t>
            </a:r>
            <a:r>
              <a:rPr lang="en-US" dirty="0"/>
              <a:t>&amp; bat</a:t>
            </a:r>
          </a:p>
          <a:p>
            <a:pPr marL="457200" indent="-457200">
              <a:buFont typeface="Arial" panose="020B0604020202020204" pitchFamily="34" charset="0"/>
              <a:buChar char="•"/>
            </a:pPr>
            <a:r>
              <a:rPr lang="en-US" b="1" dirty="0"/>
              <a:t>Bat rules: big barrel </a:t>
            </a:r>
            <a:r>
              <a:rPr lang="en-US" b="1" dirty="0" smtClean="0"/>
              <a:t>bats </a:t>
            </a:r>
          </a:p>
          <a:p>
            <a:pPr lvl="2"/>
            <a:r>
              <a:rPr lang="en-US" b="1" dirty="0" smtClean="0"/>
              <a:t>-</a:t>
            </a:r>
            <a:r>
              <a:rPr lang="en-US" b="1" dirty="0"/>
              <a:t>10 or </a:t>
            </a:r>
            <a:r>
              <a:rPr lang="en-US" b="1" dirty="0" smtClean="0"/>
              <a:t>lower</a:t>
            </a:r>
          </a:p>
          <a:p>
            <a:pPr lvl="2"/>
            <a:endParaRPr lang="en-US" b="1" dirty="0" smtClean="0"/>
          </a:p>
        </p:txBody>
      </p:sp>
    </p:spTree>
    <p:extLst>
      <p:ext uri="{BB962C8B-B14F-4D97-AF65-F5344CB8AC3E}">
        <p14:creationId xmlns:p14="http://schemas.microsoft.com/office/powerpoint/2010/main" val="33442170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5">
                                            <p:txEl>
                                              <p:pRg st="2" end="2"/>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5">
                                            <p:txEl>
                                              <p:pRg st="3" end="3"/>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5">
                                            <p:txEl>
                                              <p:pRg st="4" end="4"/>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5">
                                            <p:txEl>
                                              <p:pRg st="5" end="5"/>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5">
                                            <p:txEl>
                                              <p:pRg st="6" end="6"/>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5">
                                            <p:txEl>
                                              <p:pRg st="7" end="7"/>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5">
                                            <p:txEl>
                                              <p:pRg st="8" end="8"/>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5">
                                            <p:txEl>
                                              <p:pRg st="9" end="9"/>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5">
                                            <p:txEl>
                                              <p:pRg st="10" end="10"/>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5">
                                            <p:txEl>
                                              <p:pRg st="11" end="11"/>
                                            </p:txEl>
                                          </p:spTgt>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5">
                                            <p:txEl>
                                              <p:pRg st="12" end="12"/>
                                            </p:txEl>
                                          </p:spTgt>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5">
                                            <p:txEl>
                                              <p:pRg st="13" end="1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76200" y="101025"/>
            <a:ext cx="8458200" cy="584775"/>
          </a:xfrm>
          <a:prstGeom prst="rect">
            <a:avLst/>
          </a:prstGeom>
          <a:noFill/>
        </p:spPr>
        <p:txBody>
          <a:bodyPr wrap="square" rtlCol="0">
            <a:spAutoFit/>
          </a:bodyPr>
          <a:lstStyle/>
          <a:p>
            <a:r>
              <a:rPr lang="en-US" sz="3200" b="1" dirty="0" smtClean="0"/>
              <a:t>HBA – Levels of Play: Single A Tournament Teams</a:t>
            </a:r>
            <a:endParaRPr lang="en-US" sz="3200" b="1" dirty="0"/>
          </a:p>
        </p:txBody>
      </p:sp>
      <p:sp>
        <p:nvSpPr>
          <p:cNvPr id="3" name="Rectangle 2"/>
          <p:cNvSpPr/>
          <p:nvPr/>
        </p:nvSpPr>
        <p:spPr>
          <a:xfrm>
            <a:off x="228600" y="762000"/>
            <a:ext cx="8229600" cy="4524315"/>
          </a:xfrm>
          <a:prstGeom prst="rect">
            <a:avLst/>
          </a:prstGeom>
        </p:spPr>
        <p:txBody>
          <a:bodyPr wrap="square">
            <a:spAutoFit/>
          </a:bodyPr>
          <a:lstStyle/>
          <a:p>
            <a:pPr marL="457200" indent="-457200">
              <a:buFont typeface="Arial" panose="020B0604020202020204" pitchFamily="34" charset="0"/>
              <a:buChar char="•"/>
            </a:pPr>
            <a:r>
              <a:rPr lang="en-US" sz="2400" dirty="0" smtClean="0"/>
              <a:t>One team for each age level, 13, 14/15</a:t>
            </a:r>
          </a:p>
          <a:p>
            <a:pPr marL="457200" indent="-457200">
              <a:buFont typeface="Arial" panose="020B0604020202020204" pitchFamily="34" charset="0"/>
              <a:buChar char="•"/>
            </a:pPr>
            <a:r>
              <a:rPr lang="en-US" sz="2400" dirty="0" smtClean="0"/>
              <a:t>Rosters include players on house teams not selected to travel teams. </a:t>
            </a:r>
          </a:p>
          <a:p>
            <a:pPr marL="457200" indent="-457200">
              <a:buFont typeface="Arial" panose="020B0604020202020204" pitchFamily="34" charset="0"/>
              <a:buChar char="•"/>
            </a:pPr>
            <a:r>
              <a:rPr lang="en-US" sz="2400" dirty="0" smtClean="0"/>
              <a:t>Players play for a house team all season and tournament team on tournament weekends.</a:t>
            </a:r>
          </a:p>
          <a:p>
            <a:pPr marL="457200" indent="-457200">
              <a:buFont typeface="Arial" panose="020B0604020202020204" pitchFamily="34" charset="0"/>
              <a:buChar char="•"/>
            </a:pPr>
            <a:r>
              <a:rPr lang="en-US" sz="2400" dirty="0" smtClean="0"/>
              <a:t>Teams selected at the same time as travel evaluations.</a:t>
            </a:r>
          </a:p>
          <a:p>
            <a:pPr marL="457200" indent="-457200">
              <a:buFont typeface="Arial" panose="020B0604020202020204" pitchFamily="34" charset="0"/>
              <a:buChar char="•"/>
            </a:pPr>
            <a:r>
              <a:rPr lang="en-US" sz="2400" dirty="0" smtClean="0"/>
              <a:t>2-3 tournaments, possibility of 2 state tournaments </a:t>
            </a:r>
          </a:p>
          <a:p>
            <a:pPr marL="457200" indent="-457200">
              <a:buFont typeface="Arial" panose="020B0604020202020204" pitchFamily="34" charset="0"/>
              <a:buChar char="•"/>
            </a:pPr>
            <a:r>
              <a:rPr lang="en-US" sz="2400" dirty="0" smtClean="0"/>
              <a:t>Practices as space/players are available from house team.</a:t>
            </a:r>
          </a:p>
          <a:p>
            <a:pPr marL="457200" indent="-457200">
              <a:buFont typeface="Arial" panose="020B0604020202020204" pitchFamily="34" charset="0"/>
              <a:buChar char="•"/>
            </a:pPr>
            <a:r>
              <a:rPr lang="en-US" sz="2400" dirty="0"/>
              <a:t>Players get </a:t>
            </a:r>
            <a:r>
              <a:rPr lang="en-US" sz="2400" dirty="0" smtClean="0"/>
              <a:t>jersey</a:t>
            </a:r>
            <a:r>
              <a:rPr lang="en-US" sz="2400" dirty="0"/>
              <a:t> </a:t>
            </a:r>
            <a:r>
              <a:rPr lang="en-US" sz="2400" dirty="0" smtClean="0"/>
              <a:t>and hat</a:t>
            </a:r>
            <a:endParaRPr lang="en-US" sz="2400" dirty="0"/>
          </a:p>
          <a:p>
            <a:pPr lvl="1"/>
            <a:r>
              <a:rPr lang="en-US" dirty="0"/>
              <a:t>(Jerseys returned for following years use)</a:t>
            </a:r>
          </a:p>
          <a:p>
            <a:pPr marL="342900" indent="-342900">
              <a:buFont typeface="Arial" panose="020B0604020202020204" pitchFamily="34" charset="0"/>
              <a:buChar char="•"/>
            </a:pPr>
            <a:r>
              <a:rPr lang="en-US" sz="2400" dirty="0"/>
              <a:t>Players provide own helmet, glove and bat</a:t>
            </a:r>
          </a:p>
          <a:p>
            <a:pPr marL="800100" lvl="1" indent="-342900">
              <a:buFont typeface="Arial" panose="020B0604020202020204" pitchFamily="34" charset="0"/>
              <a:buChar char="•"/>
            </a:pPr>
            <a:r>
              <a:rPr lang="en-US" sz="2000" dirty="0"/>
              <a:t>Bat rules: big barrel </a:t>
            </a:r>
            <a:r>
              <a:rPr lang="en-US" sz="2000" dirty="0" smtClean="0"/>
              <a:t>bats, </a:t>
            </a:r>
            <a:r>
              <a:rPr lang="en-US" sz="2000" dirty="0"/>
              <a:t>follows age guidelines</a:t>
            </a:r>
            <a:endParaRPr lang="en-US" sz="2400" dirty="0"/>
          </a:p>
        </p:txBody>
      </p:sp>
    </p:spTree>
    <p:extLst>
      <p:ext uri="{BB962C8B-B14F-4D97-AF65-F5344CB8AC3E}">
        <p14:creationId xmlns:p14="http://schemas.microsoft.com/office/powerpoint/2010/main" val="85377797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81000" y="76200"/>
            <a:ext cx="7620000" cy="584775"/>
          </a:xfrm>
          <a:prstGeom prst="rect">
            <a:avLst/>
          </a:prstGeom>
          <a:noFill/>
        </p:spPr>
        <p:txBody>
          <a:bodyPr wrap="square" rtlCol="0">
            <a:spAutoFit/>
          </a:bodyPr>
          <a:lstStyle/>
          <a:p>
            <a:r>
              <a:rPr lang="en-US" sz="3200" b="1" dirty="0" smtClean="0"/>
              <a:t>HBA – Levels of Play : Travel Program</a:t>
            </a:r>
            <a:endParaRPr lang="en-US" sz="3200" b="1" dirty="0"/>
          </a:p>
        </p:txBody>
      </p:sp>
      <p:sp>
        <p:nvSpPr>
          <p:cNvPr id="3" name="Rectangle 2"/>
          <p:cNvSpPr/>
          <p:nvPr/>
        </p:nvSpPr>
        <p:spPr>
          <a:xfrm>
            <a:off x="152400" y="987653"/>
            <a:ext cx="3810000" cy="5032147"/>
          </a:xfrm>
          <a:prstGeom prst="rect">
            <a:avLst/>
          </a:prstGeom>
          <a:ln>
            <a:solidFill>
              <a:schemeClr val="tx1"/>
            </a:solidFill>
          </a:ln>
        </p:spPr>
        <p:txBody>
          <a:bodyPr wrap="square">
            <a:spAutoFit/>
          </a:bodyPr>
          <a:lstStyle/>
          <a:p>
            <a:pPr lvl="1" algn="ctr"/>
            <a:r>
              <a:rPr lang="en-US" sz="2400" b="1" dirty="0" smtClean="0"/>
              <a:t>AAA Travel</a:t>
            </a:r>
          </a:p>
          <a:p>
            <a:pPr marL="914400" lvl="1" indent="-457200">
              <a:buFont typeface="Arial" panose="020B0604020202020204" pitchFamily="34" charset="0"/>
              <a:buChar char="•"/>
            </a:pPr>
            <a:endParaRPr lang="en-US" sz="1100" dirty="0" smtClean="0"/>
          </a:p>
          <a:p>
            <a:pPr marL="457200" indent="-457200">
              <a:buFont typeface="Arial" panose="020B0604020202020204" pitchFamily="34" charset="0"/>
              <a:buChar char="•"/>
            </a:pPr>
            <a:r>
              <a:rPr lang="en-US" sz="1600" dirty="0"/>
              <a:t>1 Team for each age level, 13, 14 &amp; 15</a:t>
            </a:r>
          </a:p>
          <a:p>
            <a:pPr marL="457200" indent="-457200">
              <a:buFont typeface="Arial" panose="020B0604020202020204" pitchFamily="34" charset="0"/>
              <a:buChar char="•"/>
            </a:pPr>
            <a:r>
              <a:rPr lang="en-US" sz="1600" dirty="0"/>
              <a:t>Highest level of competition in </a:t>
            </a:r>
            <a:r>
              <a:rPr lang="en-US" sz="1600" dirty="0" smtClean="0"/>
              <a:t>state</a:t>
            </a:r>
            <a:endParaRPr lang="en-US" sz="1600" dirty="0"/>
          </a:p>
          <a:p>
            <a:pPr marL="457200" indent="-457200">
              <a:buFont typeface="Arial" panose="020B0604020202020204" pitchFamily="34" charset="0"/>
              <a:buChar char="•"/>
            </a:pPr>
            <a:r>
              <a:rPr lang="en-US" sz="1600" b="1" dirty="0"/>
              <a:t>Highest level of </a:t>
            </a:r>
            <a:r>
              <a:rPr lang="en-US" sz="1600" b="1" dirty="0" smtClean="0"/>
              <a:t>expectations!!</a:t>
            </a:r>
            <a:endParaRPr lang="en-US" sz="1600" b="1" dirty="0"/>
          </a:p>
          <a:p>
            <a:pPr marL="457200" indent="-457200">
              <a:buFont typeface="Arial" panose="020B0604020202020204" pitchFamily="34" charset="0"/>
              <a:buChar char="•"/>
            </a:pPr>
            <a:r>
              <a:rPr lang="en-US" sz="1600" dirty="0"/>
              <a:t>Focused on development, growth, fun and winning</a:t>
            </a:r>
          </a:p>
          <a:p>
            <a:pPr marL="457200" indent="-457200">
              <a:buFont typeface="Arial" panose="020B0604020202020204" pitchFamily="34" charset="0"/>
              <a:buChar char="•"/>
            </a:pPr>
            <a:r>
              <a:rPr lang="en-US" sz="1600" dirty="0"/>
              <a:t>Regular season games vs other local AAA teams in MBL</a:t>
            </a:r>
          </a:p>
          <a:p>
            <a:pPr marL="457200" indent="-457200">
              <a:buFont typeface="Arial" panose="020B0604020202020204" pitchFamily="34" charset="0"/>
              <a:buChar char="•"/>
            </a:pPr>
            <a:r>
              <a:rPr lang="en-US" sz="1600" dirty="0"/>
              <a:t>3-5 tournaments, possibility of 2 state </a:t>
            </a:r>
            <a:r>
              <a:rPr lang="en-US" sz="1600" dirty="0" smtClean="0"/>
              <a:t>tournaments, MBL playoffs</a:t>
            </a:r>
            <a:endParaRPr lang="en-US" sz="1600" dirty="0"/>
          </a:p>
          <a:p>
            <a:pPr marL="457200" indent="-457200">
              <a:buFont typeface="Arial" panose="020B0604020202020204" pitchFamily="34" charset="0"/>
              <a:buChar char="•"/>
            </a:pPr>
            <a:r>
              <a:rPr lang="en-US" sz="1600" dirty="0"/>
              <a:t>Expect 4-6 days of baseball per week</a:t>
            </a:r>
          </a:p>
          <a:p>
            <a:pPr marL="457200" indent="-457200">
              <a:buFont typeface="Arial" panose="020B0604020202020204" pitchFamily="34" charset="0"/>
              <a:buChar char="•"/>
            </a:pPr>
            <a:r>
              <a:rPr lang="en-US" sz="1600" dirty="0"/>
              <a:t>Home games at </a:t>
            </a:r>
            <a:r>
              <a:rPr lang="en-US" sz="1600" dirty="0" err="1"/>
              <a:t>Guilliams</a:t>
            </a:r>
            <a:r>
              <a:rPr lang="en-US" sz="1600" dirty="0"/>
              <a:t> </a:t>
            </a:r>
            <a:r>
              <a:rPr lang="en-US" sz="1600" dirty="0" smtClean="0"/>
              <a:t>Park,  </a:t>
            </a:r>
            <a:r>
              <a:rPr lang="en-US" sz="1600" dirty="0"/>
              <a:t>Big </a:t>
            </a:r>
            <a:r>
              <a:rPr lang="en-US" sz="1600" dirty="0" smtClean="0"/>
              <a:t>Willow, NJH, WJH, Blake School</a:t>
            </a:r>
            <a:endParaRPr lang="en-US" sz="1600" dirty="0"/>
          </a:p>
          <a:p>
            <a:pPr marL="457200" indent="-457200">
              <a:buFont typeface="Arial" panose="020B0604020202020204" pitchFamily="34" charset="0"/>
              <a:buChar char="•"/>
            </a:pPr>
            <a:r>
              <a:rPr lang="en-US" sz="1600" dirty="0"/>
              <a:t>Players get jersey, shirt, hat and pants</a:t>
            </a:r>
          </a:p>
          <a:p>
            <a:pPr lvl="1"/>
            <a:r>
              <a:rPr lang="en-US" sz="1200" dirty="0"/>
              <a:t>(Jerseys returned for following years use)</a:t>
            </a:r>
          </a:p>
          <a:p>
            <a:pPr marL="465138" indent="-465138">
              <a:buFont typeface="Arial" panose="020B0604020202020204" pitchFamily="34" charset="0"/>
              <a:buChar char="•"/>
            </a:pPr>
            <a:r>
              <a:rPr lang="en-US" sz="1600" dirty="0"/>
              <a:t>Players provide own helmet, glove and bat</a:t>
            </a:r>
          </a:p>
          <a:p>
            <a:pPr marL="457200" indent="-457200">
              <a:buFont typeface="Arial" panose="020B0604020202020204" pitchFamily="34" charset="0"/>
              <a:buChar char="•"/>
            </a:pPr>
            <a:r>
              <a:rPr lang="en-US" b="1" dirty="0" smtClean="0"/>
              <a:t>Bat </a:t>
            </a:r>
            <a:r>
              <a:rPr lang="en-US" b="1" dirty="0"/>
              <a:t>rules: </a:t>
            </a:r>
            <a:r>
              <a:rPr lang="en-US" sz="1600" b="1" dirty="0"/>
              <a:t>big barrel </a:t>
            </a:r>
            <a:r>
              <a:rPr lang="en-US" sz="1600" b="1" dirty="0" smtClean="0"/>
              <a:t>bats</a:t>
            </a:r>
          </a:p>
          <a:p>
            <a:r>
              <a:rPr lang="en-US" sz="1600" b="1" dirty="0"/>
              <a:t>	</a:t>
            </a:r>
            <a:r>
              <a:rPr lang="en-US" sz="1600" b="1" dirty="0" smtClean="0"/>
              <a:t>-10 (13s)  -5(14s)   </a:t>
            </a:r>
            <a:r>
              <a:rPr lang="en-US" sz="1600" b="1" dirty="0"/>
              <a:t>BBC -3 (15s</a:t>
            </a:r>
            <a:r>
              <a:rPr lang="en-US" sz="1600" b="1" dirty="0" smtClean="0"/>
              <a:t>)</a:t>
            </a:r>
            <a:endParaRPr lang="en-US" sz="2000" b="1" dirty="0"/>
          </a:p>
        </p:txBody>
      </p:sp>
      <p:sp>
        <p:nvSpPr>
          <p:cNvPr id="5" name="Rectangle 4"/>
          <p:cNvSpPr/>
          <p:nvPr/>
        </p:nvSpPr>
        <p:spPr>
          <a:xfrm>
            <a:off x="4191000" y="992823"/>
            <a:ext cx="3810000" cy="5001369"/>
          </a:xfrm>
          <a:prstGeom prst="rect">
            <a:avLst/>
          </a:prstGeom>
          <a:ln>
            <a:solidFill>
              <a:schemeClr val="tx1"/>
            </a:solidFill>
          </a:ln>
        </p:spPr>
        <p:txBody>
          <a:bodyPr wrap="square">
            <a:spAutoFit/>
          </a:bodyPr>
          <a:lstStyle/>
          <a:p>
            <a:pPr lvl="1" algn="ctr"/>
            <a:r>
              <a:rPr lang="en-US" sz="2400" b="1" dirty="0" smtClean="0"/>
              <a:t>AA Travel</a:t>
            </a:r>
          </a:p>
          <a:p>
            <a:pPr lvl="1" algn="ctr"/>
            <a:endParaRPr lang="en-US" sz="1100" b="1" dirty="0" smtClean="0"/>
          </a:p>
          <a:p>
            <a:pPr marL="457200" indent="-457200">
              <a:buFont typeface="Arial" panose="020B0604020202020204" pitchFamily="34" charset="0"/>
              <a:buChar char="•"/>
            </a:pPr>
            <a:r>
              <a:rPr lang="en-US" sz="1600" dirty="0"/>
              <a:t>1 Team for each age level, 13, 14 &amp; 15</a:t>
            </a:r>
          </a:p>
          <a:p>
            <a:pPr marL="457200" indent="-457200">
              <a:buFont typeface="Arial" panose="020B0604020202020204" pitchFamily="34" charset="0"/>
              <a:buChar char="•"/>
            </a:pPr>
            <a:r>
              <a:rPr lang="en-US" sz="1600" dirty="0"/>
              <a:t>Second highest level of competition in in state</a:t>
            </a:r>
          </a:p>
          <a:p>
            <a:pPr marL="457200" indent="-457200">
              <a:buFont typeface="Arial" panose="020B0604020202020204" pitchFamily="34" charset="0"/>
              <a:buChar char="•"/>
            </a:pPr>
            <a:r>
              <a:rPr lang="en-US" sz="1600" dirty="0"/>
              <a:t>Focused on development, growth, fun &amp; winning  </a:t>
            </a:r>
          </a:p>
          <a:p>
            <a:pPr marL="457200" indent="-457200">
              <a:buFont typeface="Arial" panose="020B0604020202020204" pitchFamily="34" charset="0"/>
              <a:buChar char="•"/>
            </a:pPr>
            <a:r>
              <a:rPr lang="en-US" sz="1600" dirty="0"/>
              <a:t>Regular season games vs other local AA teams in MBL</a:t>
            </a:r>
          </a:p>
          <a:p>
            <a:pPr marL="457200" indent="-457200">
              <a:buFont typeface="Arial" panose="020B0604020202020204" pitchFamily="34" charset="0"/>
              <a:buChar char="•"/>
            </a:pPr>
            <a:r>
              <a:rPr lang="en-US" sz="1600" dirty="0"/>
              <a:t>3-5 tournaments, possibility of 2 state </a:t>
            </a:r>
            <a:r>
              <a:rPr lang="en-US" sz="1600" dirty="0" smtClean="0"/>
              <a:t>tournaments, MBL playoffs</a:t>
            </a:r>
            <a:endParaRPr lang="en-US" sz="1600" dirty="0"/>
          </a:p>
          <a:p>
            <a:pPr marL="457200" indent="-457200">
              <a:buFont typeface="Arial" panose="020B0604020202020204" pitchFamily="34" charset="0"/>
              <a:buChar char="•"/>
            </a:pPr>
            <a:r>
              <a:rPr lang="en-US" sz="1600" dirty="0"/>
              <a:t>Expect 4-5 days of baseball per week</a:t>
            </a:r>
          </a:p>
          <a:p>
            <a:pPr marL="457200" indent="-457200">
              <a:buFont typeface="Arial" panose="020B0604020202020204" pitchFamily="34" charset="0"/>
              <a:buChar char="•"/>
            </a:pPr>
            <a:r>
              <a:rPr lang="en-US" sz="1600" dirty="0"/>
              <a:t>Home games at </a:t>
            </a:r>
            <a:r>
              <a:rPr lang="en-US" sz="1600" dirty="0" err="1"/>
              <a:t>Guilliams</a:t>
            </a:r>
            <a:r>
              <a:rPr lang="en-US" sz="1600" dirty="0"/>
              <a:t> Park</a:t>
            </a:r>
            <a:r>
              <a:rPr lang="en-US" sz="1600" dirty="0" smtClean="0"/>
              <a:t>, </a:t>
            </a:r>
            <a:r>
              <a:rPr lang="en-US" sz="1600" dirty="0"/>
              <a:t>&amp; Big Willow, NJH, WJH </a:t>
            </a:r>
            <a:r>
              <a:rPr lang="en-US" sz="1600" dirty="0" smtClean="0"/>
              <a:t>&amp; Eisenhower(13s)</a:t>
            </a:r>
            <a:endParaRPr lang="en-US" sz="1600" dirty="0"/>
          </a:p>
          <a:p>
            <a:pPr marL="457200" indent="-457200">
              <a:buFont typeface="Arial" panose="020B0604020202020204" pitchFamily="34" charset="0"/>
              <a:buChar char="•"/>
            </a:pPr>
            <a:r>
              <a:rPr lang="en-US" sz="1600" dirty="0"/>
              <a:t>Players get jersey, shirt, hat and pants</a:t>
            </a:r>
          </a:p>
          <a:p>
            <a:pPr lvl="1"/>
            <a:r>
              <a:rPr lang="en-US" sz="1200" dirty="0"/>
              <a:t>(Jerseys returned for following years use)</a:t>
            </a:r>
          </a:p>
          <a:p>
            <a:pPr marL="465138" indent="-465138">
              <a:buFont typeface="Arial" panose="020B0604020202020204" pitchFamily="34" charset="0"/>
              <a:buChar char="•"/>
            </a:pPr>
            <a:r>
              <a:rPr lang="en-US" sz="1600" dirty="0"/>
              <a:t>Players provide own helmet, glove and </a:t>
            </a:r>
            <a:r>
              <a:rPr lang="en-US" sz="1600" dirty="0" smtClean="0"/>
              <a:t>bat</a:t>
            </a:r>
          </a:p>
          <a:p>
            <a:pPr marL="457200" indent="-457200">
              <a:buFont typeface="Arial" panose="020B0604020202020204" pitchFamily="34" charset="0"/>
              <a:buChar char="•"/>
            </a:pPr>
            <a:r>
              <a:rPr lang="en-US" sz="1600" b="1" dirty="0"/>
              <a:t>Bat rules: big barrel bats</a:t>
            </a:r>
          </a:p>
          <a:p>
            <a:r>
              <a:rPr lang="en-US" sz="1600" b="1" dirty="0"/>
              <a:t>	-10 (13s)  -5(14s)   BBC -3 (15s</a:t>
            </a:r>
            <a:r>
              <a:rPr lang="en-US" sz="1600" b="1" dirty="0" smtClean="0"/>
              <a:t>)</a:t>
            </a:r>
            <a:endParaRPr lang="en-US" sz="2000" b="1" dirty="0"/>
          </a:p>
        </p:txBody>
      </p:sp>
    </p:spTree>
    <p:extLst>
      <p:ext uri="{BB962C8B-B14F-4D97-AF65-F5344CB8AC3E}">
        <p14:creationId xmlns:p14="http://schemas.microsoft.com/office/powerpoint/2010/main" val="32437001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5">
                                            <p:txEl>
                                              <p:pRg st="2" end="2"/>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5">
                                            <p:txEl>
                                              <p:pRg st="3" end="3"/>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5">
                                            <p:txEl>
                                              <p:pRg st="4" end="4"/>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5">
                                            <p:txEl>
                                              <p:pRg st="5" end="5"/>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5">
                                            <p:txEl>
                                              <p:pRg st="6" end="6"/>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5">
                                            <p:txEl>
                                              <p:pRg st="7" end="7"/>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5">
                                            <p:txEl>
                                              <p:pRg st="8" end="8"/>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5">
                                            <p:txEl>
                                              <p:pRg st="9" end="9"/>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5">
                                            <p:txEl>
                                              <p:pRg st="10" end="10"/>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5">
                                            <p:txEl>
                                              <p:pRg st="11" end="11"/>
                                            </p:txEl>
                                          </p:spTgt>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5">
                                            <p:txEl>
                                              <p:pRg st="12" end="12"/>
                                            </p:txEl>
                                          </p:spTgt>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5">
                                            <p:txEl>
                                              <p:pRg st="13" end="1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81000" y="76200"/>
            <a:ext cx="8077200" cy="954107"/>
          </a:xfrm>
          <a:prstGeom prst="rect">
            <a:avLst/>
          </a:prstGeom>
          <a:noFill/>
        </p:spPr>
        <p:txBody>
          <a:bodyPr wrap="square" rtlCol="0">
            <a:spAutoFit/>
          </a:bodyPr>
          <a:lstStyle/>
          <a:p>
            <a:r>
              <a:rPr lang="en-US" sz="3200" b="1" dirty="0" smtClean="0"/>
              <a:t>Travel/Tournament Team Head Coaches</a:t>
            </a:r>
          </a:p>
          <a:p>
            <a:r>
              <a:rPr lang="en-US" sz="2400" b="1" dirty="0"/>
              <a:t> </a:t>
            </a:r>
            <a:r>
              <a:rPr lang="en-US" sz="2400" b="1" dirty="0" smtClean="0"/>
              <a:t>        </a:t>
            </a:r>
            <a:r>
              <a:rPr lang="en-US" sz="2400" b="1" dirty="0" smtClean="0"/>
              <a:t>Overview </a:t>
            </a:r>
            <a:r>
              <a:rPr lang="en-US" sz="2400" b="1" dirty="0" smtClean="0"/>
              <a:t>of selection </a:t>
            </a:r>
            <a:r>
              <a:rPr lang="en-US" sz="2400" b="1" dirty="0" smtClean="0"/>
              <a:t>&amp; nomination process</a:t>
            </a:r>
            <a:endParaRPr lang="en-US" sz="2400" b="1" dirty="0" smtClean="0"/>
          </a:p>
        </p:txBody>
      </p:sp>
      <p:sp>
        <p:nvSpPr>
          <p:cNvPr id="3" name="Rectangle 2"/>
          <p:cNvSpPr/>
          <p:nvPr/>
        </p:nvSpPr>
        <p:spPr>
          <a:xfrm>
            <a:off x="-50800" y="1153418"/>
            <a:ext cx="8280400" cy="5816977"/>
          </a:xfrm>
          <a:prstGeom prst="rect">
            <a:avLst/>
          </a:prstGeom>
        </p:spPr>
        <p:txBody>
          <a:bodyPr wrap="square">
            <a:spAutoFit/>
          </a:bodyPr>
          <a:lstStyle/>
          <a:p>
            <a:pPr lvl="1"/>
            <a:r>
              <a:rPr lang="en-US" sz="2800" b="1" dirty="0" smtClean="0"/>
              <a:t>AAA Teams </a:t>
            </a:r>
          </a:p>
          <a:p>
            <a:pPr marL="914400" lvl="1" indent="-457200">
              <a:buFont typeface="Arial" panose="020B0604020202020204" pitchFamily="34" charset="0"/>
              <a:buChar char="•"/>
            </a:pPr>
            <a:r>
              <a:rPr lang="en-US" sz="2800" dirty="0" smtClean="0"/>
              <a:t>13’s		Brian Zimmer</a:t>
            </a:r>
          </a:p>
          <a:p>
            <a:pPr marL="914400" lvl="1" indent="-457200">
              <a:buFont typeface="Arial" panose="020B0604020202020204" pitchFamily="34" charset="0"/>
              <a:buChar char="•"/>
            </a:pPr>
            <a:r>
              <a:rPr lang="en-US" sz="2800" dirty="0" smtClean="0"/>
              <a:t>14’s		Ryan Perry</a:t>
            </a:r>
          </a:p>
          <a:p>
            <a:pPr marL="914400" lvl="1" indent="-457200">
              <a:buFont typeface="Arial" panose="020B0604020202020204" pitchFamily="34" charset="0"/>
              <a:buChar char="•"/>
            </a:pPr>
            <a:r>
              <a:rPr lang="en-US" sz="2800" dirty="0" smtClean="0"/>
              <a:t>15’s		Chris Johnson</a:t>
            </a:r>
          </a:p>
          <a:p>
            <a:pPr lvl="1"/>
            <a:endParaRPr lang="en-US" sz="900" dirty="0"/>
          </a:p>
          <a:p>
            <a:pPr lvl="1"/>
            <a:r>
              <a:rPr lang="en-US" sz="2800" b="1" dirty="0" smtClean="0"/>
              <a:t>AA Teams</a:t>
            </a:r>
          </a:p>
          <a:p>
            <a:pPr marL="914400" lvl="1" indent="-457200">
              <a:buFont typeface="Arial" panose="020B0604020202020204" pitchFamily="34" charset="0"/>
              <a:buChar char="•"/>
            </a:pPr>
            <a:r>
              <a:rPr lang="en-US" sz="2800" dirty="0" smtClean="0"/>
              <a:t>13’s		TBD</a:t>
            </a:r>
          </a:p>
          <a:p>
            <a:pPr marL="914400" lvl="1" indent="-457200">
              <a:buFont typeface="Arial" panose="020B0604020202020204" pitchFamily="34" charset="0"/>
              <a:buChar char="•"/>
            </a:pPr>
            <a:r>
              <a:rPr lang="en-US" sz="2800" dirty="0" smtClean="0"/>
              <a:t>14’s		Tyler Brodersen</a:t>
            </a:r>
          </a:p>
          <a:p>
            <a:pPr marL="914400" lvl="1" indent="-457200">
              <a:buFont typeface="Arial" panose="020B0604020202020204" pitchFamily="34" charset="0"/>
              <a:buChar char="•"/>
            </a:pPr>
            <a:r>
              <a:rPr lang="en-US" sz="2800" dirty="0" smtClean="0"/>
              <a:t>15’s		John </a:t>
            </a:r>
            <a:r>
              <a:rPr lang="en-US" sz="2800" dirty="0" err="1" smtClean="0"/>
              <a:t>Stoldorf</a:t>
            </a:r>
            <a:endParaRPr lang="en-US" sz="2000" dirty="0" smtClean="0"/>
          </a:p>
          <a:p>
            <a:pPr lvl="1"/>
            <a:endParaRPr lang="en-US" sz="1100" b="1" dirty="0"/>
          </a:p>
          <a:p>
            <a:pPr lvl="1"/>
            <a:r>
              <a:rPr lang="en-US" sz="2800" b="1" dirty="0" smtClean="0"/>
              <a:t>Single A Tournament Coaches</a:t>
            </a:r>
          </a:p>
          <a:p>
            <a:pPr marL="914400" lvl="1" indent="-457200">
              <a:buFont typeface="Arial" panose="020B0604020202020204" pitchFamily="34" charset="0"/>
              <a:buChar char="•"/>
            </a:pPr>
            <a:r>
              <a:rPr lang="en-US" sz="2400" dirty="0" smtClean="0"/>
              <a:t>TBD:  Selected from House team head coaches</a:t>
            </a:r>
          </a:p>
          <a:p>
            <a:pPr lvl="1"/>
            <a:endParaRPr lang="en-US" sz="2800" dirty="0" smtClean="0"/>
          </a:p>
          <a:p>
            <a:pPr lvl="1"/>
            <a:r>
              <a:rPr lang="en-US" sz="2400" b="1" dirty="0" smtClean="0">
                <a:solidFill>
                  <a:srgbClr val="FF0000"/>
                </a:solidFill>
              </a:rPr>
              <a:t>If you would like to coach House/Single A, contact Chris Johnson,  Paul Hurth or Paul Fabian</a:t>
            </a:r>
            <a:endParaRPr lang="en-US" sz="2800" dirty="0" smtClean="0">
              <a:solidFill>
                <a:srgbClr val="FF0000"/>
              </a:solidFill>
            </a:endParaRPr>
          </a:p>
        </p:txBody>
      </p:sp>
    </p:spTree>
    <p:extLst>
      <p:ext uri="{BB962C8B-B14F-4D97-AF65-F5344CB8AC3E}">
        <p14:creationId xmlns:p14="http://schemas.microsoft.com/office/powerpoint/2010/main" val="30400075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par>
                                <p:cTn id="8" presetID="22" presetClass="entr" presetSubtype="4"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wipe(down)">
                                      <p:cBhvr>
                                        <p:cTn id="10" dur="500"/>
                                        <p:tgtEl>
                                          <p:spTgt spid="3">
                                            <p:txEl>
                                              <p:pRg st="1" end="1"/>
                                            </p:txEl>
                                          </p:spTgt>
                                        </p:tgtEl>
                                      </p:cBhvr>
                                    </p:animEffect>
                                  </p:childTnLst>
                                </p:cTn>
                              </p:par>
                              <p:par>
                                <p:cTn id="11" presetID="22" presetClass="entr" presetSubtype="4" fill="hold"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wipe(down)">
                                      <p:cBhvr>
                                        <p:cTn id="13" dur="500"/>
                                        <p:tgtEl>
                                          <p:spTgt spid="3">
                                            <p:txEl>
                                              <p:pRg st="2" end="2"/>
                                            </p:txEl>
                                          </p:spTgt>
                                        </p:tgtEl>
                                      </p:cBhvr>
                                    </p:animEffect>
                                  </p:childTnLst>
                                </p:cTn>
                              </p:par>
                              <p:par>
                                <p:cTn id="14" presetID="22" presetClass="entr" presetSubtype="4" fill="hold" nodeType="withEffect">
                                  <p:stCondLst>
                                    <p:cond delay="0"/>
                                  </p:stCondLst>
                                  <p:childTnLst>
                                    <p:set>
                                      <p:cBhvr>
                                        <p:cTn id="15" dur="1" fill="hold">
                                          <p:stCondLst>
                                            <p:cond delay="0"/>
                                          </p:stCondLst>
                                        </p:cTn>
                                        <p:tgtEl>
                                          <p:spTgt spid="3">
                                            <p:txEl>
                                              <p:pRg st="3" end="3"/>
                                            </p:txEl>
                                          </p:spTgt>
                                        </p:tgtEl>
                                        <p:attrNameLst>
                                          <p:attrName>style.visibility</p:attrName>
                                        </p:attrNameLst>
                                      </p:cBhvr>
                                      <p:to>
                                        <p:strVal val="visible"/>
                                      </p:to>
                                    </p:set>
                                    <p:animEffect transition="in" filter="wipe(down)">
                                      <p:cBhvr>
                                        <p:cTn id="16" dur="500"/>
                                        <p:tgtEl>
                                          <p:spTgt spid="3">
                                            <p:txEl>
                                              <p:pRg st="3" end="3"/>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22" presetClass="entr" presetSubtype="4" fill="hold" nodeType="click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animEffect transition="in" filter="wipe(down)">
                                      <p:cBhvr>
                                        <p:cTn id="21" dur="500"/>
                                        <p:tgtEl>
                                          <p:spTgt spid="3">
                                            <p:txEl>
                                              <p:pRg st="5" end="5"/>
                                            </p:txEl>
                                          </p:spTgt>
                                        </p:tgtEl>
                                      </p:cBhvr>
                                    </p:animEffect>
                                  </p:childTnLst>
                                </p:cTn>
                              </p:par>
                              <p:par>
                                <p:cTn id="22" presetID="22" presetClass="entr" presetSubtype="4" fill="hold" nodeType="withEffect">
                                  <p:stCondLst>
                                    <p:cond delay="0"/>
                                  </p:stCondLst>
                                  <p:childTnLst>
                                    <p:set>
                                      <p:cBhvr>
                                        <p:cTn id="23" dur="1" fill="hold">
                                          <p:stCondLst>
                                            <p:cond delay="0"/>
                                          </p:stCondLst>
                                        </p:cTn>
                                        <p:tgtEl>
                                          <p:spTgt spid="3">
                                            <p:txEl>
                                              <p:pRg st="6" end="6"/>
                                            </p:txEl>
                                          </p:spTgt>
                                        </p:tgtEl>
                                        <p:attrNameLst>
                                          <p:attrName>style.visibility</p:attrName>
                                        </p:attrNameLst>
                                      </p:cBhvr>
                                      <p:to>
                                        <p:strVal val="visible"/>
                                      </p:to>
                                    </p:set>
                                    <p:animEffect transition="in" filter="wipe(down)">
                                      <p:cBhvr>
                                        <p:cTn id="24" dur="500"/>
                                        <p:tgtEl>
                                          <p:spTgt spid="3">
                                            <p:txEl>
                                              <p:pRg st="6" end="6"/>
                                            </p:txEl>
                                          </p:spTgt>
                                        </p:tgtEl>
                                      </p:cBhvr>
                                    </p:animEffect>
                                  </p:childTnLst>
                                </p:cTn>
                              </p:par>
                              <p:par>
                                <p:cTn id="25" presetID="22" presetClass="entr" presetSubtype="4" fill="hold" nodeType="withEffect">
                                  <p:stCondLst>
                                    <p:cond delay="0"/>
                                  </p:stCondLst>
                                  <p:childTnLst>
                                    <p:set>
                                      <p:cBhvr>
                                        <p:cTn id="26" dur="1" fill="hold">
                                          <p:stCondLst>
                                            <p:cond delay="0"/>
                                          </p:stCondLst>
                                        </p:cTn>
                                        <p:tgtEl>
                                          <p:spTgt spid="3">
                                            <p:txEl>
                                              <p:pRg st="7" end="7"/>
                                            </p:txEl>
                                          </p:spTgt>
                                        </p:tgtEl>
                                        <p:attrNameLst>
                                          <p:attrName>style.visibility</p:attrName>
                                        </p:attrNameLst>
                                      </p:cBhvr>
                                      <p:to>
                                        <p:strVal val="visible"/>
                                      </p:to>
                                    </p:set>
                                    <p:animEffect transition="in" filter="wipe(down)">
                                      <p:cBhvr>
                                        <p:cTn id="27" dur="500"/>
                                        <p:tgtEl>
                                          <p:spTgt spid="3">
                                            <p:txEl>
                                              <p:pRg st="7" end="7"/>
                                            </p:txEl>
                                          </p:spTgt>
                                        </p:tgtEl>
                                      </p:cBhvr>
                                    </p:animEffect>
                                  </p:childTnLst>
                                </p:cTn>
                              </p:par>
                              <p:par>
                                <p:cTn id="28" presetID="22" presetClass="entr" presetSubtype="4" fill="hold" nodeType="withEffect">
                                  <p:stCondLst>
                                    <p:cond delay="0"/>
                                  </p:stCondLst>
                                  <p:childTnLst>
                                    <p:set>
                                      <p:cBhvr>
                                        <p:cTn id="29" dur="1" fill="hold">
                                          <p:stCondLst>
                                            <p:cond delay="0"/>
                                          </p:stCondLst>
                                        </p:cTn>
                                        <p:tgtEl>
                                          <p:spTgt spid="3">
                                            <p:txEl>
                                              <p:pRg st="8" end="8"/>
                                            </p:txEl>
                                          </p:spTgt>
                                        </p:tgtEl>
                                        <p:attrNameLst>
                                          <p:attrName>style.visibility</p:attrName>
                                        </p:attrNameLst>
                                      </p:cBhvr>
                                      <p:to>
                                        <p:strVal val="visible"/>
                                      </p:to>
                                    </p:set>
                                    <p:animEffect transition="in" filter="wipe(down)">
                                      <p:cBhvr>
                                        <p:cTn id="30" dur="500"/>
                                        <p:tgtEl>
                                          <p:spTgt spid="3">
                                            <p:txEl>
                                              <p:pRg st="8" end="8"/>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22" presetClass="entr" presetSubtype="4" fill="hold" nodeType="clickEffect">
                                  <p:stCondLst>
                                    <p:cond delay="0"/>
                                  </p:stCondLst>
                                  <p:childTnLst>
                                    <p:set>
                                      <p:cBhvr>
                                        <p:cTn id="34" dur="1" fill="hold">
                                          <p:stCondLst>
                                            <p:cond delay="0"/>
                                          </p:stCondLst>
                                        </p:cTn>
                                        <p:tgtEl>
                                          <p:spTgt spid="3">
                                            <p:txEl>
                                              <p:pRg st="10" end="10"/>
                                            </p:txEl>
                                          </p:spTgt>
                                        </p:tgtEl>
                                        <p:attrNameLst>
                                          <p:attrName>style.visibility</p:attrName>
                                        </p:attrNameLst>
                                      </p:cBhvr>
                                      <p:to>
                                        <p:strVal val="visible"/>
                                      </p:to>
                                    </p:set>
                                    <p:animEffect transition="in" filter="wipe(down)">
                                      <p:cBhvr>
                                        <p:cTn id="35" dur="500"/>
                                        <p:tgtEl>
                                          <p:spTgt spid="3">
                                            <p:txEl>
                                              <p:pRg st="10" end="10"/>
                                            </p:txEl>
                                          </p:spTgt>
                                        </p:tgtEl>
                                      </p:cBhvr>
                                    </p:animEffect>
                                  </p:childTnLst>
                                </p:cTn>
                              </p:par>
                              <p:par>
                                <p:cTn id="36" presetID="22" presetClass="entr" presetSubtype="4" fill="hold" nodeType="withEffect">
                                  <p:stCondLst>
                                    <p:cond delay="0"/>
                                  </p:stCondLst>
                                  <p:childTnLst>
                                    <p:set>
                                      <p:cBhvr>
                                        <p:cTn id="37" dur="1" fill="hold">
                                          <p:stCondLst>
                                            <p:cond delay="0"/>
                                          </p:stCondLst>
                                        </p:cTn>
                                        <p:tgtEl>
                                          <p:spTgt spid="3">
                                            <p:txEl>
                                              <p:pRg st="11" end="11"/>
                                            </p:txEl>
                                          </p:spTgt>
                                        </p:tgtEl>
                                        <p:attrNameLst>
                                          <p:attrName>style.visibility</p:attrName>
                                        </p:attrNameLst>
                                      </p:cBhvr>
                                      <p:to>
                                        <p:strVal val="visible"/>
                                      </p:to>
                                    </p:set>
                                    <p:animEffect transition="in" filter="wipe(down)">
                                      <p:cBhvr>
                                        <p:cTn id="38" dur="500"/>
                                        <p:tgtEl>
                                          <p:spTgt spid="3">
                                            <p:txEl>
                                              <p:pRg st="11" end="11"/>
                                            </p:txEl>
                                          </p:spTgt>
                                        </p:tgtEl>
                                      </p:cBhvr>
                                    </p:animEffect>
                                  </p:childTnLst>
                                </p:cTn>
                              </p:par>
                              <p:par>
                                <p:cTn id="39" presetID="22" presetClass="entr" presetSubtype="4" fill="hold" nodeType="withEffect">
                                  <p:stCondLst>
                                    <p:cond delay="0"/>
                                  </p:stCondLst>
                                  <p:childTnLst>
                                    <p:set>
                                      <p:cBhvr>
                                        <p:cTn id="40" dur="1" fill="hold">
                                          <p:stCondLst>
                                            <p:cond delay="0"/>
                                          </p:stCondLst>
                                        </p:cTn>
                                        <p:tgtEl>
                                          <p:spTgt spid="3">
                                            <p:txEl>
                                              <p:pRg st="13" end="13"/>
                                            </p:txEl>
                                          </p:spTgt>
                                        </p:tgtEl>
                                        <p:attrNameLst>
                                          <p:attrName>style.visibility</p:attrName>
                                        </p:attrNameLst>
                                      </p:cBhvr>
                                      <p:to>
                                        <p:strVal val="visible"/>
                                      </p:to>
                                    </p:set>
                                    <p:animEffect transition="in" filter="wipe(down)">
                                      <p:cBhvr>
                                        <p:cTn id="41" dur="500"/>
                                        <p:tgtEl>
                                          <p:spTgt spid="3">
                                            <p:txEl>
                                              <p:pRg st="13" end="1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04800" y="304800"/>
            <a:ext cx="8001000" cy="584775"/>
          </a:xfrm>
          <a:prstGeom prst="rect">
            <a:avLst/>
          </a:prstGeom>
          <a:noFill/>
        </p:spPr>
        <p:txBody>
          <a:bodyPr wrap="square" rtlCol="0">
            <a:spAutoFit/>
          </a:bodyPr>
          <a:lstStyle/>
          <a:p>
            <a:r>
              <a:rPr lang="en-US" sz="3200" b="1" dirty="0" smtClean="0"/>
              <a:t>Evaluations</a:t>
            </a:r>
            <a:endParaRPr lang="en-US" sz="2400" b="1" dirty="0">
              <a:solidFill>
                <a:srgbClr val="FF0000"/>
              </a:solidFill>
            </a:endParaRPr>
          </a:p>
        </p:txBody>
      </p:sp>
      <p:sp>
        <p:nvSpPr>
          <p:cNvPr id="3" name="Rectangle 2"/>
          <p:cNvSpPr/>
          <p:nvPr/>
        </p:nvSpPr>
        <p:spPr>
          <a:xfrm>
            <a:off x="-228600" y="1318513"/>
            <a:ext cx="8763000" cy="4701287"/>
          </a:xfrm>
          <a:prstGeom prst="rect">
            <a:avLst/>
          </a:prstGeom>
        </p:spPr>
        <p:txBody>
          <a:bodyPr wrap="square">
            <a:spAutoFit/>
          </a:bodyPr>
          <a:lstStyle/>
          <a:p>
            <a:pPr marL="914400" lvl="1" indent="-457200">
              <a:buFont typeface="Arial" panose="020B0604020202020204" pitchFamily="34" charset="0"/>
              <a:buChar char="•"/>
            </a:pPr>
            <a:r>
              <a:rPr lang="en-US" sz="2400" dirty="0" smtClean="0"/>
              <a:t>Evaluation </a:t>
            </a:r>
            <a:r>
              <a:rPr lang="en-US" sz="2400" dirty="0" smtClean="0"/>
              <a:t>are conducted at Pitch 2 Pitch Inc. of Chanhassen</a:t>
            </a:r>
          </a:p>
          <a:p>
            <a:pPr marL="914400" lvl="1" indent="-457200">
              <a:buFont typeface="Arial" panose="020B0604020202020204" pitchFamily="34" charset="0"/>
              <a:buChar char="•"/>
            </a:pPr>
            <a:r>
              <a:rPr lang="en-US" sz="2400" dirty="0" smtClean="0"/>
              <a:t>Players scored on 8+ different baseball skills by independent evaluators.</a:t>
            </a:r>
          </a:p>
          <a:p>
            <a:pPr marL="914400" lvl="1" indent="-457200">
              <a:buFont typeface="Arial" panose="020B0604020202020204" pitchFamily="34" charset="0"/>
              <a:buChar char="•"/>
            </a:pPr>
            <a:r>
              <a:rPr lang="en-US" sz="2400" dirty="0" smtClean="0"/>
              <a:t>Coaches and selection committee observe &amp; take notes.</a:t>
            </a:r>
          </a:p>
          <a:p>
            <a:pPr marL="914400" lvl="1" indent="-457200">
              <a:buFont typeface="Arial" panose="020B0604020202020204" pitchFamily="34" charset="0"/>
              <a:buChar char="•"/>
            </a:pPr>
            <a:r>
              <a:rPr lang="en-US" sz="2400" dirty="0" smtClean="0"/>
              <a:t>Players should bring glove, helmet, bat &amp; wear athletic attire.</a:t>
            </a:r>
          </a:p>
          <a:p>
            <a:pPr marL="914400" lvl="1" indent="-457200">
              <a:buFont typeface="Arial" panose="020B0604020202020204" pitchFamily="34" charset="0"/>
              <a:buChar char="•"/>
            </a:pPr>
            <a:r>
              <a:rPr lang="en-US" sz="2400" dirty="0" smtClean="0"/>
              <a:t>Uniform sizing will happen prior to event during check in.</a:t>
            </a:r>
          </a:p>
          <a:p>
            <a:pPr marL="914400" lvl="1" indent="-457200">
              <a:buFont typeface="Arial" panose="020B0604020202020204" pitchFamily="34" charset="0"/>
              <a:buChar char="•"/>
            </a:pPr>
            <a:r>
              <a:rPr lang="en-US" sz="2400" dirty="0" smtClean="0"/>
              <a:t>Evaluations are for all players, house and travel teams</a:t>
            </a:r>
          </a:p>
          <a:p>
            <a:pPr marL="914400" lvl="1" indent="-457200">
              <a:buFont typeface="Arial" panose="020B0604020202020204" pitchFamily="34" charset="0"/>
              <a:buChar char="•"/>
            </a:pPr>
            <a:r>
              <a:rPr lang="en-US" sz="2400" dirty="0" smtClean="0"/>
              <a:t>Please arrive 30 minutes early for check in and uniform sizing</a:t>
            </a:r>
          </a:p>
          <a:p>
            <a:pPr lvl="1"/>
            <a:endParaRPr lang="en-US" sz="1050" b="1" dirty="0" smtClean="0"/>
          </a:p>
          <a:p>
            <a:pPr marL="1371600" lvl="2" indent="-457200">
              <a:buFont typeface="Arial" panose="020B0604020202020204" pitchFamily="34" charset="0"/>
              <a:buChar char="•"/>
            </a:pPr>
            <a:endParaRPr lang="en-US" sz="700" b="1" dirty="0">
              <a:solidFill>
                <a:srgbClr val="FF0000"/>
              </a:solidFill>
            </a:endParaRPr>
          </a:p>
          <a:p>
            <a:pPr lvl="1" algn="ctr"/>
            <a:r>
              <a:rPr lang="en-US" b="1" dirty="0" smtClean="0">
                <a:solidFill>
                  <a:srgbClr val="FF0000"/>
                </a:solidFill>
              </a:rPr>
              <a:t>HBA coaches attend preseason clinics/workouts.  They are watching how your son performs and conducts themselves.  Tell your kids to take them seriously and work hard!  Your work ethic and focus will leave a positive impression with a potential coach.  Clinics performance is one data point in the evaluation process that is considered when determining travel teams.  </a:t>
            </a:r>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705600" y="76201"/>
            <a:ext cx="1247775" cy="118267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7050412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3">
                                            <p:txEl>
                                              <p:pRg st="9" end="9"/>
                                            </p:txEl>
                                          </p:spTgt>
                                        </p:tgtEl>
                                        <p:attrNameLst>
                                          <p:attrName>style.visibility</p:attrName>
                                        </p:attrNameLst>
                                      </p:cBhvr>
                                      <p:to>
                                        <p:strVal val="visible"/>
                                      </p:to>
                                    </p:set>
                                    <p:animEffect transition="in" filter="wipe(down)">
                                      <p:cBhvr>
                                        <p:cTn id="7" dur="500"/>
                                        <p:tgtEl>
                                          <p:spTgt spid="3">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152400" y="0"/>
            <a:ext cx="8496300" cy="7017306"/>
          </a:xfrm>
          <a:prstGeom prst="rect">
            <a:avLst/>
          </a:prstGeom>
        </p:spPr>
        <p:txBody>
          <a:bodyPr wrap="square">
            <a:spAutoFit/>
          </a:bodyPr>
          <a:lstStyle/>
          <a:p>
            <a:pPr lvl="1"/>
            <a:r>
              <a:rPr lang="en-US" sz="3200" b="1" dirty="0" smtClean="0"/>
              <a:t>Evaluation Date/Times</a:t>
            </a:r>
            <a:endParaRPr lang="en-US" sz="3200" b="1" dirty="0"/>
          </a:p>
          <a:p>
            <a:pPr lvl="1"/>
            <a:r>
              <a:rPr lang="en-US" sz="2800" dirty="0"/>
              <a:t>Saturday, March </a:t>
            </a:r>
            <a:r>
              <a:rPr lang="en-US" sz="2800" dirty="0" smtClean="0"/>
              <a:t>11</a:t>
            </a:r>
            <a:r>
              <a:rPr lang="en-US" sz="2800" baseline="30000" dirty="0" smtClean="0"/>
              <a:t>th</a:t>
            </a:r>
            <a:r>
              <a:rPr lang="en-US" sz="2800" dirty="0" smtClean="0"/>
              <a:t> </a:t>
            </a:r>
            <a:r>
              <a:rPr lang="en-US" sz="2800" dirty="0"/>
              <a:t>at Pitch 2 Pitch in Chanhassen</a:t>
            </a:r>
          </a:p>
          <a:p>
            <a:pPr marL="914400" lvl="1" indent="-457200">
              <a:buFont typeface="Arial" panose="020B0604020202020204" pitchFamily="34" charset="0"/>
              <a:buChar char="•"/>
            </a:pPr>
            <a:r>
              <a:rPr lang="en-US" sz="2800" dirty="0" smtClean="0"/>
              <a:t>13 </a:t>
            </a:r>
            <a:r>
              <a:rPr lang="en-US" sz="2800" dirty="0"/>
              <a:t>year olds:  8:00 to 9:30 a.m.  </a:t>
            </a:r>
          </a:p>
          <a:p>
            <a:pPr marL="914400" lvl="1" indent="-457200">
              <a:buFont typeface="Arial" panose="020B0604020202020204" pitchFamily="34" charset="0"/>
              <a:buChar char="•"/>
            </a:pPr>
            <a:r>
              <a:rPr lang="en-US" sz="2800" dirty="0" smtClean="0"/>
              <a:t>14 </a:t>
            </a:r>
            <a:r>
              <a:rPr lang="en-US" sz="2800" dirty="0"/>
              <a:t>year olds:  </a:t>
            </a:r>
            <a:r>
              <a:rPr lang="en-US" sz="2800" dirty="0" smtClean="0"/>
              <a:t>9:30 </a:t>
            </a:r>
            <a:r>
              <a:rPr lang="en-US" sz="2800" dirty="0"/>
              <a:t>to </a:t>
            </a:r>
            <a:r>
              <a:rPr lang="en-US" sz="2800" dirty="0" smtClean="0"/>
              <a:t>11:00 a.m.</a:t>
            </a:r>
          </a:p>
          <a:p>
            <a:pPr marL="914400" lvl="1" indent="-457200">
              <a:buFont typeface="Arial" panose="020B0604020202020204" pitchFamily="34" charset="0"/>
              <a:buChar char="•"/>
            </a:pPr>
            <a:r>
              <a:rPr lang="en-US" sz="2800" dirty="0" smtClean="0"/>
              <a:t>15 year olds:  6:30 to 8:00 p.m.</a:t>
            </a:r>
            <a:endParaRPr lang="en-US" sz="2800" dirty="0"/>
          </a:p>
          <a:p>
            <a:pPr lvl="1"/>
            <a:r>
              <a:rPr lang="en-US" sz="1600" b="1" dirty="0">
                <a:solidFill>
                  <a:srgbClr val="FF0000"/>
                </a:solidFill>
              </a:rPr>
              <a:t>CONFLICTS: </a:t>
            </a:r>
            <a:r>
              <a:rPr lang="en-US" sz="1600" i="1" dirty="0">
                <a:solidFill>
                  <a:srgbClr val="FF0000"/>
                </a:solidFill>
              </a:rPr>
              <a:t>Please contact </a:t>
            </a:r>
            <a:r>
              <a:rPr lang="en-US" sz="1600" i="1" dirty="0" smtClean="0">
                <a:solidFill>
                  <a:srgbClr val="FF0000"/>
                </a:solidFill>
              </a:rPr>
              <a:t>Ryan Perry </a:t>
            </a:r>
            <a:r>
              <a:rPr lang="en-US" sz="1600" i="1" dirty="0">
                <a:solidFill>
                  <a:srgbClr val="FF0000"/>
                </a:solidFill>
              </a:rPr>
              <a:t>if your player has a conflict with their scheduled evaluation time</a:t>
            </a:r>
            <a:r>
              <a:rPr lang="en-US" sz="1600" i="1" dirty="0" smtClean="0">
                <a:solidFill>
                  <a:srgbClr val="FF0000"/>
                </a:solidFill>
              </a:rPr>
              <a:t>.  We will be monitoring the state basketball schedules.</a:t>
            </a:r>
            <a:endParaRPr lang="en-US" sz="1600" i="1" dirty="0">
              <a:solidFill>
                <a:srgbClr val="FF0000"/>
              </a:solidFill>
            </a:endParaRPr>
          </a:p>
          <a:p>
            <a:pPr lvl="1"/>
            <a:endParaRPr lang="en-US" sz="200" dirty="0" smtClean="0"/>
          </a:p>
          <a:p>
            <a:pPr lvl="1"/>
            <a:r>
              <a:rPr lang="en-US" sz="3200" b="1" dirty="0" smtClean="0"/>
              <a:t>Call backs  </a:t>
            </a:r>
            <a:r>
              <a:rPr lang="en-US" sz="2000" dirty="0" smtClean="0"/>
              <a:t>(for </a:t>
            </a:r>
            <a:r>
              <a:rPr lang="en-US" sz="2000" dirty="0"/>
              <a:t>all age </a:t>
            </a:r>
            <a:r>
              <a:rPr lang="en-US" sz="2000" dirty="0" smtClean="0"/>
              <a:t>groups</a:t>
            </a:r>
            <a:r>
              <a:rPr lang="en-US" sz="2000" dirty="0"/>
              <a:t>)</a:t>
            </a:r>
          </a:p>
          <a:p>
            <a:pPr marL="914400" lvl="1" indent="-457200">
              <a:buFont typeface="Arial" panose="020B0604020202020204" pitchFamily="34" charset="0"/>
              <a:buChar char="•"/>
            </a:pPr>
            <a:r>
              <a:rPr lang="en-US" sz="2800" dirty="0" smtClean="0"/>
              <a:t>Will happen Sunday March 12</a:t>
            </a:r>
          </a:p>
          <a:p>
            <a:pPr marL="914400" lvl="1" indent="-457200">
              <a:buFont typeface="Arial" panose="020B0604020202020204" pitchFamily="34" charset="0"/>
              <a:buChar char="•"/>
            </a:pPr>
            <a:r>
              <a:rPr lang="en-US" sz="2800" dirty="0" smtClean="0"/>
              <a:t>3:30-5:30 Hopkins Lindburgh Center</a:t>
            </a:r>
          </a:p>
          <a:p>
            <a:pPr lvl="1"/>
            <a:endParaRPr lang="en-US" sz="400" dirty="0"/>
          </a:p>
          <a:p>
            <a:pPr lvl="1"/>
            <a:r>
              <a:rPr lang="en-US" sz="3200" b="1" dirty="0" smtClean="0"/>
              <a:t>Team Notifications</a:t>
            </a:r>
          </a:p>
          <a:p>
            <a:pPr marL="914400" lvl="1" indent="-457200">
              <a:buFont typeface="Arial" panose="020B0604020202020204" pitchFamily="34" charset="0"/>
              <a:buChar char="•"/>
            </a:pPr>
            <a:r>
              <a:rPr lang="en-US" sz="2400" dirty="0" smtClean="0"/>
              <a:t>Our goal is to post AAA travel, AA travel and A tournament teams all on the same day.</a:t>
            </a:r>
          </a:p>
          <a:p>
            <a:pPr marL="914400" lvl="1" indent="-457200">
              <a:buFont typeface="Arial" panose="020B0604020202020204" pitchFamily="34" charset="0"/>
              <a:buChar char="•"/>
            </a:pPr>
            <a:r>
              <a:rPr lang="en-US" sz="2400" dirty="0" smtClean="0"/>
              <a:t>We are working with the HS staff to coordinate the dates and postings to avoid conflicts/distractions for the freshman team tryouts.</a:t>
            </a:r>
            <a:endParaRPr lang="en-US" sz="2400" dirty="0"/>
          </a:p>
          <a:p>
            <a:pPr lvl="1"/>
            <a:endParaRPr lang="en-US" sz="2800" dirty="0"/>
          </a:p>
        </p:txBody>
      </p:sp>
      <p:pic>
        <p:nvPicPr>
          <p:cNvPr id="205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477000" y="1219200"/>
            <a:ext cx="1095375" cy="10382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3718037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1" end="1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2" end="12"/>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13" end="1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28600" y="76200"/>
            <a:ext cx="8229600" cy="584775"/>
          </a:xfrm>
          <a:prstGeom prst="rect">
            <a:avLst/>
          </a:prstGeom>
          <a:noFill/>
        </p:spPr>
        <p:txBody>
          <a:bodyPr wrap="square" rtlCol="0">
            <a:spAutoFit/>
          </a:bodyPr>
          <a:lstStyle/>
          <a:p>
            <a:r>
              <a:rPr lang="en-US" sz="3200" b="1" dirty="0" smtClean="0"/>
              <a:t>Team </a:t>
            </a:r>
            <a:r>
              <a:rPr lang="en-US" sz="3200" b="1" dirty="0" smtClean="0"/>
              <a:t>Selection – </a:t>
            </a:r>
            <a:r>
              <a:rPr lang="en-US" sz="2400" b="1" dirty="0" smtClean="0"/>
              <a:t>AAA Travel Teams</a:t>
            </a:r>
            <a:endParaRPr lang="en-US" sz="2400" b="1" dirty="0"/>
          </a:p>
        </p:txBody>
      </p:sp>
      <p:sp>
        <p:nvSpPr>
          <p:cNvPr id="3" name="Rectangle 2"/>
          <p:cNvSpPr/>
          <p:nvPr/>
        </p:nvSpPr>
        <p:spPr>
          <a:xfrm>
            <a:off x="-228600" y="660975"/>
            <a:ext cx="8686800" cy="5570756"/>
          </a:xfrm>
          <a:prstGeom prst="rect">
            <a:avLst/>
          </a:prstGeom>
        </p:spPr>
        <p:txBody>
          <a:bodyPr wrap="square">
            <a:spAutoFit/>
          </a:bodyPr>
          <a:lstStyle/>
          <a:p>
            <a:pPr lvl="1"/>
            <a:r>
              <a:rPr lang="en-US" sz="3200" b="1" dirty="0" smtClean="0"/>
              <a:t>Multiple Data Points and No Single Individual Decision Maker.  </a:t>
            </a:r>
            <a:r>
              <a:rPr lang="en-US" sz="3200" b="1" dirty="0" smtClean="0">
                <a:solidFill>
                  <a:srgbClr val="00B0F0"/>
                </a:solidFill>
              </a:rPr>
              <a:t>It is a joint HBA effort!</a:t>
            </a:r>
          </a:p>
          <a:p>
            <a:pPr marL="914400" lvl="1" indent="-457200">
              <a:buFont typeface="Arial" panose="020B0604020202020204" pitchFamily="34" charset="0"/>
              <a:buChar char="•"/>
            </a:pPr>
            <a:r>
              <a:rPr lang="en-US" sz="2400" dirty="0" smtClean="0"/>
              <a:t>Evaluation scores are totaled &amp; assessed.</a:t>
            </a:r>
          </a:p>
          <a:p>
            <a:pPr marL="914400" lvl="1" indent="-457200">
              <a:buFont typeface="Arial" panose="020B0604020202020204" pitchFamily="34" charset="0"/>
              <a:buChar char="•"/>
            </a:pPr>
            <a:r>
              <a:rPr lang="en-US" sz="2400" dirty="0" smtClean="0"/>
              <a:t>Prior to evaluations, coaches reach out to feeder program coaches, HBA coaches or other coaches from previous seasons for player strengths &amp; weaknesses.</a:t>
            </a:r>
          </a:p>
          <a:p>
            <a:pPr marL="914400" lvl="1" indent="-457200">
              <a:buFont typeface="Arial" panose="020B0604020202020204" pitchFamily="34" charset="0"/>
              <a:buChar char="•"/>
            </a:pPr>
            <a:r>
              <a:rPr lang="en-US" sz="2400" dirty="0" smtClean="0"/>
              <a:t>Feedback from coaches and statistics from 2016 teams</a:t>
            </a:r>
          </a:p>
          <a:p>
            <a:pPr marL="914400" lvl="1" indent="-457200">
              <a:buFont typeface="Arial" panose="020B0604020202020204" pitchFamily="34" charset="0"/>
              <a:buChar char="•"/>
            </a:pPr>
            <a:r>
              <a:rPr lang="en-US" sz="2400" dirty="0" smtClean="0"/>
              <a:t>Coach consults with HBA Player Development team and leadership throughout the preseason through selection. Clinic performance and attendance can strongly influence player perception.</a:t>
            </a:r>
          </a:p>
          <a:p>
            <a:pPr marL="914400" lvl="1" indent="-457200">
              <a:buFont typeface="Arial" panose="020B0604020202020204" pitchFamily="34" charset="0"/>
              <a:buChar char="•"/>
            </a:pPr>
            <a:r>
              <a:rPr lang="en-US" sz="2400" dirty="0" smtClean="0"/>
              <a:t>Coach selects his initial 12-14 players and presents them to HBA leadership for discussion and approval. </a:t>
            </a:r>
          </a:p>
          <a:p>
            <a:pPr marL="1371600" lvl="2" indent="-457200">
              <a:buFont typeface="Arial" panose="020B0604020202020204" pitchFamily="34" charset="0"/>
              <a:buChar char="•"/>
            </a:pPr>
            <a:endParaRPr lang="en-US" sz="2800" dirty="0" smtClean="0"/>
          </a:p>
        </p:txBody>
      </p:sp>
    </p:spTree>
    <p:extLst>
      <p:ext uri="{BB962C8B-B14F-4D97-AF65-F5344CB8AC3E}">
        <p14:creationId xmlns:p14="http://schemas.microsoft.com/office/powerpoint/2010/main" val="24027849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par>
                                <p:cTn id="13" presetID="10" presetClass="entr" presetSubtype="0" fill="hold"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fade">
                                      <p:cBhvr>
                                        <p:cTn id="15" dur="500"/>
                                        <p:tgtEl>
                                          <p:spTgt spid="3">
                                            <p:txEl>
                                              <p:pRg st="2" end="2"/>
                                            </p:txEl>
                                          </p:spTgt>
                                        </p:tgtEl>
                                      </p:cBhvr>
                                    </p:animEffect>
                                  </p:childTnLst>
                                </p:cTn>
                              </p:par>
                              <p:par>
                                <p:cTn id="16" presetID="10" presetClass="entr" presetSubtype="0" fill="hold" nodeType="withEffect">
                                  <p:stCondLst>
                                    <p:cond delay="0"/>
                                  </p:stCondLst>
                                  <p:childTnLst>
                                    <p:set>
                                      <p:cBhvr>
                                        <p:cTn id="17" dur="1" fill="hold">
                                          <p:stCondLst>
                                            <p:cond delay="0"/>
                                          </p:stCondLst>
                                        </p:cTn>
                                        <p:tgtEl>
                                          <p:spTgt spid="3">
                                            <p:txEl>
                                              <p:pRg st="3" end="3"/>
                                            </p:txEl>
                                          </p:spTgt>
                                        </p:tgtEl>
                                        <p:attrNameLst>
                                          <p:attrName>style.visibility</p:attrName>
                                        </p:attrNameLst>
                                      </p:cBhvr>
                                      <p:to>
                                        <p:strVal val="visible"/>
                                      </p:to>
                                    </p:set>
                                    <p:animEffect transition="in" filter="fade">
                                      <p:cBhvr>
                                        <p:cTn id="18" dur="500"/>
                                        <p:tgtEl>
                                          <p:spTgt spid="3">
                                            <p:txEl>
                                              <p:pRg st="3" end="3"/>
                                            </p:txEl>
                                          </p:spTgt>
                                        </p:tgtEl>
                                      </p:cBhvr>
                                    </p:animEffect>
                                  </p:childTnLst>
                                </p:cTn>
                              </p:par>
                              <p:par>
                                <p:cTn id="19" presetID="10" presetClass="entr" presetSubtype="0" fill="hold" nodeType="with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Effect transition="in" filter="fade">
                                      <p:cBhvr>
                                        <p:cTn id="21" dur="500"/>
                                        <p:tgtEl>
                                          <p:spTgt spid="3">
                                            <p:txEl>
                                              <p:pRg st="4" end="4"/>
                                            </p:txEl>
                                          </p:spTgt>
                                        </p:tgtEl>
                                      </p:cBhvr>
                                    </p:animEffect>
                                  </p:childTnLst>
                                </p:cTn>
                              </p:par>
                              <p:par>
                                <p:cTn id="22" presetID="10" presetClass="entr" presetSubtype="0" fill="hold" nodeType="withEffect">
                                  <p:stCondLst>
                                    <p:cond delay="0"/>
                                  </p:stCondLst>
                                  <p:childTnLst>
                                    <p:set>
                                      <p:cBhvr>
                                        <p:cTn id="23" dur="1" fill="hold">
                                          <p:stCondLst>
                                            <p:cond delay="0"/>
                                          </p:stCondLst>
                                        </p:cTn>
                                        <p:tgtEl>
                                          <p:spTgt spid="3">
                                            <p:txEl>
                                              <p:pRg st="5" end="5"/>
                                            </p:txEl>
                                          </p:spTgt>
                                        </p:tgtEl>
                                        <p:attrNameLst>
                                          <p:attrName>style.visibility</p:attrName>
                                        </p:attrNameLst>
                                      </p:cBhvr>
                                      <p:to>
                                        <p:strVal val="visible"/>
                                      </p:to>
                                    </p:set>
                                    <p:animEffect transition="in" filter="fade">
                                      <p:cBhvr>
                                        <p:cTn id="24"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76200" y="76200"/>
            <a:ext cx="8305800" cy="584775"/>
          </a:xfrm>
          <a:prstGeom prst="rect">
            <a:avLst/>
          </a:prstGeom>
          <a:noFill/>
        </p:spPr>
        <p:txBody>
          <a:bodyPr wrap="square" rtlCol="0">
            <a:spAutoFit/>
          </a:bodyPr>
          <a:lstStyle/>
          <a:p>
            <a:r>
              <a:rPr lang="en-US" sz="3200" b="1" dirty="0" smtClean="0"/>
              <a:t>Team Selection – </a:t>
            </a:r>
            <a:r>
              <a:rPr lang="en-US" sz="2800" b="1" dirty="0" smtClean="0"/>
              <a:t>AA Travel &amp; A Tournament Teams</a:t>
            </a:r>
            <a:endParaRPr lang="en-US" sz="2800" b="1" dirty="0"/>
          </a:p>
        </p:txBody>
      </p:sp>
      <p:sp>
        <p:nvSpPr>
          <p:cNvPr id="3" name="Rectangle 2"/>
          <p:cNvSpPr/>
          <p:nvPr/>
        </p:nvSpPr>
        <p:spPr>
          <a:xfrm>
            <a:off x="-381000" y="762000"/>
            <a:ext cx="8991600" cy="5940088"/>
          </a:xfrm>
          <a:prstGeom prst="rect">
            <a:avLst/>
          </a:prstGeom>
        </p:spPr>
        <p:txBody>
          <a:bodyPr wrap="square">
            <a:spAutoFit/>
          </a:bodyPr>
          <a:lstStyle/>
          <a:p>
            <a:pPr marL="914400" lvl="1" indent="-457200">
              <a:buFont typeface="Arial" panose="020B0604020202020204" pitchFamily="34" charset="0"/>
              <a:buChar char="•"/>
            </a:pPr>
            <a:r>
              <a:rPr lang="en-US" sz="2200" dirty="0" smtClean="0"/>
              <a:t>If </a:t>
            </a:r>
            <a:r>
              <a:rPr lang="en-US" sz="2200" dirty="0" smtClean="0"/>
              <a:t>AA &amp; A Coaches are not preselected, coach is selected from candidates who’s son didn’t make AAA</a:t>
            </a:r>
          </a:p>
          <a:p>
            <a:pPr marL="914400" lvl="1" indent="-457200">
              <a:buFont typeface="Arial" panose="020B0604020202020204" pitchFamily="34" charset="0"/>
              <a:buChar char="•"/>
            </a:pPr>
            <a:r>
              <a:rPr lang="en-US" sz="2200" dirty="0" smtClean="0"/>
              <a:t>The same process and data points are used in selecting the AA and A teams. </a:t>
            </a:r>
            <a:endParaRPr lang="en-US" sz="2200" dirty="0"/>
          </a:p>
          <a:p>
            <a:pPr marL="1828800" lvl="3" indent="-457200">
              <a:buFont typeface="Arial" panose="020B0604020202020204" pitchFamily="34" charset="0"/>
              <a:buChar char="•"/>
            </a:pPr>
            <a:r>
              <a:rPr lang="en-US" sz="2000" dirty="0" smtClean="0"/>
              <a:t>Remaining player evaluation scores are used</a:t>
            </a:r>
          </a:p>
          <a:p>
            <a:pPr marL="1828800" lvl="3" indent="-457200">
              <a:buFont typeface="Arial" panose="020B0604020202020204" pitchFamily="34" charset="0"/>
              <a:buChar char="•"/>
            </a:pPr>
            <a:r>
              <a:rPr lang="en-US" sz="2000" dirty="0"/>
              <a:t>F</a:t>
            </a:r>
            <a:r>
              <a:rPr lang="en-US" sz="2000" dirty="0" smtClean="0"/>
              <a:t>eedback from feeder program coaches, HBA coaches or other coaches from previous season for player strengths &amp; weaknesses</a:t>
            </a:r>
          </a:p>
          <a:p>
            <a:pPr marL="1828800" lvl="3" indent="-457200">
              <a:buFont typeface="Arial" panose="020B0604020202020204" pitchFamily="34" charset="0"/>
              <a:buChar char="•"/>
            </a:pPr>
            <a:r>
              <a:rPr lang="en-US" sz="2000" dirty="0" smtClean="0"/>
              <a:t>Direct feedback </a:t>
            </a:r>
            <a:r>
              <a:rPr lang="en-US" sz="2000" dirty="0"/>
              <a:t>from coaches and statistics from </a:t>
            </a:r>
            <a:r>
              <a:rPr lang="en-US" sz="2000" dirty="0" smtClean="0"/>
              <a:t>2016 </a:t>
            </a:r>
            <a:r>
              <a:rPr lang="en-US" sz="2000" dirty="0"/>
              <a:t>teams</a:t>
            </a:r>
          </a:p>
          <a:p>
            <a:pPr marL="1828800" lvl="3" indent="-457200">
              <a:buFont typeface="Arial" panose="020B0604020202020204" pitchFamily="34" charset="0"/>
              <a:buChar char="•"/>
            </a:pPr>
            <a:r>
              <a:rPr lang="en-US" sz="2000" dirty="0" smtClean="0"/>
              <a:t>Coach consults with HBA Player Development team and leadership about player being considered</a:t>
            </a:r>
          </a:p>
          <a:p>
            <a:pPr marL="1828800" lvl="3" indent="-457200">
              <a:buFont typeface="Arial" panose="020B0604020202020204" pitchFamily="34" charset="0"/>
              <a:buChar char="•"/>
            </a:pPr>
            <a:r>
              <a:rPr lang="en-US" sz="2000" dirty="0" smtClean="0"/>
              <a:t>Coach selects his initial 12-14 players and presents them to HBA leadership for discussion and approval</a:t>
            </a:r>
          </a:p>
          <a:p>
            <a:pPr marL="914400" lvl="1" indent="-457200">
              <a:buFont typeface="Arial" panose="020B0604020202020204" pitchFamily="34" charset="0"/>
              <a:buChar char="•"/>
            </a:pPr>
            <a:r>
              <a:rPr lang="en-US" sz="2200" dirty="0" smtClean="0"/>
              <a:t>If coaches are not selected prior to evaluations, all coaching candidates will be encouraged to help out at preseason clinics/workouts so they can observe players in the event they are coaching.  This prepares them with player knowledge in the event their son makes a lower level and they become a coach.</a:t>
            </a:r>
          </a:p>
          <a:p>
            <a:endParaRPr lang="en-US" sz="2200" dirty="0" smtClean="0"/>
          </a:p>
        </p:txBody>
      </p:sp>
    </p:spTree>
    <p:extLst>
      <p:ext uri="{BB962C8B-B14F-4D97-AF65-F5344CB8AC3E}">
        <p14:creationId xmlns:p14="http://schemas.microsoft.com/office/powerpoint/2010/main" val="39571308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wipe(down)">
                                      <p:cBhvr>
                                        <p:cTn id="7" dur="500"/>
                                        <p:tgtEl>
                                          <p:spTgt spid="3">
                                            <p:txEl>
                                              <p:pRg st="1" end="1"/>
                                            </p:txEl>
                                          </p:spTgt>
                                        </p:tgtEl>
                                      </p:cBhvr>
                                    </p:animEffect>
                                  </p:childTnLst>
                                </p:cTn>
                              </p:par>
                              <p:par>
                                <p:cTn id="8" presetID="22" presetClass="entr" presetSubtype="4" fill="hold" nodeType="withEffect">
                                  <p:stCondLst>
                                    <p:cond delay="0"/>
                                  </p:stCondLst>
                                  <p:childTnLst>
                                    <p:set>
                                      <p:cBhvr>
                                        <p:cTn id="9" dur="1" fill="hold">
                                          <p:stCondLst>
                                            <p:cond delay="0"/>
                                          </p:stCondLst>
                                        </p:cTn>
                                        <p:tgtEl>
                                          <p:spTgt spid="3">
                                            <p:txEl>
                                              <p:pRg st="2" end="2"/>
                                            </p:txEl>
                                          </p:spTgt>
                                        </p:tgtEl>
                                        <p:attrNameLst>
                                          <p:attrName>style.visibility</p:attrName>
                                        </p:attrNameLst>
                                      </p:cBhvr>
                                      <p:to>
                                        <p:strVal val="visible"/>
                                      </p:to>
                                    </p:set>
                                    <p:animEffect transition="in" filter="wipe(down)">
                                      <p:cBhvr>
                                        <p:cTn id="10" dur="500"/>
                                        <p:tgtEl>
                                          <p:spTgt spid="3">
                                            <p:txEl>
                                              <p:pRg st="2" end="2"/>
                                            </p:txEl>
                                          </p:spTgt>
                                        </p:tgtEl>
                                      </p:cBhvr>
                                    </p:animEffect>
                                  </p:childTnLst>
                                </p:cTn>
                              </p:par>
                              <p:par>
                                <p:cTn id="11" presetID="22" presetClass="entr" presetSubtype="4"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animEffect transition="in" filter="wipe(down)">
                                      <p:cBhvr>
                                        <p:cTn id="13" dur="500"/>
                                        <p:tgtEl>
                                          <p:spTgt spid="3">
                                            <p:txEl>
                                              <p:pRg st="3" end="3"/>
                                            </p:txEl>
                                          </p:spTgt>
                                        </p:tgtEl>
                                      </p:cBhvr>
                                    </p:animEffect>
                                  </p:childTnLst>
                                </p:cTn>
                              </p:par>
                              <p:par>
                                <p:cTn id="14" presetID="22" presetClass="entr" presetSubtype="4" fill="hold" nodeType="withEffect">
                                  <p:stCondLst>
                                    <p:cond delay="0"/>
                                  </p:stCondLst>
                                  <p:childTnLst>
                                    <p:set>
                                      <p:cBhvr>
                                        <p:cTn id="15" dur="1" fill="hold">
                                          <p:stCondLst>
                                            <p:cond delay="0"/>
                                          </p:stCondLst>
                                        </p:cTn>
                                        <p:tgtEl>
                                          <p:spTgt spid="3">
                                            <p:txEl>
                                              <p:pRg st="5" end="5"/>
                                            </p:txEl>
                                          </p:spTgt>
                                        </p:tgtEl>
                                        <p:attrNameLst>
                                          <p:attrName>style.visibility</p:attrName>
                                        </p:attrNameLst>
                                      </p:cBhvr>
                                      <p:to>
                                        <p:strVal val="visible"/>
                                      </p:to>
                                    </p:set>
                                    <p:animEffect transition="in" filter="wipe(down)">
                                      <p:cBhvr>
                                        <p:cTn id="16" dur="500"/>
                                        <p:tgtEl>
                                          <p:spTgt spid="3">
                                            <p:txEl>
                                              <p:pRg st="5" end="5"/>
                                            </p:txEl>
                                          </p:spTgt>
                                        </p:tgtEl>
                                      </p:cBhvr>
                                    </p:animEffect>
                                  </p:childTnLst>
                                </p:cTn>
                              </p:par>
                              <p:par>
                                <p:cTn id="17" presetID="22" presetClass="entr" presetSubtype="4" fill="hold"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Effect transition="in" filter="wipe(down)">
                                      <p:cBhvr>
                                        <p:cTn id="19" dur="500"/>
                                        <p:tgtEl>
                                          <p:spTgt spid="3">
                                            <p:txEl>
                                              <p:pRg st="4" end="4"/>
                                            </p:txEl>
                                          </p:spTgt>
                                        </p:tgtEl>
                                      </p:cBhvr>
                                    </p:animEffect>
                                  </p:childTnLst>
                                </p:cTn>
                              </p:par>
                              <p:par>
                                <p:cTn id="20" presetID="22" presetClass="entr" presetSubtype="4" fill="hold" nodeType="withEffect">
                                  <p:stCondLst>
                                    <p:cond delay="0"/>
                                  </p:stCondLst>
                                  <p:childTnLst>
                                    <p:set>
                                      <p:cBhvr>
                                        <p:cTn id="21" dur="1" fill="hold">
                                          <p:stCondLst>
                                            <p:cond delay="0"/>
                                          </p:stCondLst>
                                        </p:cTn>
                                        <p:tgtEl>
                                          <p:spTgt spid="3">
                                            <p:txEl>
                                              <p:pRg st="6" end="6"/>
                                            </p:txEl>
                                          </p:spTgt>
                                        </p:tgtEl>
                                        <p:attrNameLst>
                                          <p:attrName>style.visibility</p:attrName>
                                        </p:attrNameLst>
                                      </p:cBhvr>
                                      <p:to>
                                        <p:strVal val="visible"/>
                                      </p:to>
                                    </p:set>
                                    <p:animEffect transition="in" filter="wipe(down)">
                                      <p:cBhvr>
                                        <p:cTn id="22" dur="500"/>
                                        <p:tgtEl>
                                          <p:spTgt spid="3">
                                            <p:txEl>
                                              <p:pRg st="6" end="6"/>
                                            </p:txEl>
                                          </p:spTgt>
                                        </p:tgtEl>
                                      </p:cBhvr>
                                    </p:animEffect>
                                  </p:childTnLst>
                                </p:cTn>
                              </p:par>
                              <p:par>
                                <p:cTn id="23" presetID="22" presetClass="entr" presetSubtype="4" fill="hold" nodeType="withEffect">
                                  <p:stCondLst>
                                    <p:cond delay="0"/>
                                  </p:stCondLst>
                                  <p:childTnLst>
                                    <p:set>
                                      <p:cBhvr>
                                        <p:cTn id="24" dur="1" fill="hold">
                                          <p:stCondLst>
                                            <p:cond delay="0"/>
                                          </p:stCondLst>
                                        </p:cTn>
                                        <p:tgtEl>
                                          <p:spTgt spid="3">
                                            <p:txEl>
                                              <p:pRg st="7" end="7"/>
                                            </p:txEl>
                                          </p:spTgt>
                                        </p:tgtEl>
                                        <p:attrNameLst>
                                          <p:attrName>style.visibility</p:attrName>
                                        </p:attrNameLst>
                                      </p:cBhvr>
                                      <p:to>
                                        <p:strVal val="visible"/>
                                      </p:to>
                                    </p:set>
                                    <p:animEffect transition="in" filter="wipe(down)">
                                      <p:cBhvr>
                                        <p:cTn id="25" dur="500"/>
                                        <p:tgtEl>
                                          <p:spTgt spid="3">
                                            <p:txEl>
                                              <p:pRg st="7" end="7"/>
                                            </p:txEl>
                                          </p:spTgt>
                                        </p:tgtEl>
                                      </p:cBhvr>
                                    </p:animEffect>
                                  </p:childTnLst>
                                </p:cTn>
                              </p:par>
                              <p:par>
                                <p:cTn id="26" presetID="10" presetClass="entr" presetSubtype="0" fill="hold" grpId="0" nodeType="withEffect">
                                  <p:stCondLst>
                                    <p:cond delay="0"/>
                                  </p:stCondLst>
                                  <p:childTnLst>
                                    <p:set>
                                      <p:cBhvr>
                                        <p:cTn id="27" dur="1" fill="hold">
                                          <p:stCondLst>
                                            <p:cond delay="0"/>
                                          </p:stCondLst>
                                        </p:cTn>
                                        <p:tgtEl>
                                          <p:spTgt spid="3">
                                            <p:txEl>
                                              <p:pRg st="0" end="0"/>
                                            </p:txEl>
                                          </p:spTgt>
                                        </p:tgtEl>
                                        <p:attrNameLst>
                                          <p:attrName>style.visibility</p:attrName>
                                        </p:attrNameLst>
                                      </p:cBhvr>
                                      <p:to>
                                        <p:strVal val="visible"/>
                                      </p:to>
                                    </p:set>
                                    <p:animEffect transition="in" filter="fade">
                                      <p:cBhvr>
                                        <p:cTn id="28" dur="500"/>
                                        <p:tgtEl>
                                          <p:spTgt spid="3">
                                            <p:txEl>
                                              <p:pRg st="0" end="0"/>
                                            </p:txEl>
                                          </p:spTgt>
                                        </p:tgtEl>
                                      </p:cBhvr>
                                    </p:animEffect>
                                  </p:childTnLst>
                                </p:cTn>
                              </p:par>
                              <p:par>
                                <p:cTn id="29" presetID="10" presetClass="entr" presetSubtype="0" fill="hold" grpId="0" nodeType="withEffect">
                                  <p:stCondLst>
                                    <p:cond delay="0"/>
                                  </p:stCondLst>
                                  <p:childTnLst>
                                    <p:set>
                                      <p:cBhvr>
                                        <p:cTn id="30" dur="1" fill="hold">
                                          <p:stCondLst>
                                            <p:cond delay="0"/>
                                          </p:stCondLst>
                                        </p:cTn>
                                        <p:tgtEl>
                                          <p:spTgt spid="3">
                                            <p:txEl>
                                              <p:pRg st="1" end="1"/>
                                            </p:txEl>
                                          </p:spTgt>
                                        </p:tgtEl>
                                        <p:attrNameLst>
                                          <p:attrName>style.visibility</p:attrName>
                                        </p:attrNameLst>
                                      </p:cBhvr>
                                      <p:to>
                                        <p:strVal val="visible"/>
                                      </p:to>
                                    </p:set>
                                    <p:animEffect transition="in" filter="fade">
                                      <p:cBhvr>
                                        <p:cTn id="31" dur="500"/>
                                        <p:tgtEl>
                                          <p:spTgt spid="3">
                                            <p:txEl>
                                              <p:pRg st="1" end="1"/>
                                            </p:txEl>
                                          </p:spTgt>
                                        </p:tgtEl>
                                      </p:cBhvr>
                                    </p:animEffect>
                                  </p:childTnLst>
                                </p:cTn>
                              </p:par>
                              <p:par>
                                <p:cTn id="32" presetID="10" presetClass="entr" presetSubtype="0" fill="hold" grpId="0" nodeType="withEffect">
                                  <p:stCondLst>
                                    <p:cond delay="0"/>
                                  </p:stCondLst>
                                  <p:childTnLst>
                                    <p:set>
                                      <p:cBhvr>
                                        <p:cTn id="33" dur="1" fill="hold">
                                          <p:stCondLst>
                                            <p:cond delay="0"/>
                                          </p:stCondLst>
                                        </p:cTn>
                                        <p:tgtEl>
                                          <p:spTgt spid="3">
                                            <p:txEl>
                                              <p:pRg st="2" end="2"/>
                                            </p:txEl>
                                          </p:spTgt>
                                        </p:tgtEl>
                                        <p:attrNameLst>
                                          <p:attrName>style.visibility</p:attrName>
                                        </p:attrNameLst>
                                      </p:cBhvr>
                                      <p:to>
                                        <p:strVal val="visible"/>
                                      </p:to>
                                    </p:set>
                                    <p:animEffect transition="in" filter="fade">
                                      <p:cBhvr>
                                        <p:cTn id="34" dur="500"/>
                                        <p:tgtEl>
                                          <p:spTgt spid="3">
                                            <p:txEl>
                                              <p:pRg st="2" end="2"/>
                                            </p:txEl>
                                          </p:spTgt>
                                        </p:tgtEl>
                                      </p:cBhvr>
                                    </p:animEffect>
                                  </p:childTnLst>
                                </p:cTn>
                              </p:par>
                              <p:par>
                                <p:cTn id="35" presetID="10" presetClass="entr" presetSubtype="0" fill="hold" grpId="0" nodeType="withEffect">
                                  <p:stCondLst>
                                    <p:cond delay="0"/>
                                  </p:stCondLst>
                                  <p:childTnLst>
                                    <p:set>
                                      <p:cBhvr>
                                        <p:cTn id="36" dur="1" fill="hold">
                                          <p:stCondLst>
                                            <p:cond delay="0"/>
                                          </p:stCondLst>
                                        </p:cTn>
                                        <p:tgtEl>
                                          <p:spTgt spid="3">
                                            <p:txEl>
                                              <p:pRg st="3" end="3"/>
                                            </p:txEl>
                                          </p:spTgt>
                                        </p:tgtEl>
                                        <p:attrNameLst>
                                          <p:attrName>style.visibility</p:attrName>
                                        </p:attrNameLst>
                                      </p:cBhvr>
                                      <p:to>
                                        <p:strVal val="visible"/>
                                      </p:to>
                                    </p:set>
                                    <p:animEffect transition="in" filter="fade">
                                      <p:cBhvr>
                                        <p:cTn id="37" dur="500"/>
                                        <p:tgtEl>
                                          <p:spTgt spid="3">
                                            <p:txEl>
                                              <p:pRg st="3" end="3"/>
                                            </p:txEl>
                                          </p:spTgt>
                                        </p:tgtEl>
                                      </p:cBhvr>
                                    </p:animEffect>
                                  </p:childTnLst>
                                </p:cTn>
                              </p:par>
                              <p:par>
                                <p:cTn id="38" presetID="10" presetClass="entr" presetSubtype="0" fill="hold" grpId="0" nodeType="withEffect">
                                  <p:stCondLst>
                                    <p:cond delay="0"/>
                                  </p:stCondLst>
                                  <p:childTnLst>
                                    <p:set>
                                      <p:cBhvr>
                                        <p:cTn id="39" dur="1" fill="hold">
                                          <p:stCondLst>
                                            <p:cond delay="0"/>
                                          </p:stCondLst>
                                        </p:cTn>
                                        <p:tgtEl>
                                          <p:spTgt spid="3">
                                            <p:txEl>
                                              <p:pRg st="4" end="4"/>
                                            </p:txEl>
                                          </p:spTgt>
                                        </p:tgtEl>
                                        <p:attrNameLst>
                                          <p:attrName>style.visibility</p:attrName>
                                        </p:attrNameLst>
                                      </p:cBhvr>
                                      <p:to>
                                        <p:strVal val="visible"/>
                                      </p:to>
                                    </p:set>
                                    <p:animEffect transition="in" filter="fade">
                                      <p:cBhvr>
                                        <p:cTn id="40" dur="500"/>
                                        <p:tgtEl>
                                          <p:spTgt spid="3">
                                            <p:txEl>
                                              <p:pRg st="4" end="4"/>
                                            </p:txEl>
                                          </p:spTgt>
                                        </p:tgtEl>
                                      </p:cBhvr>
                                    </p:animEffect>
                                  </p:childTnLst>
                                </p:cTn>
                              </p:par>
                              <p:par>
                                <p:cTn id="41" presetID="10" presetClass="entr" presetSubtype="0" fill="hold" grpId="0" nodeType="withEffect">
                                  <p:stCondLst>
                                    <p:cond delay="0"/>
                                  </p:stCondLst>
                                  <p:childTnLst>
                                    <p:set>
                                      <p:cBhvr>
                                        <p:cTn id="42" dur="1" fill="hold">
                                          <p:stCondLst>
                                            <p:cond delay="0"/>
                                          </p:stCondLst>
                                        </p:cTn>
                                        <p:tgtEl>
                                          <p:spTgt spid="3">
                                            <p:txEl>
                                              <p:pRg st="5" end="5"/>
                                            </p:txEl>
                                          </p:spTgt>
                                        </p:tgtEl>
                                        <p:attrNameLst>
                                          <p:attrName>style.visibility</p:attrName>
                                        </p:attrNameLst>
                                      </p:cBhvr>
                                      <p:to>
                                        <p:strVal val="visible"/>
                                      </p:to>
                                    </p:set>
                                    <p:animEffect transition="in" filter="fade">
                                      <p:cBhvr>
                                        <p:cTn id="43" dur="500"/>
                                        <p:tgtEl>
                                          <p:spTgt spid="3">
                                            <p:txEl>
                                              <p:pRg st="5" end="5"/>
                                            </p:txEl>
                                          </p:spTgt>
                                        </p:tgtEl>
                                      </p:cBhvr>
                                    </p:animEffect>
                                  </p:childTnLst>
                                </p:cTn>
                              </p:par>
                              <p:par>
                                <p:cTn id="44" presetID="10" presetClass="entr" presetSubtype="0" fill="hold" grpId="0" nodeType="withEffect">
                                  <p:stCondLst>
                                    <p:cond delay="0"/>
                                  </p:stCondLst>
                                  <p:childTnLst>
                                    <p:set>
                                      <p:cBhvr>
                                        <p:cTn id="45" dur="1" fill="hold">
                                          <p:stCondLst>
                                            <p:cond delay="0"/>
                                          </p:stCondLst>
                                        </p:cTn>
                                        <p:tgtEl>
                                          <p:spTgt spid="3">
                                            <p:txEl>
                                              <p:pRg st="6" end="6"/>
                                            </p:txEl>
                                          </p:spTgt>
                                        </p:tgtEl>
                                        <p:attrNameLst>
                                          <p:attrName>style.visibility</p:attrName>
                                        </p:attrNameLst>
                                      </p:cBhvr>
                                      <p:to>
                                        <p:strVal val="visible"/>
                                      </p:to>
                                    </p:set>
                                    <p:animEffect transition="in" filter="fade">
                                      <p:cBhvr>
                                        <p:cTn id="46" dur="500"/>
                                        <p:tgtEl>
                                          <p:spTgt spid="3">
                                            <p:txEl>
                                              <p:pRg st="6" end="6"/>
                                            </p:txEl>
                                          </p:spTgt>
                                        </p:tgtEl>
                                      </p:cBhvr>
                                    </p:animEffect>
                                  </p:childTnLst>
                                </p:cTn>
                              </p:par>
                              <p:par>
                                <p:cTn id="47" presetID="10" presetClass="entr" presetSubtype="0" fill="hold" grpId="0" nodeType="withEffect">
                                  <p:stCondLst>
                                    <p:cond delay="0"/>
                                  </p:stCondLst>
                                  <p:childTnLst>
                                    <p:set>
                                      <p:cBhvr>
                                        <p:cTn id="48" dur="1" fill="hold">
                                          <p:stCondLst>
                                            <p:cond delay="0"/>
                                          </p:stCondLst>
                                        </p:cTn>
                                        <p:tgtEl>
                                          <p:spTgt spid="3">
                                            <p:txEl>
                                              <p:pRg st="7" end="7"/>
                                            </p:txEl>
                                          </p:spTgt>
                                        </p:tgtEl>
                                        <p:attrNameLst>
                                          <p:attrName>style.visibility</p:attrName>
                                        </p:attrNameLst>
                                      </p:cBhvr>
                                      <p:to>
                                        <p:strVal val="visible"/>
                                      </p:to>
                                    </p:set>
                                    <p:animEffect transition="in" filter="fade">
                                      <p:cBhvr>
                                        <p:cTn id="49"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allAtOnce"/>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52400" y="76200"/>
            <a:ext cx="7467600" cy="584775"/>
          </a:xfrm>
          <a:prstGeom prst="rect">
            <a:avLst/>
          </a:prstGeom>
          <a:noFill/>
        </p:spPr>
        <p:txBody>
          <a:bodyPr wrap="square" rtlCol="0">
            <a:spAutoFit/>
          </a:bodyPr>
          <a:lstStyle/>
          <a:p>
            <a:r>
              <a:rPr lang="en-US" sz="3200" b="1" dirty="0" smtClean="0"/>
              <a:t>Team Selection – House teams</a:t>
            </a:r>
            <a:endParaRPr lang="en-US" sz="3200" b="1" dirty="0"/>
          </a:p>
        </p:txBody>
      </p:sp>
      <p:sp>
        <p:nvSpPr>
          <p:cNvPr id="3" name="Rectangle 2"/>
          <p:cNvSpPr/>
          <p:nvPr/>
        </p:nvSpPr>
        <p:spPr>
          <a:xfrm>
            <a:off x="122274" y="838200"/>
            <a:ext cx="8382000" cy="5878532"/>
          </a:xfrm>
          <a:prstGeom prst="rect">
            <a:avLst/>
          </a:prstGeom>
        </p:spPr>
        <p:txBody>
          <a:bodyPr wrap="square">
            <a:spAutoFit/>
          </a:bodyPr>
          <a:lstStyle/>
          <a:p>
            <a:pPr marL="457200" indent="-457200">
              <a:buFont typeface="Arial" panose="020B0604020202020204" pitchFamily="34" charset="0"/>
              <a:buChar char="•"/>
            </a:pPr>
            <a:r>
              <a:rPr lang="en-US" sz="2400" dirty="0" smtClean="0"/>
              <a:t>House </a:t>
            </a:r>
            <a:r>
              <a:rPr lang="en-US" sz="2400" dirty="0" smtClean="0"/>
              <a:t>coaches are selected after travel/tournament teams are selected.</a:t>
            </a:r>
          </a:p>
          <a:p>
            <a:pPr marL="457200" indent="-457200">
              <a:buFont typeface="Arial" panose="020B0604020202020204" pitchFamily="34" charset="0"/>
              <a:buChar char="•"/>
            </a:pPr>
            <a:r>
              <a:rPr lang="en-US" sz="2400" dirty="0" smtClean="0"/>
              <a:t>Typically 1 week after travel teams are announced, we select house coaches and have a draft of remaining players.</a:t>
            </a:r>
          </a:p>
          <a:p>
            <a:pPr marL="457200" indent="-457200">
              <a:buFont typeface="Arial" panose="020B0604020202020204" pitchFamily="34" charset="0"/>
              <a:buChar char="•"/>
            </a:pPr>
            <a:r>
              <a:rPr lang="en-US" sz="2400" dirty="0" smtClean="0"/>
              <a:t>Remaining evaluation scores are given to coaches</a:t>
            </a:r>
          </a:p>
          <a:p>
            <a:pPr marL="457200" indent="-457200">
              <a:buFont typeface="Arial" panose="020B0604020202020204" pitchFamily="34" charset="0"/>
              <a:buChar char="•"/>
            </a:pPr>
            <a:r>
              <a:rPr lang="en-US" sz="2400" dirty="0" smtClean="0"/>
              <a:t>Coaches can reach out to feeder program coaches, other coaches and HBA coaches from previous year for player strengths &amp; weaknesses</a:t>
            </a:r>
          </a:p>
          <a:p>
            <a:pPr marL="457200" indent="-457200">
              <a:buFont typeface="Arial" panose="020B0604020202020204" pitchFamily="34" charset="0"/>
              <a:buChar char="•"/>
            </a:pPr>
            <a:r>
              <a:rPr lang="en-US" sz="2400" dirty="0" smtClean="0"/>
              <a:t>Prep &amp; Majors Coordinators conduct the draft</a:t>
            </a:r>
          </a:p>
          <a:p>
            <a:pPr marL="457200" indent="-457200">
              <a:buFont typeface="Arial" panose="020B0604020202020204" pitchFamily="34" charset="0"/>
              <a:buChar char="•"/>
            </a:pPr>
            <a:r>
              <a:rPr lang="en-US" sz="2400" dirty="0" smtClean="0"/>
              <a:t>HBA President and/or VP will be in attendance to help provide feedback on players to coaches who might not know all the players</a:t>
            </a:r>
          </a:p>
          <a:p>
            <a:pPr marL="457200" indent="-457200">
              <a:buFont typeface="Arial" panose="020B0604020202020204" pitchFamily="34" charset="0"/>
              <a:buChar char="•"/>
            </a:pPr>
            <a:r>
              <a:rPr lang="en-US" sz="2400" dirty="0" smtClean="0"/>
              <a:t>The goal is to create equally completive teams.  Sharing of player information during draft is expected.</a:t>
            </a:r>
          </a:p>
          <a:p>
            <a:pPr marL="1828800" lvl="3" indent="-457200">
              <a:buFont typeface="Arial" panose="020B0604020202020204" pitchFamily="34" charset="0"/>
              <a:buChar char="•"/>
            </a:pPr>
            <a:endParaRPr lang="en-US" sz="2000" dirty="0"/>
          </a:p>
          <a:p>
            <a:pPr marL="1371600" lvl="2" indent="-457200">
              <a:buFont typeface="Arial" panose="020B0604020202020204" pitchFamily="34" charset="0"/>
              <a:buChar char="•"/>
            </a:pPr>
            <a:endParaRPr lang="en-US" sz="2000" dirty="0" smtClean="0"/>
          </a:p>
        </p:txBody>
      </p:sp>
    </p:spTree>
    <p:extLst>
      <p:ext uri="{BB962C8B-B14F-4D97-AF65-F5344CB8AC3E}">
        <p14:creationId xmlns:p14="http://schemas.microsoft.com/office/powerpoint/2010/main" val="28109432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par>
                                <p:cTn id="8" presetID="22" presetClass="entr" presetSubtype="4"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wipe(down)">
                                      <p:cBhvr>
                                        <p:cTn id="10" dur="500"/>
                                        <p:tgtEl>
                                          <p:spTgt spid="3">
                                            <p:txEl>
                                              <p:pRg st="1" end="1"/>
                                            </p:txEl>
                                          </p:spTgt>
                                        </p:tgtEl>
                                      </p:cBhvr>
                                    </p:animEffect>
                                  </p:childTnLst>
                                </p:cTn>
                              </p:par>
                              <p:par>
                                <p:cTn id="11" presetID="22" presetClass="entr" presetSubtype="4" fill="hold"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wipe(down)">
                                      <p:cBhvr>
                                        <p:cTn id="13" dur="500"/>
                                        <p:tgtEl>
                                          <p:spTgt spid="3">
                                            <p:txEl>
                                              <p:pRg st="2" end="2"/>
                                            </p:txEl>
                                          </p:spTgt>
                                        </p:tgtEl>
                                      </p:cBhvr>
                                    </p:animEffect>
                                  </p:childTnLst>
                                </p:cTn>
                              </p:par>
                              <p:par>
                                <p:cTn id="14" presetID="22" presetClass="entr" presetSubtype="4" fill="hold" nodeType="withEffect">
                                  <p:stCondLst>
                                    <p:cond delay="0"/>
                                  </p:stCondLst>
                                  <p:childTnLst>
                                    <p:set>
                                      <p:cBhvr>
                                        <p:cTn id="15" dur="1" fill="hold">
                                          <p:stCondLst>
                                            <p:cond delay="0"/>
                                          </p:stCondLst>
                                        </p:cTn>
                                        <p:tgtEl>
                                          <p:spTgt spid="3">
                                            <p:txEl>
                                              <p:pRg st="3" end="3"/>
                                            </p:txEl>
                                          </p:spTgt>
                                        </p:tgtEl>
                                        <p:attrNameLst>
                                          <p:attrName>style.visibility</p:attrName>
                                        </p:attrNameLst>
                                      </p:cBhvr>
                                      <p:to>
                                        <p:strVal val="visible"/>
                                      </p:to>
                                    </p:set>
                                    <p:animEffect transition="in" filter="wipe(down)">
                                      <p:cBhvr>
                                        <p:cTn id="16" dur="500"/>
                                        <p:tgtEl>
                                          <p:spTgt spid="3">
                                            <p:txEl>
                                              <p:pRg st="3" end="3"/>
                                            </p:txEl>
                                          </p:spTgt>
                                        </p:tgtEl>
                                      </p:cBhvr>
                                    </p:animEffect>
                                  </p:childTnLst>
                                </p:cTn>
                              </p:par>
                              <p:par>
                                <p:cTn id="17" presetID="22" presetClass="entr" presetSubtype="4" fill="hold"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Effect transition="in" filter="wipe(down)">
                                      <p:cBhvr>
                                        <p:cTn id="19" dur="500"/>
                                        <p:tgtEl>
                                          <p:spTgt spid="3">
                                            <p:txEl>
                                              <p:pRg st="4" end="4"/>
                                            </p:txEl>
                                          </p:spTgt>
                                        </p:tgtEl>
                                      </p:cBhvr>
                                    </p:animEffect>
                                  </p:childTnLst>
                                </p:cTn>
                              </p:par>
                              <p:par>
                                <p:cTn id="20" presetID="22" presetClass="entr" presetSubtype="4" fill="hold" nodeType="withEffect">
                                  <p:stCondLst>
                                    <p:cond delay="0"/>
                                  </p:stCondLst>
                                  <p:childTnLst>
                                    <p:set>
                                      <p:cBhvr>
                                        <p:cTn id="21" dur="1" fill="hold">
                                          <p:stCondLst>
                                            <p:cond delay="0"/>
                                          </p:stCondLst>
                                        </p:cTn>
                                        <p:tgtEl>
                                          <p:spTgt spid="3">
                                            <p:txEl>
                                              <p:pRg st="5" end="5"/>
                                            </p:txEl>
                                          </p:spTgt>
                                        </p:tgtEl>
                                        <p:attrNameLst>
                                          <p:attrName>style.visibility</p:attrName>
                                        </p:attrNameLst>
                                      </p:cBhvr>
                                      <p:to>
                                        <p:strVal val="visible"/>
                                      </p:to>
                                    </p:set>
                                    <p:animEffect transition="in" filter="wipe(down)">
                                      <p:cBhvr>
                                        <p:cTn id="22" dur="500"/>
                                        <p:tgtEl>
                                          <p:spTgt spid="3">
                                            <p:txEl>
                                              <p:pRg st="5" end="5"/>
                                            </p:txEl>
                                          </p:spTgt>
                                        </p:tgtEl>
                                      </p:cBhvr>
                                    </p:animEffect>
                                  </p:childTnLst>
                                </p:cTn>
                              </p:par>
                              <p:par>
                                <p:cTn id="23" presetID="22" presetClass="entr" presetSubtype="4" fill="hold" nodeType="withEffect">
                                  <p:stCondLst>
                                    <p:cond delay="0"/>
                                  </p:stCondLst>
                                  <p:childTnLst>
                                    <p:set>
                                      <p:cBhvr>
                                        <p:cTn id="24" dur="1" fill="hold">
                                          <p:stCondLst>
                                            <p:cond delay="0"/>
                                          </p:stCondLst>
                                        </p:cTn>
                                        <p:tgtEl>
                                          <p:spTgt spid="3">
                                            <p:txEl>
                                              <p:pRg st="6" end="6"/>
                                            </p:txEl>
                                          </p:spTgt>
                                        </p:tgtEl>
                                        <p:attrNameLst>
                                          <p:attrName>style.visibility</p:attrName>
                                        </p:attrNameLst>
                                      </p:cBhvr>
                                      <p:to>
                                        <p:strVal val="visible"/>
                                      </p:to>
                                    </p:set>
                                    <p:animEffect transition="in" filter="wipe(down)">
                                      <p:cBhvr>
                                        <p:cTn id="25"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81000" y="76200"/>
            <a:ext cx="6096000" cy="584775"/>
          </a:xfrm>
          <a:prstGeom prst="rect">
            <a:avLst/>
          </a:prstGeom>
          <a:noFill/>
        </p:spPr>
        <p:txBody>
          <a:bodyPr wrap="square" rtlCol="0">
            <a:spAutoFit/>
          </a:bodyPr>
          <a:lstStyle/>
          <a:p>
            <a:r>
              <a:rPr lang="en-US" sz="3200" b="1" dirty="0" smtClean="0"/>
              <a:t>New Rules for 2017</a:t>
            </a:r>
            <a:endParaRPr lang="en-US" sz="3200" b="1" dirty="0"/>
          </a:p>
        </p:txBody>
      </p:sp>
      <p:sp>
        <p:nvSpPr>
          <p:cNvPr id="4" name="Rectangle 3"/>
          <p:cNvSpPr/>
          <p:nvPr/>
        </p:nvSpPr>
        <p:spPr>
          <a:xfrm>
            <a:off x="-76200" y="856595"/>
            <a:ext cx="8686800" cy="7078861"/>
          </a:xfrm>
          <a:prstGeom prst="rect">
            <a:avLst/>
          </a:prstGeom>
        </p:spPr>
        <p:txBody>
          <a:bodyPr wrap="square">
            <a:spAutoFit/>
          </a:bodyPr>
          <a:lstStyle/>
          <a:p>
            <a:pPr marL="914400" lvl="1" indent="-457200">
              <a:buFont typeface="Arial" panose="020B0604020202020204" pitchFamily="34" charset="0"/>
              <a:buChar char="•"/>
            </a:pPr>
            <a:r>
              <a:rPr lang="en-US" sz="2400" b="1" dirty="0" smtClean="0">
                <a:solidFill>
                  <a:srgbClr val="00B0F0"/>
                </a:solidFill>
              </a:rPr>
              <a:t>Pitch Count! </a:t>
            </a:r>
            <a:r>
              <a:rPr lang="en-US" sz="2400" dirty="0" smtClean="0"/>
              <a:t>– new for both HS and HBA</a:t>
            </a:r>
          </a:p>
          <a:p>
            <a:pPr marL="1371600" lvl="2" indent="-457200">
              <a:buFont typeface="Arial" panose="020B0604020202020204" pitchFamily="34" charset="0"/>
              <a:buChar char="•"/>
            </a:pPr>
            <a:endParaRPr lang="en-US" sz="2400" dirty="0" smtClean="0"/>
          </a:p>
          <a:p>
            <a:pPr marL="1371600" lvl="2" indent="-457200">
              <a:buFont typeface="Arial" panose="020B0604020202020204" pitchFamily="34" charset="0"/>
              <a:buChar char="•"/>
            </a:pPr>
            <a:endParaRPr lang="en-US" sz="2400" dirty="0"/>
          </a:p>
          <a:p>
            <a:pPr marL="1371600" lvl="2" indent="-457200">
              <a:buFont typeface="Arial" panose="020B0604020202020204" pitchFamily="34" charset="0"/>
              <a:buChar char="•"/>
            </a:pPr>
            <a:endParaRPr lang="en-US" sz="2400" dirty="0" smtClean="0"/>
          </a:p>
          <a:p>
            <a:pPr marL="1371600" lvl="2" indent="-457200">
              <a:buFont typeface="Arial" panose="020B0604020202020204" pitchFamily="34" charset="0"/>
              <a:buChar char="•"/>
            </a:pPr>
            <a:endParaRPr lang="en-US" sz="2400" dirty="0" smtClean="0"/>
          </a:p>
          <a:p>
            <a:pPr lvl="2"/>
            <a:endParaRPr lang="en-US" sz="2000" dirty="0" smtClean="0"/>
          </a:p>
          <a:p>
            <a:pPr lvl="2"/>
            <a:r>
              <a:rPr lang="en-US" sz="2000" dirty="0" smtClean="0"/>
              <a:t>More detail on our website regarding catching rules.</a:t>
            </a:r>
          </a:p>
          <a:p>
            <a:pPr lvl="2"/>
            <a:endParaRPr lang="en-US" sz="2400" dirty="0" smtClean="0"/>
          </a:p>
          <a:p>
            <a:pPr marL="914400" lvl="1" indent="-457200">
              <a:buFont typeface="Arial" panose="020B0604020202020204" pitchFamily="34" charset="0"/>
              <a:buChar char="•"/>
            </a:pPr>
            <a:r>
              <a:rPr lang="en-US" sz="2400" b="1" dirty="0" smtClean="0">
                <a:solidFill>
                  <a:srgbClr val="00B0F0"/>
                </a:solidFill>
              </a:rPr>
              <a:t>Bat Rules </a:t>
            </a:r>
            <a:r>
              <a:rPr lang="en-US" sz="2400" dirty="0" smtClean="0"/>
              <a:t>– Not changing in 2017, but there are in 2018.  What does that mean for you?</a:t>
            </a:r>
          </a:p>
          <a:p>
            <a:r>
              <a:rPr lang="en-US" sz="1600" b="1" dirty="0" smtClean="0"/>
              <a:t>	</a:t>
            </a:r>
            <a:r>
              <a:rPr lang="en-US" sz="2000" b="1" dirty="0" smtClean="0"/>
              <a:t>Current bat rules</a:t>
            </a:r>
            <a:r>
              <a:rPr lang="en-US" sz="2000" b="1" dirty="0"/>
              <a:t>: </a:t>
            </a:r>
            <a:r>
              <a:rPr lang="en-US" b="1" dirty="0"/>
              <a:t>big barrel </a:t>
            </a:r>
            <a:r>
              <a:rPr lang="en-US" b="1" dirty="0" smtClean="0"/>
              <a:t>bats    -10 </a:t>
            </a:r>
            <a:r>
              <a:rPr lang="en-US" b="1" dirty="0"/>
              <a:t>(13s)  -5(14s)   BBC -3 (15s)</a:t>
            </a:r>
            <a:endParaRPr lang="en-US" sz="2400" b="1" dirty="0"/>
          </a:p>
          <a:p>
            <a:pPr marL="914400" lvl="1" indent="-457200">
              <a:buFont typeface="Arial" panose="020B0604020202020204" pitchFamily="34" charset="0"/>
              <a:buChar char="•"/>
            </a:pPr>
            <a:endParaRPr lang="en-US" sz="1600" b="1" dirty="0" smtClean="0"/>
          </a:p>
          <a:p>
            <a:pPr marL="914400" lvl="1" indent="-457200">
              <a:buFont typeface="Arial" panose="020B0604020202020204" pitchFamily="34" charset="0"/>
              <a:buChar char="•"/>
            </a:pPr>
            <a:r>
              <a:rPr lang="en-US" sz="2400" b="1" dirty="0" smtClean="0">
                <a:solidFill>
                  <a:srgbClr val="00B0F0"/>
                </a:solidFill>
              </a:rPr>
              <a:t>Equitable Play Rules </a:t>
            </a:r>
            <a:r>
              <a:rPr lang="en-US" sz="2400" dirty="0" smtClean="0"/>
              <a:t>– 2016 pilot year, now official.</a:t>
            </a:r>
          </a:p>
          <a:p>
            <a:pPr marL="914400" lvl="1" indent="-457200">
              <a:buFont typeface="Arial" panose="020B0604020202020204" pitchFamily="34" charset="0"/>
              <a:buChar char="•"/>
            </a:pPr>
            <a:endParaRPr lang="en-US" sz="1400" b="1" dirty="0" smtClean="0"/>
          </a:p>
          <a:p>
            <a:pPr marL="914400" lvl="1" indent="-457200">
              <a:buFont typeface="Arial" panose="020B0604020202020204" pitchFamily="34" charset="0"/>
              <a:buChar char="•"/>
            </a:pPr>
            <a:r>
              <a:rPr lang="en-US" sz="2400" b="1" dirty="0" smtClean="0">
                <a:solidFill>
                  <a:srgbClr val="00B0F0"/>
                </a:solidFill>
              </a:rPr>
              <a:t>Birthday Age Cutoff Changes </a:t>
            </a:r>
            <a:r>
              <a:rPr lang="en-US" sz="2400" dirty="0" smtClean="0"/>
              <a:t>– Only rumors so far, but indications are they are coming.</a:t>
            </a:r>
          </a:p>
          <a:p>
            <a:pPr lvl="1"/>
            <a:endParaRPr lang="en-US" sz="2400" dirty="0" smtClean="0"/>
          </a:p>
          <a:p>
            <a:pPr marL="914400" lvl="1" indent="-457200">
              <a:buFont typeface="Arial" panose="020B0604020202020204" pitchFamily="34" charset="0"/>
              <a:buChar char="•"/>
            </a:pPr>
            <a:endParaRPr lang="en-US" sz="2400" dirty="0" smtClean="0"/>
          </a:p>
          <a:p>
            <a:pPr lvl="1"/>
            <a:endParaRPr lang="en-US" sz="2400" b="1" dirty="0" smtClean="0"/>
          </a:p>
          <a:p>
            <a:pPr lvl="3"/>
            <a:endParaRPr lang="en-US" sz="2400" dirty="0" smtClean="0"/>
          </a:p>
        </p:txBody>
      </p:sp>
      <p:pic>
        <p:nvPicPr>
          <p:cNvPr id="3074" name="Picture 2" descr="http://cdn1.sportngin.com/attachments/photo/5685/3702/HBA_Lockup_2016_small.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791200" y="6137910"/>
            <a:ext cx="2215658" cy="720090"/>
          </a:xfrm>
          <a:prstGeom prst="rect">
            <a:avLst/>
          </a:prstGeom>
          <a:noFill/>
          <a:extLst>
            <a:ext uri="{909E8E84-426E-40DD-AFC4-6F175D3DCCD1}">
              <a14:hiddenFill xmlns:a14="http://schemas.microsoft.com/office/drawing/2010/main">
                <a:solidFill>
                  <a:srgbClr val="FFFFFF"/>
                </a:solidFill>
              </a14:hiddenFill>
            </a:ext>
          </a:extLst>
        </p:spPr>
      </p:pic>
      <p:pic>
        <p:nvPicPr>
          <p:cNvPr id="1026"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85800" y="1243859"/>
            <a:ext cx="7680079" cy="180414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4252629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4">
                                            <p:txEl>
                                              <p:pRg st="8" end="8"/>
                                            </p:txEl>
                                          </p:spTgt>
                                        </p:tgtEl>
                                        <p:attrNameLst>
                                          <p:attrName>style.visibility</p:attrName>
                                        </p:attrNameLst>
                                      </p:cBhvr>
                                      <p:to>
                                        <p:strVal val="visible"/>
                                      </p:to>
                                    </p:set>
                                    <p:animEffect transition="in" filter="fade">
                                      <p:cBhvr>
                                        <p:cTn id="12" dur="500"/>
                                        <p:tgtEl>
                                          <p:spTgt spid="4">
                                            <p:txEl>
                                              <p:pRg st="8" end="8"/>
                                            </p:txEl>
                                          </p:spTgt>
                                        </p:tgtEl>
                                      </p:cBhvr>
                                    </p:animEffect>
                                  </p:childTnLst>
                                </p:cTn>
                              </p:par>
                              <p:par>
                                <p:cTn id="13" presetID="10" presetClass="entr" presetSubtype="0" fill="hold" nodeType="withEffect">
                                  <p:stCondLst>
                                    <p:cond delay="0"/>
                                  </p:stCondLst>
                                  <p:childTnLst>
                                    <p:set>
                                      <p:cBhvr>
                                        <p:cTn id="14" dur="1" fill="hold">
                                          <p:stCondLst>
                                            <p:cond delay="0"/>
                                          </p:stCondLst>
                                        </p:cTn>
                                        <p:tgtEl>
                                          <p:spTgt spid="4">
                                            <p:txEl>
                                              <p:pRg st="9" end="9"/>
                                            </p:txEl>
                                          </p:spTgt>
                                        </p:tgtEl>
                                        <p:attrNameLst>
                                          <p:attrName>style.visibility</p:attrName>
                                        </p:attrNameLst>
                                      </p:cBhvr>
                                      <p:to>
                                        <p:strVal val="visible"/>
                                      </p:to>
                                    </p:set>
                                    <p:animEffect transition="in" filter="fade">
                                      <p:cBhvr>
                                        <p:cTn id="15" dur="500"/>
                                        <p:tgtEl>
                                          <p:spTgt spid="4">
                                            <p:txEl>
                                              <p:pRg st="9" end="9"/>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nodeType="clickEffect">
                                  <p:stCondLst>
                                    <p:cond delay="0"/>
                                  </p:stCondLst>
                                  <p:childTnLst>
                                    <p:set>
                                      <p:cBhvr>
                                        <p:cTn id="19" dur="1" fill="hold">
                                          <p:stCondLst>
                                            <p:cond delay="0"/>
                                          </p:stCondLst>
                                        </p:cTn>
                                        <p:tgtEl>
                                          <p:spTgt spid="4">
                                            <p:txEl>
                                              <p:pRg st="11" end="11"/>
                                            </p:txEl>
                                          </p:spTgt>
                                        </p:tgtEl>
                                        <p:attrNameLst>
                                          <p:attrName>style.visibility</p:attrName>
                                        </p:attrNameLst>
                                      </p:cBhvr>
                                      <p:to>
                                        <p:strVal val="visible"/>
                                      </p:to>
                                    </p:set>
                                    <p:animEffect transition="in" filter="fade">
                                      <p:cBhvr>
                                        <p:cTn id="20" dur="500"/>
                                        <p:tgtEl>
                                          <p:spTgt spid="4">
                                            <p:txEl>
                                              <p:pRg st="11" end="11"/>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10" presetClass="entr" presetSubtype="0" fill="hold" nodeType="clickEffect">
                                  <p:stCondLst>
                                    <p:cond delay="0"/>
                                  </p:stCondLst>
                                  <p:childTnLst>
                                    <p:set>
                                      <p:cBhvr>
                                        <p:cTn id="24" dur="1" fill="hold">
                                          <p:stCondLst>
                                            <p:cond delay="0"/>
                                          </p:stCondLst>
                                        </p:cTn>
                                        <p:tgtEl>
                                          <p:spTgt spid="4">
                                            <p:txEl>
                                              <p:pRg st="13" end="13"/>
                                            </p:txEl>
                                          </p:spTgt>
                                        </p:tgtEl>
                                        <p:attrNameLst>
                                          <p:attrName>style.visibility</p:attrName>
                                        </p:attrNameLst>
                                      </p:cBhvr>
                                      <p:to>
                                        <p:strVal val="visible"/>
                                      </p:to>
                                    </p:set>
                                    <p:animEffect transition="in" filter="fade">
                                      <p:cBhvr>
                                        <p:cTn id="25" dur="500"/>
                                        <p:tgtEl>
                                          <p:spTgt spid="4">
                                            <p:txEl>
                                              <p:pRg st="13" end="1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609600" y="0"/>
            <a:ext cx="6934200" cy="7386638"/>
          </a:xfrm>
          <a:prstGeom prst="rect">
            <a:avLst/>
          </a:prstGeom>
          <a:noFill/>
        </p:spPr>
        <p:txBody>
          <a:bodyPr wrap="square" rtlCol="0">
            <a:spAutoFit/>
          </a:bodyPr>
          <a:lstStyle/>
          <a:p>
            <a:r>
              <a:rPr lang="en-US" sz="3600" b="1" dirty="0" smtClean="0"/>
              <a:t>Agenda</a:t>
            </a:r>
          </a:p>
          <a:p>
            <a:endParaRPr lang="en-US" sz="800" b="1" dirty="0" smtClean="0"/>
          </a:p>
          <a:p>
            <a:pPr marL="342900" indent="-342900">
              <a:buFont typeface="+mj-lt"/>
              <a:buAutoNum type="arabicPeriod"/>
            </a:pPr>
            <a:r>
              <a:rPr lang="en-US" sz="2400" dirty="0" smtClean="0"/>
              <a:t>Welcome &amp; Introductions – Paul Hurth	</a:t>
            </a:r>
          </a:p>
          <a:p>
            <a:pPr marL="342900" indent="-342900">
              <a:buFont typeface="+mj-lt"/>
              <a:buAutoNum type="arabicPeriod"/>
            </a:pPr>
            <a:endParaRPr lang="en-US" sz="1400" dirty="0" smtClean="0"/>
          </a:p>
          <a:p>
            <a:pPr marL="342900" indent="-342900">
              <a:buFont typeface="+mj-lt"/>
              <a:buAutoNum type="arabicPeriod"/>
            </a:pPr>
            <a:r>
              <a:rPr lang="en-US" sz="2400" dirty="0" smtClean="0"/>
              <a:t>HBA Basics – Paul Hurth</a:t>
            </a:r>
          </a:p>
          <a:p>
            <a:pPr marL="800100" lvl="1" indent="-342900">
              <a:buFont typeface="+mj-lt"/>
              <a:buAutoNum type="arabicPeriod"/>
            </a:pPr>
            <a:endParaRPr lang="en-US" sz="1400" dirty="0" smtClean="0"/>
          </a:p>
          <a:p>
            <a:pPr marL="342900" indent="-342900">
              <a:buFont typeface="+mj-lt"/>
              <a:buAutoNum type="arabicPeriod"/>
            </a:pPr>
            <a:r>
              <a:rPr lang="en-US" sz="2400" dirty="0" smtClean="0"/>
              <a:t>Levels of Play – Paul Fabian , Chris Johnson</a:t>
            </a:r>
          </a:p>
          <a:p>
            <a:pPr marL="800100" lvl="1" indent="-342900">
              <a:buFont typeface="+mj-lt"/>
              <a:buAutoNum type="arabicPeriod"/>
            </a:pPr>
            <a:r>
              <a:rPr lang="en-US" sz="2400" dirty="0" smtClean="0"/>
              <a:t>House Program</a:t>
            </a:r>
          </a:p>
          <a:p>
            <a:pPr marL="800100" lvl="1" indent="-342900">
              <a:buFont typeface="+mj-lt"/>
              <a:buAutoNum type="arabicPeriod"/>
            </a:pPr>
            <a:r>
              <a:rPr lang="en-US" sz="2400" dirty="0"/>
              <a:t>A Tournament </a:t>
            </a:r>
            <a:r>
              <a:rPr lang="en-US" sz="2400" dirty="0" smtClean="0"/>
              <a:t>Teams</a:t>
            </a:r>
            <a:endParaRPr lang="en-US" sz="2400" dirty="0"/>
          </a:p>
          <a:p>
            <a:pPr marL="800100" lvl="1" indent="-342900">
              <a:buFont typeface="+mj-lt"/>
              <a:buAutoNum type="arabicPeriod"/>
            </a:pPr>
            <a:r>
              <a:rPr lang="en-US" sz="2400" dirty="0" smtClean="0"/>
              <a:t>AAA </a:t>
            </a:r>
            <a:r>
              <a:rPr lang="en-US" sz="2400" dirty="0"/>
              <a:t>&amp; AA </a:t>
            </a:r>
            <a:r>
              <a:rPr lang="en-US" sz="2400" dirty="0" smtClean="0"/>
              <a:t>Travel Teams</a:t>
            </a:r>
          </a:p>
          <a:p>
            <a:pPr lvl="1"/>
            <a:endParaRPr lang="en-US" sz="1400" dirty="0" smtClean="0"/>
          </a:p>
          <a:p>
            <a:pPr marL="342900" indent="-342900">
              <a:buFont typeface="+mj-lt"/>
              <a:buAutoNum type="arabicPeriod"/>
            </a:pPr>
            <a:r>
              <a:rPr lang="en-US" sz="2400" dirty="0" smtClean="0"/>
              <a:t>Evaluation </a:t>
            </a:r>
            <a:r>
              <a:rPr lang="en-US" sz="2400" dirty="0"/>
              <a:t>&amp; Team </a:t>
            </a:r>
            <a:r>
              <a:rPr lang="en-US" sz="2400" dirty="0" smtClean="0"/>
              <a:t>Selections – Chris Johnson</a:t>
            </a:r>
          </a:p>
          <a:p>
            <a:pPr marL="800100" lvl="1" indent="-342900">
              <a:buFont typeface="+mj-lt"/>
              <a:buAutoNum type="arabicPeriod"/>
            </a:pPr>
            <a:endParaRPr lang="en-US" sz="1400" dirty="0"/>
          </a:p>
          <a:p>
            <a:pPr marL="342900" indent="-342900">
              <a:buFont typeface="+mj-lt"/>
              <a:buAutoNum type="arabicPeriod"/>
            </a:pPr>
            <a:r>
              <a:rPr lang="en-US" sz="2400" dirty="0" smtClean="0"/>
              <a:t>New rules – Chris Johnson</a:t>
            </a:r>
            <a:endParaRPr lang="en-US" sz="2400" dirty="0"/>
          </a:p>
          <a:p>
            <a:pPr marL="800100" lvl="1" indent="-342900">
              <a:buFont typeface="+mj-lt"/>
              <a:buAutoNum type="arabicPeriod"/>
            </a:pPr>
            <a:endParaRPr lang="en-US" sz="1400" dirty="0" smtClean="0"/>
          </a:p>
          <a:p>
            <a:pPr marL="342900" indent="-342900">
              <a:buFont typeface="+mj-lt"/>
              <a:buAutoNum type="arabicPeriod"/>
            </a:pPr>
            <a:r>
              <a:rPr lang="en-US" sz="2400" dirty="0" smtClean="0"/>
              <a:t>Player Development –  Ryan Perry &amp; Greg </a:t>
            </a:r>
            <a:r>
              <a:rPr lang="en-US" sz="2400" dirty="0" err="1" smtClean="0"/>
              <a:t>Geiser</a:t>
            </a:r>
            <a:endParaRPr lang="en-US" sz="2400" dirty="0" smtClean="0"/>
          </a:p>
          <a:p>
            <a:pPr marL="342900" indent="-342900">
              <a:buFont typeface="+mj-lt"/>
              <a:buAutoNum type="arabicPeriod"/>
            </a:pPr>
            <a:endParaRPr lang="en-US" sz="1400" dirty="0"/>
          </a:p>
          <a:p>
            <a:pPr marL="342900" indent="-342900">
              <a:buFont typeface="+mj-lt"/>
              <a:buAutoNum type="arabicPeriod"/>
            </a:pPr>
            <a:r>
              <a:rPr lang="en-US" sz="2400" dirty="0" smtClean="0"/>
              <a:t>Registration &amp; Fees – Paul Hurth</a:t>
            </a:r>
          </a:p>
          <a:p>
            <a:pPr marL="800100" lvl="1" indent="-342900">
              <a:buFont typeface="+mj-lt"/>
              <a:buAutoNum type="arabicPeriod"/>
            </a:pPr>
            <a:endParaRPr lang="en-US" sz="1600" dirty="0"/>
          </a:p>
          <a:p>
            <a:pPr marL="342900" indent="-342900">
              <a:buFont typeface="+mj-lt"/>
              <a:buAutoNum type="arabicPeriod"/>
            </a:pPr>
            <a:r>
              <a:rPr lang="en-US" sz="2400" dirty="0" smtClean="0"/>
              <a:t>Sponsorships &amp; Fundraising – Mark Campbell</a:t>
            </a:r>
          </a:p>
          <a:p>
            <a:pPr lvl="1"/>
            <a:endParaRPr lang="en-US" sz="1400" dirty="0"/>
          </a:p>
          <a:p>
            <a:pPr marL="342900" indent="-342900">
              <a:buFont typeface="+mj-lt"/>
              <a:buAutoNum type="arabicPeriod"/>
            </a:pPr>
            <a:r>
              <a:rPr lang="en-US" sz="2400" dirty="0" smtClean="0"/>
              <a:t>Q &amp; A</a:t>
            </a:r>
          </a:p>
          <a:p>
            <a:pPr marL="342900" indent="-342900">
              <a:buFont typeface="+mj-lt"/>
              <a:buAutoNum type="arabicPeriod"/>
            </a:pPr>
            <a:endParaRPr lang="en-US" dirty="0"/>
          </a:p>
        </p:txBody>
      </p:sp>
    </p:spTree>
    <p:extLst>
      <p:ext uri="{BB962C8B-B14F-4D97-AF65-F5344CB8AC3E}">
        <p14:creationId xmlns:p14="http://schemas.microsoft.com/office/powerpoint/2010/main" val="4258466811"/>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81000" y="76200"/>
            <a:ext cx="6096000" cy="584775"/>
          </a:xfrm>
          <a:prstGeom prst="rect">
            <a:avLst/>
          </a:prstGeom>
          <a:noFill/>
        </p:spPr>
        <p:txBody>
          <a:bodyPr wrap="square" rtlCol="0">
            <a:spAutoFit/>
          </a:bodyPr>
          <a:lstStyle/>
          <a:p>
            <a:r>
              <a:rPr lang="en-US" sz="3200" b="1" dirty="0" smtClean="0"/>
              <a:t>HBA Player Development</a:t>
            </a:r>
            <a:endParaRPr lang="en-US" sz="3200" b="1" dirty="0"/>
          </a:p>
        </p:txBody>
      </p:sp>
      <p:sp>
        <p:nvSpPr>
          <p:cNvPr id="4" name="Rectangle 3"/>
          <p:cNvSpPr/>
          <p:nvPr/>
        </p:nvSpPr>
        <p:spPr>
          <a:xfrm>
            <a:off x="-76200" y="856595"/>
            <a:ext cx="8686800" cy="5324535"/>
          </a:xfrm>
          <a:prstGeom prst="rect">
            <a:avLst/>
          </a:prstGeom>
        </p:spPr>
        <p:txBody>
          <a:bodyPr wrap="square">
            <a:spAutoFit/>
          </a:bodyPr>
          <a:lstStyle/>
          <a:p>
            <a:pPr lvl="1"/>
            <a:r>
              <a:rPr lang="en-US" sz="3200" b="1" dirty="0" smtClean="0"/>
              <a:t>Focus</a:t>
            </a:r>
            <a:r>
              <a:rPr lang="en-US" sz="3200" b="1" dirty="0"/>
              <a:t> </a:t>
            </a:r>
            <a:r>
              <a:rPr lang="en-US" sz="3200" b="1" dirty="0" smtClean="0"/>
              <a:t>areas:</a:t>
            </a:r>
          </a:p>
          <a:p>
            <a:pPr marL="914400" lvl="1" indent="-457200">
              <a:buFont typeface="Arial" panose="020B0604020202020204" pitchFamily="34" charset="0"/>
              <a:buChar char="•"/>
            </a:pPr>
            <a:r>
              <a:rPr lang="en-US" sz="2800" dirty="0" smtClean="0"/>
              <a:t>Support player development at all age levels.</a:t>
            </a:r>
          </a:p>
          <a:p>
            <a:pPr marL="914400" lvl="1" indent="-457200">
              <a:buFont typeface="Arial" panose="020B0604020202020204" pitchFamily="34" charset="0"/>
              <a:buChar char="•"/>
            </a:pPr>
            <a:r>
              <a:rPr lang="en-US" sz="2800" dirty="0" smtClean="0"/>
              <a:t>Organize Winter Training Program</a:t>
            </a:r>
          </a:p>
          <a:p>
            <a:pPr marL="914400" lvl="1" indent="-457200">
              <a:buFont typeface="Arial" panose="020B0604020202020204" pitchFamily="34" charset="0"/>
              <a:buChar char="•"/>
            </a:pPr>
            <a:r>
              <a:rPr lang="en-US" sz="2800" dirty="0" smtClean="0"/>
              <a:t>Coordinate Player </a:t>
            </a:r>
            <a:r>
              <a:rPr lang="en-US" sz="2800" dirty="0"/>
              <a:t>E</a:t>
            </a:r>
            <a:r>
              <a:rPr lang="en-US" sz="2800" dirty="0" smtClean="0"/>
              <a:t>valuations</a:t>
            </a:r>
          </a:p>
          <a:p>
            <a:pPr marL="914400" lvl="1" indent="-457200">
              <a:buFont typeface="Arial" panose="020B0604020202020204" pitchFamily="34" charset="0"/>
              <a:buChar char="•"/>
            </a:pPr>
            <a:r>
              <a:rPr lang="en-US" sz="2800" dirty="0" smtClean="0"/>
              <a:t>Assist in coach selection process</a:t>
            </a:r>
          </a:p>
          <a:p>
            <a:pPr marL="914400" lvl="1" indent="-457200">
              <a:buFont typeface="Arial" panose="020B0604020202020204" pitchFamily="34" charset="0"/>
              <a:buChar char="•"/>
            </a:pPr>
            <a:r>
              <a:rPr lang="en-US" sz="2800" dirty="0" smtClean="0"/>
              <a:t>Provide support/training to coaches:</a:t>
            </a:r>
          </a:p>
          <a:p>
            <a:pPr marL="1371600" lvl="2" indent="-457200">
              <a:buFont typeface="Arial" panose="020B0604020202020204" pitchFamily="34" charset="0"/>
              <a:buChar char="•"/>
            </a:pPr>
            <a:r>
              <a:rPr lang="en-US" sz="2800" dirty="0" smtClean="0"/>
              <a:t>Practice plans, video links, mentoring, etc.</a:t>
            </a:r>
          </a:p>
          <a:p>
            <a:pPr lvl="1"/>
            <a:endParaRPr lang="en-US" sz="2800" b="1" dirty="0" smtClean="0"/>
          </a:p>
          <a:p>
            <a:pPr lvl="1"/>
            <a:r>
              <a:rPr lang="en-US" sz="2800" b="1" dirty="0" smtClean="0"/>
              <a:t>Contacts:</a:t>
            </a:r>
            <a:endParaRPr lang="en-US" sz="2800" b="1" dirty="0"/>
          </a:p>
          <a:p>
            <a:pPr marL="914400" lvl="1" indent="-457200">
              <a:buFont typeface="Arial" panose="020B0604020202020204" pitchFamily="34" charset="0"/>
              <a:buChar char="•"/>
            </a:pPr>
            <a:r>
              <a:rPr lang="en-US" sz="2800" dirty="0" smtClean="0"/>
              <a:t>Ryan Perry</a:t>
            </a:r>
          </a:p>
          <a:p>
            <a:pPr marL="914400" lvl="1" indent="-457200">
              <a:buFont typeface="Arial" panose="020B0604020202020204" pitchFamily="34" charset="0"/>
              <a:buChar char="•"/>
            </a:pPr>
            <a:r>
              <a:rPr lang="en-US" sz="2800" dirty="0" smtClean="0"/>
              <a:t>Greg </a:t>
            </a:r>
            <a:r>
              <a:rPr lang="en-US" sz="2800" dirty="0" smtClean="0"/>
              <a:t>Geiser</a:t>
            </a:r>
            <a:endParaRPr lang="en-US" sz="2800" dirty="0" smtClean="0"/>
          </a:p>
          <a:p>
            <a:pPr lvl="3"/>
            <a:endParaRPr lang="en-US" sz="2800" dirty="0" smtClean="0"/>
          </a:p>
        </p:txBody>
      </p:sp>
      <p:pic>
        <p:nvPicPr>
          <p:cNvPr id="3074" name="Picture 2" descr="http://cdn1.sportngin.com/attachments/photo/5685/3702/HBA_Lockup_2016_small.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089400" y="4495800"/>
            <a:ext cx="3516918" cy="1143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2221871"/>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81000" y="76200"/>
            <a:ext cx="6096000" cy="584775"/>
          </a:xfrm>
          <a:prstGeom prst="rect">
            <a:avLst/>
          </a:prstGeom>
          <a:noFill/>
        </p:spPr>
        <p:txBody>
          <a:bodyPr wrap="square" rtlCol="0">
            <a:spAutoFit/>
          </a:bodyPr>
          <a:lstStyle/>
          <a:p>
            <a:r>
              <a:rPr lang="en-US" sz="3200" b="1" dirty="0" smtClean="0"/>
              <a:t>HBA Winter Training 2016</a:t>
            </a:r>
            <a:endParaRPr lang="en-US" sz="3200" b="1" dirty="0"/>
          </a:p>
        </p:txBody>
      </p:sp>
      <p:sp>
        <p:nvSpPr>
          <p:cNvPr id="4" name="Rectangle 3"/>
          <p:cNvSpPr/>
          <p:nvPr/>
        </p:nvSpPr>
        <p:spPr>
          <a:xfrm>
            <a:off x="-41856" y="914400"/>
            <a:ext cx="8686800" cy="4832092"/>
          </a:xfrm>
          <a:prstGeom prst="rect">
            <a:avLst/>
          </a:prstGeom>
        </p:spPr>
        <p:txBody>
          <a:bodyPr wrap="square">
            <a:spAutoFit/>
          </a:bodyPr>
          <a:lstStyle/>
          <a:p>
            <a:pPr lvl="1"/>
            <a:r>
              <a:rPr lang="en-US" sz="2800" b="1" dirty="0" smtClean="0"/>
              <a:t>Objective – Create a winter training program that:</a:t>
            </a:r>
          </a:p>
          <a:p>
            <a:pPr marL="914400" lvl="1" indent="-457200">
              <a:buFont typeface="Arial" panose="020B0604020202020204" pitchFamily="34" charset="0"/>
              <a:buChar char="•"/>
            </a:pPr>
            <a:r>
              <a:rPr lang="en-US" sz="2800" dirty="0" smtClean="0"/>
              <a:t>“Shakes off the rust” gets players thinking baseball</a:t>
            </a:r>
          </a:p>
          <a:p>
            <a:pPr marL="914400" lvl="1" indent="-457200">
              <a:buFont typeface="Arial" panose="020B0604020202020204" pitchFamily="34" charset="0"/>
              <a:buChar char="•"/>
            </a:pPr>
            <a:r>
              <a:rPr lang="en-US" sz="2800" dirty="0" smtClean="0"/>
              <a:t>Appeals to both the recreational and serious player</a:t>
            </a:r>
          </a:p>
          <a:p>
            <a:pPr marL="914400" lvl="1" indent="-457200">
              <a:buFont typeface="Arial" panose="020B0604020202020204" pitchFamily="34" charset="0"/>
              <a:buChar char="•"/>
            </a:pPr>
            <a:r>
              <a:rPr lang="en-US" sz="2800" dirty="0" smtClean="0"/>
              <a:t>Helps prepare players for spring evaluations</a:t>
            </a:r>
            <a:r>
              <a:rPr lang="en-US" sz="2800" dirty="0" smtClean="0">
                <a:solidFill>
                  <a:srgbClr val="FF0000"/>
                </a:solidFill>
              </a:rPr>
              <a:t>*</a:t>
            </a:r>
          </a:p>
          <a:p>
            <a:pPr marL="914400" lvl="1" indent="-457200">
              <a:buFont typeface="Arial" panose="020B0604020202020204" pitchFamily="34" charset="0"/>
              <a:buChar char="•"/>
            </a:pPr>
            <a:r>
              <a:rPr lang="en-US" sz="2800" dirty="0" smtClean="0"/>
              <a:t>Is a good value for players/families and is cost neutral for HBA</a:t>
            </a:r>
          </a:p>
          <a:p>
            <a:pPr lvl="1"/>
            <a:endParaRPr lang="en-US" sz="2800" dirty="0" smtClean="0"/>
          </a:p>
          <a:p>
            <a:pPr lvl="1"/>
            <a:r>
              <a:rPr lang="en-US" sz="2800" b="1" dirty="0" smtClean="0"/>
              <a:t>Plan – </a:t>
            </a:r>
            <a:r>
              <a:rPr lang="en-US" sz="2800" dirty="0" smtClean="0"/>
              <a:t>A 2-tiered program that offers both, </a:t>
            </a:r>
            <a:r>
              <a:rPr lang="en-US" sz="2800" u="sng" dirty="0" smtClean="0"/>
              <a:t>structured reinforcement of baseball fundamentals for all players </a:t>
            </a:r>
            <a:r>
              <a:rPr lang="en-US" sz="2800" dirty="0" smtClean="0"/>
              <a:t>and advanced instruction, skill development and repetitions for the more serious players.</a:t>
            </a:r>
            <a:endParaRPr lang="en-US" sz="2800" dirty="0"/>
          </a:p>
        </p:txBody>
      </p:sp>
      <p:sp>
        <p:nvSpPr>
          <p:cNvPr id="3" name="Rectangle 2"/>
          <p:cNvSpPr/>
          <p:nvPr/>
        </p:nvSpPr>
        <p:spPr>
          <a:xfrm>
            <a:off x="-76200" y="5884307"/>
            <a:ext cx="8382000" cy="830997"/>
          </a:xfrm>
          <a:prstGeom prst="rect">
            <a:avLst/>
          </a:prstGeom>
        </p:spPr>
        <p:txBody>
          <a:bodyPr wrap="square">
            <a:spAutoFit/>
          </a:bodyPr>
          <a:lstStyle/>
          <a:p>
            <a:pPr lvl="1" algn="ctr"/>
            <a:r>
              <a:rPr lang="en-US" sz="1600" b="1" dirty="0" smtClean="0">
                <a:solidFill>
                  <a:srgbClr val="FF0000"/>
                </a:solidFill>
              </a:rPr>
              <a:t>*IMPORTANT NOTE: </a:t>
            </a:r>
            <a:r>
              <a:rPr lang="en-US" sz="1600" dirty="0" smtClean="0">
                <a:solidFill>
                  <a:srgbClr val="FF0000"/>
                </a:solidFill>
              </a:rPr>
              <a:t>HBA </a:t>
            </a:r>
            <a:r>
              <a:rPr lang="en-US" sz="1600" dirty="0">
                <a:solidFill>
                  <a:srgbClr val="FF0000"/>
                </a:solidFill>
              </a:rPr>
              <a:t>coaches attend our preseason clinics/workouts.  They are watching how players perform and conduct themselves.  Tell your player to take them seriously and work hard!  Their work ethic and focus will leave a positive impression the potential coach.</a:t>
            </a:r>
          </a:p>
        </p:txBody>
      </p:sp>
    </p:spTree>
    <p:extLst>
      <p:ext uri="{BB962C8B-B14F-4D97-AF65-F5344CB8AC3E}">
        <p14:creationId xmlns:p14="http://schemas.microsoft.com/office/powerpoint/2010/main" val="4150720109"/>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52401" y="856595"/>
            <a:ext cx="8153401" cy="6040115"/>
          </a:xfrm>
          <a:prstGeom prst="rect">
            <a:avLst/>
          </a:prstGeom>
        </p:spPr>
        <p:txBody>
          <a:bodyPr wrap="square">
            <a:spAutoFit/>
          </a:bodyPr>
          <a:lstStyle/>
          <a:p>
            <a:pPr lvl="1"/>
            <a:r>
              <a:rPr lang="en-US" sz="3200" b="1" dirty="0" smtClean="0"/>
              <a:t>Tier 1: Winter Workouts </a:t>
            </a:r>
          </a:p>
          <a:p>
            <a:pPr marL="914400" lvl="1" indent="-457200">
              <a:buFont typeface="Arial" panose="020B0604020202020204" pitchFamily="34" charset="0"/>
              <a:buChar char="•"/>
            </a:pPr>
            <a:r>
              <a:rPr lang="en-US" sz="2800" dirty="0" smtClean="0"/>
              <a:t>Series of structured baseball workout sessions that will include stretching, cardio work, and reinforcement of baseball fundamentals through various drills.</a:t>
            </a:r>
          </a:p>
          <a:p>
            <a:pPr lvl="1"/>
            <a:endParaRPr lang="en-US" sz="2800" dirty="0" smtClean="0"/>
          </a:p>
          <a:p>
            <a:pPr marL="914400" lvl="1" indent="-457200">
              <a:buFont typeface="Arial" panose="020B0604020202020204" pitchFamily="34" charset="0"/>
              <a:buChar char="•"/>
            </a:pPr>
            <a:r>
              <a:rPr lang="en-US" sz="2800" dirty="0" smtClean="0"/>
              <a:t>Led </a:t>
            </a:r>
            <a:r>
              <a:rPr lang="en-US" sz="2800" dirty="0"/>
              <a:t>by </a:t>
            </a:r>
            <a:r>
              <a:rPr lang="en-US" sz="2800" b="1" dirty="0"/>
              <a:t>Hopkins </a:t>
            </a:r>
            <a:r>
              <a:rPr lang="en-US" sz="2800" b="1" dirty="0" smtClean="0"/>
              <a:t>American Legion Coaches &amp; Players</a:t>
            </a:r>
          </a:p>
          <a:p>
            <a:pPr lvl="1"/>
            <a:endParaRPr lang="en-US" sz="2800" dirty="0" smtClean="0"/>
          </a:p>
          <a:p>
            <a:pPr marL="914400" lvl="1" indent="-457200">
              <a:buFont typeface="Arial" panose="020B0604020202020204" pitchFamily="34" charset="0"/>
              <a:buChar char="•"/>
            </a:pPr>
            <a:r>
              <a:rPr lang="en-US" sz="2800" b="1" dirty="0" smtClean="0"/>
              <a:t>Schedule: </a:t>
            </a:r>
          </a:p>
          <a:p>
            <a:pPr marL="2571750" lvl="5" indent="-285750">
              <a:buFont typeface="Arial" panose="020B0604020202020204" pitchFamily="34" charset="0"/>
              <a:buChar char="•"/>
            </a:pPr>
            <a:r>
              <a:rPr lang="en-US" sz="1600" dirty="0" smtClean="0"/>
              <a:t>(5) Sunday afternoons from 1:00-3:00 @ WJH </a:t>
            </a:r>
          </a:p>
          <a:p>
            <a:pPr lvl="4"/>
            <a:r>
              <a:rPr lang="en-US" sz="1600" dirty="0"/>
              <a:t>	</a:t>
            </a:r>
            <a:r>
              <a:rPr lang="en-US" sz="1600" dirty="0" smtClean="0"/>
              <a:t>2/5, 2/12, 2/19, 2/26, 3/5</a:t>
            </a:r>
          </a:p>
          <a:p>
            <a:pPr lvl="3"/>
            <a:r>
              <a:rPr lang="en-US" sz="2800" b="1" dirty="0" smtClean="0"/>
              <a:t> </a:t>
            </a:r>
          </a:p>
          <a:p>
            <a:pPr lvl="1"/>
            <a:r>
              <a:rPr lang="en-US" sz="1600" i="1" dirty="0" smtClean="0">
                <a:solidFill>
                  <a:srgbClr val="FF0000"/>
                </a:solidFill>
              </a:rPr>
              <a:t>If you are a potential HBA coach, please try to make as many as possible to observe players.</a:t>
            </a:r>
          </a:p>
          <a:p>
            <a:pPr lvl="1"/>
            <a:endParaRPr lang="en-US" sz="1050" dirty="0"/>
          </a:p>
        </p:txBody>
      </p:sp>
      <p:pic>
        <p:nvPicPr>
          <p:cNvPr id="1028" name="Picture 4" descr="https://pbs.twimg.com/profile_images/664240320113020929/JXJYP0Q3.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934200" y="4114800"/>
            <a:ext cx="1352550" cy="1352550"/>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p:cNvSpPr txBox="1"/>
          <p:nvPr/>
        </p:nvSpPr>
        <p:spPr>
          <a:xfrm>
            <a:off x="381000" y="76200"/>
            <a:ext cx="6096000" cy="584775"/>
          </a:xfrm>
          <a:prstGeom prst="rect">
            <a:avLst/>
          </a:prstGeom>
          <a:noFill/>
        </p:spPr>
        <p:txBody>
          <a:bodyPr wrap="square" rtlCol="0">
            <a:spAutoFit/>
          </a:bodyPr>
          <a:lstStyle/>
          <a:p>
            <a:r>
              <a:rPr lang="en-US" sz="3200" b="1" dirty="0" smtClean="0"/>
              <a:t>HBA Winter Training 2016</a:t>
            </a:r>
            <a:endParaRPr lang="en-US" sz="3200" b="1" dirty="0"/>
          </a:p>
        </p:txBody>
      </p:sp>
    </p:spTree>
    <p:extLst>
      <p:ext uri="{BB962C8B-B14F-4D97-AF65-F5344CB8AC3E}">
        <p14:creationId xmlns:p14="http://schemas.microsoft.com/office/powerpoint/2010/main" val="1482121017"/>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28600" y="76200"/>
            <a:ext cx="6096000" cy="584775"/>
          </a:xfrm>
          <a:prstGeom prst="rect">
            <a:avLst/>
          </a:prstGeom>
          <a:noFill/>
        </p:spPr>
        <p:txBody>
          <a:bodyPr wrap="square" rtlCol="0">
            <a:spAutoFit/>
          </a:bodyPr>
          <a:lstStyle/>
          <a:p>
            <a:r>
              <a:rPr lang="en-US" sz="3200" b="1" dirty="0" smtClean="0"/>
              <a:t>HBA Winter Training 2016</a:t>
            </a:r>
            <a:endParaRPr lang="en-US" sz="3200" b="1" dirty="0"/>
          </a:p>
        </p:txBody>
      </p:sp>
      <p:sp>
        <p:nvSpPr>
          <p:cNvPr id="4" name="Rectangle 3"/>
          <p:cNvSpPr/>
          <p:nvPr/>
        </p:nvSpPr>
        <p:spPr>
          <a:xfrm>
            <a:off x="-339122" y="609973"/>
            <a:ext cx="8705068" cy="5670783"/>
          </a:xfrm>
          <a:prstGeom prst="rect">
            <a:avLst/>
          </a:prstGeom>
        </p:spPr>
        <p:txBody>
          <a:bodyPr wrap="square">
            <a:spAutoFit/>
          </a:bodyPr>
          <a:lstStyle/>
          <a:p>
            <a:pPr lvl="1"/>
            <a:endParaRPr lang="en-US" sz="1050" dirty="0"/>
          </a:p>
          <a:p>
            <a:pPr lvl="1"/>
            <a:r>
              <a:rPr lang="en-US" sz="3200" b="1" dirty="0" smtClean="0"/>
              <a:t>Tier 2:  Player Clinics</a:t>
            </a:r>
          </a:p>
          <a:p>
            <a:pPr marL="914400" lvl="1" indent="-457200">
              <a:buFont typeface="Arial" panose="020B0604020202020204" pitchFamily="34" charset="0"/>
              <a:buChar char="•"/>
            </a:pPr>
            <a:r>
              <a:rPr lang="en-US" sz="2800" dirty="0" smtClean="0"/>
              <a:t>Series of training sessions for the more serious players, focused on advanced skill development and repetitions.</a:t>
            </a:r>
          </a:p>
          <a:p>
            <a:pPr lvl="1"/>
            <a:endParaRPr lang="en-US" sz="2800" dirty="0" smtClean="0"/>
          </a:p>
          <a:p>
            <a:pPr marL="914400" lvl="1" indent="-457200">
              <a:buFont typeface="Arial" panose="020B0604020202020204" pitchFamily="34" charset="0"/>
              <a:buChar char="•"/>
            </a:pPr>
            <a:r>
              <a:rPr lang="en-US" sz="2800" dirty="0" smtClean="0"/>
              <a:t> Led by </a:t>
            </a:r>
            <a:r>
              <a:rPr lang="en-US" sz="2800" b="1" dirty="0" smtClean="0"/>
              <a:t>Nevers/Larkin Baseball staff</a:t>
            </a:r>
            <a:r>
              <a:rPr lang="en-US" sz="2800" dirty="0" smtClean="0"/>
              <a:t>.</a:t>
            </a:r>
          </a:p>
          <a:p>
            <a:pPr lvl="1"/>
            <a:endParaRPr lang="en-US" sz="2800" dirty="0" smtClean="0"/>
          </a:p>
          <a:p>
            <a:pPr marL="914400" lvl="1" indent="-457200">
              <a:buFont typeface="Arial" panose="020B0604020202020204" pitchFamily="34" charset="0"/>
              <a:buChar char="•"/>
            </a:pPr>
            <a:r>
              <a:rPr lang="en-US" sz="2800" dirty="0" smtClean="0"/>
              <a:t>Schedule:</a:t>
            </a:r>
            <a:endParaRPr lang="en-US" sz="1600" dirty="0" smtClean="0"/>
          </a:p>
          <a:p>
            <a:pPr marL="1828800" lvl="3" indent="-457200">
              <a:buFont typeface="Arial" panose="020B0604020202020204" pitchFamily="34" charset="0"/>
              <a:buChar char="•"/>
            </a:pPr>
            <a:r>
              <a:rPr lang="en-US" dirty="0" smtClean="0"/>
              <a:t>Friday, 2/4 4-6 PM @ Batting Cages of MN (Hitting Focus)</a:t>
            </a:r>
          </a:p>
          <a:p>
            <a:pPr marL="1828800" lvl="3" indent="-457200">
              <a:buFont typeface="Arial" panose="020B0604020202020204" pitchFamily="34" charset="0"/>
              <a:buChar char="•"/>
            </a:pPr>
            <a:r>
              <a:rPr lang="en-US" dirty="0" smtClean="0"/>
              <a:t>Friday, 2/11 4:30-6:30 PM @ Edina Dome (Fielding </a:t>
            </a:r>
            <a:r>
              <a:rPr lang="en-US" dirty="0"/>
              <a:t>Focus</a:t>
            </a:r>
            <a:r>
              <a:rPr lang="en-US" dirty="0" smtClean="0"/>
              <a:t>)</a:t>
            </a:r>
          </a:p>
          <a:p>
            <a:pPr marL="1828800" lvl="3" indent="-457200">
              <a:buFont typeface="Arial" panose="020B0604020202020204" pitchFamily="34" charset="0"/>
              <a:buChar char="•"/>
            </a:pPr>
            <a:r>
              <a:rPr lang="en-US" dirty="0" smtClean="0"/>
              <a:t>Friday, 2/18 5-6:30 PM @ Edina Dome (Hitting &amp; Fielding </a:t>
            </a:r>
            <a:r>
              <a:rPr lang="en-US" dirty="0"/>
              <a:t>Focus</a:t>
            </a:r>
            <a:r>
              <a:rPr lang="en-US" dirty="0" smtClean="0"/>
              <a:t>)</a:t>
            </a:r>
          </a:p>
          <a:p>
            <a:pPr marL="1828800" lvl="3" indent="-457200">
              <a:buFont typeface="Arial" panose="020B0604020202020204" pitchFamily="34" charset="0"/>
              <a:buChar char="•"/>
            </a:pPr>
            <a:r>
              <a:rPr lang="en-US" dirty="0" smtClean="0"/>
              <a:t>Saturday, 2/25  5-6:30 PM @ </a:t>
            </a:r>
            <a:r>
              <a:rPr lang="en-US" dirty="0"/>
              <a:t>Edina Dome </a:t>
            </a:r>
            <a:r>
              <a:rPr lang="en-US" dirty="0" smtClean="0"/>
              <a:t>(Fielding &amp; Hitting Focus)</a:t>
            </a:r>
          </a:p>
          <a:p>
            <a:pPr marL="1828800" lvl="3" indent="-457200">
              <a:buFont typeface="Arial" panose="020B0604020202020204" pitchFamily="34" charset="0"/>
              <a:buChar char="•"/>
            </a:pPr>
            <a:r>
              <a:rPr lang="en-US" dirty="0" smtClean="0"/>
              <a:t>Saturday, 3/4 3-5 PM @ Batting Cages of MN (Hitting Focus)</a:t>
            </a:r>
            <a:endParaRPr lang="en-US" dirty="0"/>
          </a:p>
          <a:p>
            <a:pPr lvl="3"/>
            <a:endParaRPr lang="en-US" dirty="0" smtClean="0"/>
          </a:p>
          <a:p>
            <a:pPr lvl="1"/>
            <a:r>
              <a:rPr lang="en-US" sz="1600" i="1" dirty="0">
                <a:solidFill>
                  <a:srgbClr val="FF0000"/>
                </a:solidFill>
              </a:rPr>
              <a:t>If you are a potential HBA coach, please try to make as many as possible to observe players</a:t>
            </a:r>
            <a:endParaRPr lang="en-US" sz="1600" dirty="0"/>
          </a:p>
        </p:txBody>
      </p:sp>
      <p:pic>
        <p:nvPicPr>
          <p:cNvPr id="2050" name="Picture 2" descr="http://cdn2.sportngin.com/attachments/photo/1459/1015/Nevers_Larkin.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311721" y="2847900"/>
            <a:ext cx="2054225" cy="115858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60523485"/>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28600" y="76200"/>
            <a:ext cx="6096000" cy="584775"/>
          </a:xfrm>
          <a:prstGeom prst="rect">
            <a:avLst/>
          </a:prstGeom>
          <a:noFill/>
        </p:spPr>
        <p:txBody>
          <a:bodyPr wrap="square" rtlCol="0">
            <a:spAutoFit/>
          </a:bodyPr>
          <a:lstStyle/>
          <a:p>
            <a:r>
              <a:rPr lang="en-US" sz="3200" b="1" dirty="0" smtClean="0"/>
              <a:t>HBA Winter Training 2016</a:t>
            </a:r>
            <a:endParaRPr lang="en-US" sz="3200" b="1" dirty="0"/>
          </a:p>
        </p:txBody>
      </p:sp>
      <p:sp>
        <p:nvSpPr>
          <p:cNvPr id="4" name="Rectangle 3"/>
          <p:cNvSpPr/>
          <p:nvPr/>
        </p:nvSpPr>
        <p:spPr>
          <a:xfrm>
            <a:off x="-228600" y="609600"/>
            <a:ext cx="8686800" cy="5855449"/>
          </a:xfrm>
          <a:prstGeom prst="rect">
            <a:avLst/>
          </a:prstGeom>
        </p:spPr>
        <p:txBody>
          <a:bodyPr wrap="square">
            <a:spAutoFit/>
          </a:bodyPr>
          <a:lstStyle/>
          <a:p>
            <a:pPr lvl="1"/>
            <a:endParaRPr lang="en-US" sz="1050" dirty="0"/>
          </a:p>
          <a:p>
            <a:pPr lvl="1"/>
            <a:r>
              <a:rPr lang="en-US" sz="3200" b="1" dirty="0" smtClean="0"/>
              <a:t>Cost Structure</a:t>
            </a:r>
          </a:p>
          <a:p>
            <a:pPr marL="914400" lvl="1" indent="-457200">
              <a:buFont typeface="Arial" panose="020B0604020202020204" pitchFamily="34" charset="0"/>
              <a:buChar char="•"/>
            </a:pPr>
            <a:r>
              <a:rPr lang="en-US" sz="2800" dirty="0" smtClean="0"/>
              <a:t>Two different options</a:t>
            </a:r>
          </a:p>
          <a:p>
            <a:pPr marL="914400" lvl="1" indent="-457200">
              <a:buFont typeface="Arial" panose="020B0604020202020204" pitchFamily="34" charset="0"/>
              <a:buChar char="•"/>
            </a:pPr>
            <a:r>
              <a:rPr lang="en-US" sz="2800" dirty="0" smtClean="0"/>
              <a:t>Register for winter training on our website</a:t>
            </a:r>
          </a:p>
          <a:p>
            <a:pPr lvl="1"/>
            <a:endParaRPr lang="en-US" sz="2800" dirty="0" smtClean="0"/>
          </a:p>
          <a:p>
            <a:pPr lvl="1"/>
            <a:r>
              <a:rPr lang="en-US" sz="2800" dirty="0" smtClean="0"/>
              <a:t>	</a:t>
            </a:r>
            <a:r>
              <a:rPr lang="en-US" sz="2800" b="1" dirty="0" smtClean="0"/>
              <a:t>Option 1: Pay per $20/Session. </a:t>
            </a:r>
          </a:p>
          <a:p>
            <a:pPr lvl="1"/>
            <a:r>
              <a:rPr lang="en-US" sz="2800" dirty="0"/>
              <a:t>	</a:t>
            </a:r>
            <a:r>
              <a:rPr lang="en-US" sz="2800" dirty="0" smtClean="0"/>
              <a:t>Attend any that work with the players schedule.</a:t>
            </a:r>
          </a:p>
          <a:p>
            <a:pPr lvl="1"/>
            <a:r>
              <a:rPr lang="en-US" sz="2800" dirty="0"/>
              <a:t>	</a:t>
            </a:r>
            <a:r>
              <a:rPr lang="en-US" sz="2400" dirty="0" smtClean="0"/>
              <a:t>(Note: You can pay at the door, but we prefer that</a:t>
            </a:r>
          </a:p>
          <a:p>
            <a:pPr lvl="1"/>
            <a:r>
              <a:rPr lang="en-US" sz="2400" dirty="0"/>
              <a:t>	</a:t>
            </a:r>
            <a:r>
              <a:rPr lang="en-US" sz="2400" dirty="0" smtClean="0"/>
              <a:t>register in online in  advance for planning purposes.)</a:t>
            </a:r>
          </a:p>
          <a:p>
            <a:pPr lvl="1"/>
            <a:r>
              <a:rPr lang="en-US" sz="2800" dirty="0"/>
              <a:t>	</a:t>
            </a:r>
            <a:endParaRPr lang="en-US" sz="2800" dirty="0" smtClean="0"/>
          </a:p>
          <a:p>
            <a:pPr lvl="1"/>
            <a:r>
              <a:rPr lang="en-US" sz="2800" b="1" dirty="0" smtClean="0"/>
              <a:t>	Option 2: </a:t>
            </a:r>
            <a:r>
              <a:rPr lang="en-US" sz="2800" b="1" dirty="0"/>
              <a:t>Pay per </a:t>
            </a:r>
            <a:r>
              <a:rPr lang="en-US" sz="2800" b="1" dirty="0" smtClean="0"/>
              <a:t>$150 for all 10 Sessions</a:t>
            </a:r>
            <a:endParaRPr lang="en-US" sz="2800" b="1" dirty="0"/>
          </a:p>
          <a:p>
            <a:pPr lvl="1"/>
            <a:r>
              <a:rPr lang="en-US" sz="2800" dirty="0"/>
              <a:t>	Attend any that work with the players schedule</a:t>
            </a:r>
            <a:r>
              <a:rPr lang="en-US" sz="2800" dirty="0" smtClean="0"/>
              <a:t>. This </a:t>
            </a:r>
          </a:p>
          <a:p>
            <a:pPr lvl="1"/>
            <a:r>
              <a:rPr lang="en-US" sz="2800" dirty="0"/>
              <a:t>	</a:t>
            </a:r>
            <a:r>
              <a:rPr lang="en-US" sz="2800" dirty="0" smtClean="0"/>
              <a:t>option is only available by via online registration.</a:t>
            </a:r>
            <a:endParaRPr lang="en-US" sz="2800" dirty="0"/>
          </a:p>
          <a:p>
            <a:pPr lvl="1"/>
            <a:r>
              <a:rPr lang="en-US" sz="2800" dirty="0"/>
              <a:t>	</a:t>
            </a:r>
            <a:endParaRPr lang="en-US" dirty="0" smtClean="0"/>
          </a:p>
        </p:txBody>
      </p:sp>
    </p:spTree>
    <p:extLst>
      <p:ext uri="{BB962C8B-B14F-4D97-AF65-F5344CB8AC3E}">
        <p14:creationId xmlns:p14="http://schemas.microsoft.com/office/powerpoint/2010/main" val="4267428098"/>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28600" y="76200"/>
            <a:ext cx="6096000" cy="584775"/>
          </a:xfrm>
          <a:prstGeom prst="rect">
            <a:avLst/>
          </a:prstGeom>
          <a:noFill/>
        </p:spPr>
        <p:txBody>
          <a:bodyPr wrap="square" rtlCol="0">
            <a:spAutoFit/>
          </a:bodyPr>
          <a:lstStyle/>
          <a:p>
            <a:r>
              <a:rPr lang="en-US" sz="3200" b="1" dirty="0" smtClean="0"/>
              <a:t>Additional Training Opportunities</a:t>
            </a:r>
            <a:endParaRPr lang="en-US" sz="3200" b="1" dirty="0"/>
          </a:p>
        </p:txBody>
      </p:sp>
      <p:sp>
        <p:nvSpPr>
          <p:cNvPr id="4" name="Rectangle 3"/>
          <p:cNvSpPr/>
          <p:nvPr/>
        </p:nvSpPr>
        <p:spPr>
          <a:xfrm>
            <a:off x="-228600" y="609600"/>
            <a:ext cx="8686800" cy="6101670"/>
          </a:xfrm>
          <a:prstGeom prst="rect">
            <a:avLst/>
          </a:prstGeom>
        </p:spPr>
        <p:txBody>
          <a:bodyPr wrap="square">
            <a:spAutoFit/>
          </a:bodyPr>
          <a:lstStyle/>
          <a:p>
            <a:pPr lvl="1"/>
            <a:endParaRPr lang="en-US" sz="1050" dirty="0"/>
          </a:p>
          <a:p>
            <a:pPr lvl="1"/>
            <a:r>
              <a:rPr lang="en-US" sz="2800" b="1" dirty="0" smtClean="0"/>
              <a:t>In addition to programs offered by HBA, many other local organizations offer winter camps and clinics to get your player ready for the season.</a:t>
            </a:r>
          </a:p>
          <a:p>
            <a:pPr marL="1371600" lvl="2" indent="-457200">
              <a:buFont typeface="Arial" panose="020B0604020202020204" pitchFamily="34" charset="0"/>
              <a:buChar char="•"/>
            </a:pPr>
            <a:r>
              <a:rPr lang="en-US" sz="2400" dirty="0" smtClean="0"/>
              <a:t>Hopkins HS Baseball </a:t>
            </a:r>
            <a:r>
              <a:rPr lang="en-US" sz="2400" dirty="0"/>
              <a:t>P</a:t>
            </a:r>
            <a:r>
              <a:rPr lang="en-US" sz="2400" dirty="0" smtClean="0"/>
              <a:t>rogram (for 9</a:t>
            </a:r>
            <a:r>
              <a:rPr lang="en-US" sz="2400" baseline="30000" dirty="0" smtClean="0"/>
              <a:t>th</a:t>
            </a:r>
            <a:r>
              <a:rPr lang="en-US" sz="2400" dirty="0" smtClean="0"/>
              <a:t> graders)</a:t>
            </a:r>
          </a:p>
          <a:p>
            <a:pPr marL="1828800" lvl="3" indent="-457200">
              <a:buFont typeface="Arial" panose="020B0604020202020204" pitchFamily="34" charset="0"/>
              <a:buChar char="•"/>
            </a:pPr>
            <a:r>
              <a:rPr lang="en-US" sz="2000" dirty="0" smtClean="0"/>
              <a:t>Strength training &amp; Captain’s practices</a:t>
            </a:r>
          </a:p>
          <a:p>
            <a:pPr marL="1371600" lvl="2" indent="-457200">
              <a:buFont typeface="Arial" panose="020B0604020202020204" pitchFamily="34" charset="0"/>
              <a:buChar char="•"/>
            </a:pPr>
            <a:r>
              <a:rPr lang="en-US" sz="2400" dirty="0" smtClean="0"/>
              <a:t>Pine Tar Academy</a:t>
            </a:r>
          </a:p>
          <a:p>
            <a:pPr marL="1371600" lvl="2" indent="-457200">
              <a:buFont typeface="Arial" panose="020B0604020202020204" pitchFamily="34" charset="0"/>
              <a:buChar char="•"/>
            </a:pPr>
            <a:r>
              <a:rPr lang="en-US" sz="2400" dirty="0" smtClean="0"/>
              <a:t>Players Only</a:t>
            </a:r>
          </a:p>
          <a:p>
            <a:pPr marL="1371600" lvl="2" indent="-457200">
              <a:buFont typeface="Arial" panose="020B0604020202020204" pitchFamily="34" charset="0"/>
              <a:buChar char="•"/>
            </a:pPr>
            <a:r>
              <a:rPr lang="en-US" sz="2400" dirty="0" smtClean="0"/>
              <a:t>Pitch 2 Pitch</a:t>
            </a:r>
          </a:p>
          <a:p>
            <a:pPr marL="1371600" lvl="2" indent="-457200">
              <a:buFont typeface="Arial" panose="020B0604020202020204" pitchFamily="34" charset="0"/>
              <a:buChar char="•"/>
            </a:pPr>
            <a:r>
              <a:rPr lang="en-US" sz="2400" dirty="0" smtClean="0"/>
              <a:t>Hit </a:t>
            </a:r>
            <a:r>
              <a:rPr lang="en-US" sz="2400" dirty="0" err="1" smtClean="0"/>
              <a:t>Dawg</a:t>
            </a:r>
            <a:endParaRPr lang="en-US" sz="2400" dirty="0" smtClean="0"/>
          </a:p>
          <a:p>
            <a:pPr marL="1371600" lvl="2" indent="-457200">
              <a:buFont typeface="Arial" panose="020B0604020202020204" pitchFamily="34" charset="0"/>
              <a:buChar char="•"/>
            </a:pPr>
            <a:r>
              <a:rPr lang="en-US" sz="2400" dirty="0" smtClean="0"/>
              <a:t>US Baseball Academy</a:t>
            </a:r>
          </a:p>
          <a:p>
            <a:pPr marL="1371600" lvl="2" indent="-457200">
              <a:buFont typeface="Arial" panose="020B0604020202020204" pitchFamily="34" charset="0"/>
              <a:buChar char="•"/>
            </a:pPr>
            <a:r>
              <a:rPr lang="en-US" sz="2400" dirty="0" smtClean="0"/>
              <a:t>The Batting Cages of MN</a:t>
            </a:r>
          </a:p>
          <a:p>
            <a:pPr marL="1371600" lvl="2" indent="-457200">
              <a:buFont typeface="Arial" panose="020B0604020202020204" pitchFamily="34" charset="0"/>
              <a:buChar char="•"/>
            </a:pPr>
            <a:r>
              <a:rPr lang="en-US" sz="2400" dirty="0" smtClean="0"/>
              <a:t>Minnesota Blizzard</a:t>
            </a:r>
          </a:p>
          <a:p>
            <a:pPr lvl="1"/>
            <a:endParaRPr lang="en-US" sz="2800" b="1" dirty="0" smtClean="0"/>
          </a:p>
          <a:p>
            <a:pPr lvl="1"/>
            <a:r>
              <a:rPr lang="en-US" sz="2800" b="1" dirty="0" smtClean="0"/>
              <a:t>Links are available on the HBA website. . . . </a:t>
            </a:r>
          </a:p>
          <a:p>
            <a:pPr marL="914400" lvl="1" indent="-457200">
              <a:buFont typeface="Arial" panose="020B0604020202020204" pitchFamily="34" charset="0"/>
              <a:buChar char="•"/>
            </a:pPr>
            <a:endParaRPr lang="en-US" sz="2800" dirty="0" smtClean="0"/>
          </a:p>
        </p:txBody>
      </p:sp>
    </p:spTree>
    <p:extLst>
      <p:ext uri="{BB962C8B-B14F-4D97-AF65-F5344CB8AC3E}">
        <p14:creationId xmlns:p14="http://schemas.microsoft.com/office/powerpoint/2010/main" val="948651643"/>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04800" y="177225"/>
            <a:ext cx="4191000" cy="584775"/>
          </a:xfrm>
          <a:prstGeom prst="rect">
            <a:avLst/>
          </a:prstGeom>
          <a:noFill/>
        </p:spPr>
        <p:txBody>
          <a:bodyPr wrap="square" rtlCol="0">
            <a:spAutoFit/>
          </a:bodyPr>
          <a:lstStyle/>
          <a:p>
            <a:r>
              <a:rPr lang="en-US" sz="3200" b="1" dirty="0" smtClean="0"/>
              <a:t>Registration</a:t>
            </a:r>
            <a:endParaRPr lang="en-US" sz="3200" b="1" dirty="0"/>
          </a:p>
        </p:txBody>
      </p:sp>
      <p:sp>
        <p:nvSpPr>
          <p:cNvPr id="3" name="Rectangle 2"/>
          <p:cNvSpPr/>
          <p:nvPr/>
        </p:nvSpPr>
        <p:spPr>
          <a:xfrm>
            <a:off x="304800" y="762000"/>
            <a:ext cx="8153400" cy="5509200"/>
          </a:xfrm>
          <a:prstGeom prst="rect">
            <a:avLst/>
          </a:prstGeom>
        </p:spPr>
        <p:txBody>
          <a:bodyPr wrap="square">
            <a:spAutoFit/>
          </a:bodyPr>
          <a:lstStyle/>
          <a:p>
            <a:r>
              <a:rPr lang="en-US" sz="2800" dirty="0" smtClean="0"/>
              <a:t>Registration will be open shortly on our website at:</a:t>
            </a:r>
          </a:p>
          <a:p>
            <a:pPr algn="ctr"/>
            <a:r>
              <a:rPr lang="en-US" sz="2800" dirty="0" smtClean="0">
                <a:solidFill>
                  <a:srgbClr val="00B0F0"/>
                </a:solidFill>
                <a:hlinkClick r:id="rId2"/>
              </a:rPr>
              <a:t>www.hopkinsbaseball.com</a:t>
            </a:r>
            <a:endParaRPr lang="en-US" sz="2800" dirty="0" smtClean="0">
              <a:solidFill>
                <a:srgbClr val="00B0F0"/>
              </a:solidFill>
            </a:endParaRPr>
          </a:p>
          <a:p>
            <a:pPr algn="ctr"/>
            <a:endParaRPr lang="en-US" sz="2800" dirty="0"/>
          </a:p>
          <a:p>
            <a:pPr marL="457200" indent="-457200">
              <a:buFont typeface="Arial" panose="020B0604020202020204" pitchFamily="34" charset="0"/>
              <a:buChar char="•"/>
            </a:pPr>
            <a:r>
              <a:rPr lang="en-US" sz="2800" dirty="0" smtClean="0"/>
              <a:t>All players complete the basic registration</a:t>
            </a:r>
          </a:p>
          <a:p>
            <a:pPr marL="457200" indent="-457200">
              <a:buFont typeface="Arial" panose="020B0604020202020204" pitchFamily="34" charset="0"/>
              <a:buChar char="•"/>
            </a:pPr>
            <a:r>
              <a:rPr lang="en-US" sz="2800" dirty="0" smtClean="0"/>
              <a:t>If new, you will need to register on our website</a:t>
            </a:r>
          </a:p>
          <a:p>
            <a:pPr marL="457200" indent="-457200">
              <a:buFont typeface="Arial" panose="020B0604020202020204" pitchFamily="34" charset="0"/>
              <a:buChar char="•"/>
            </a:pPr>
            <a:r>
              <a:rPr lang="en-US" sz="2800" dirty="0" smtClean="0"/>
              <a:t>Indicate within registration what level of play you want to be considered for:</a:t>
            </a:r>
          </a:p>
          <a:p>
            <a:pPr marL="914400" lvl="1" indent="-457200">
              <a:buFont typeface="Arial" panose="020B0604020202020204" pitchFamily="34" charset="0"/>
              <a:buChar char="•"/>
            </a:pPr>
            <a:r>
              <a:rPr lang="en-US" sz="2800" b="1" dirty="0" smtClean="0"/>
              <a:t>AAA, AA or A </a:t>
            </a:r>
            <a:r>
              <a:rPr lang="en-US" sz="2000" dirty="0" smtClean="0"/>
              <a:t>(open to all based on evaluation results)</a:t>
            </a:r>
          </a:p>
          <a:p>
            <a:pPr marL="914400" lvl="1" indent="-457200">
              <a:buFont typeface="Arial" panose="020B0604020202020204" pitchFamily="34" charset="0"/>
              <a:buChar char="•"/>
            </a:pPr>
            <a:r>
              <a:rPr lang="en-US" sz="2800" b="1" dirty="0" smtClean="0"/>
              <a:t>House only </a:t>
            </a:r>
            <a:r>
              <a:rPr lang="en-US" sz="2000" dirty="0" smtClean="0"/>
              <a:t>(not interested in Travel or the Tournament team.</a:t>
            </a:r>
          </a:p>
          <a:p>
            <a:pPr marL="914400" lvl="1" indent="-457200">
              <a:buFont typeface="Arial" panose="020B0604020202020204" pitchFamily="34" charset="0"/>
              <a:buChar char="•"/>
            </a:pPr>
            <a:endParaRPr lang="en-US" sz="2000" dirty="0" smtClean="0"/>
          </a:p>
          <a:p>
            <a:r>
              <a:rPr lang="en-US" sz="2000" dirty="0"/>
              <a:t>P</a:t>
            </a:r>
            <a:r>
              <a:rPr lang="en-US" sz="2000" dirty="0" smtClean="0"/>
              <a:t>ayment flexibility – payments can be spread over a couple payments.  Travel/Tournament team payments are due only after teams are announced and payments must be made before players can play in their first game.  </a:t>
            </a:r>
          </a:p>
          <a:p>
            <a:pPr marL="457200" indent="-457200">
              <a:buFont typeface="Arial" panose="020B0604020202020204" pitchFamily="34" charset="0"/>
              <a:buChar char="•"/>
            </a:pPr>
            <a:endParaRPr lang="en-US" sz="2000" dirty="0" smtClean="0"/>
          </a:p>
        </p:txBody>
      </p:sp>
    </p:spTree>
    <p:extLst>
      <p:ext uri="{BB962C8B-B14F-4D97-AF65-F5344CB8AC3E}">
        <p14:creationId xmlns:p14="http://schemas.microsoft.com/office/powerpoint/2010/main" val="1507259138"/>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 y="76200"/>
            <a:ext cx="4191000" cy="584775"/>
          </a:xfrm>
          <a:prstGeom prst="rect">
            <a:avLst/>
          </a:prstGeom>
          <a:noFill/>
        </p:spPr>
        <p:txBody>
          <a:bodyPr wrap="square" rtlCol="0">
            <a:spAutoFit/>
          </a:bodyPr>
          <a:lstStyle/>
          <a:p>
            <a:r>
              <a:rPr lang="en-US" sz="3200" b="1" dirty="0" smtClean="0"/>
              <a:t>Registration</a:t>
            </a:r>
            <a:endParaRPr lang="en-US" sz="3200" b="1" dirty="0"/>
          </a:p>
        </p:txBody>
      </p:sp>
      <p:sp>
        <p:nvSpPr>
          <p:cNvPr id="3" name="Rectangle 2"/>
          <p:cNvSpPr/>
          <p:nvPr/>
        </p:nvSpPr>
        <p:spPr>
          <a:xfrm>
            <a:off x="304800" y="762000"/>
            <a:ext cx="8153400" cy="6863417"/>
          </a:xfrm>
          <a:prstGeom prst="rect">
            <a:avLst/>
          </a:prstGeom>
        </p:spPr>
        <p:txBody>
          <a:bodyPr wrap="square">
            <a:spAutoFit/>
          </a:bodyPr>
          <a:lstStyle/>
          <a:p>
            <a:r>
              <a:rPr lang="en-US" sz="2800" dirty="0" smtClean="0"/>
              <a:t>Playing Fees:</a:t>
            </a:r>
          </a:p>
          <a:p>
            <a:pPr marL="914400" lvl="1" indent="-457200">
              <a:buFont typeface="Arial" panose="020B0604020202020204" pitchFamily="34" charset="0"/>
              <a:buChar char="•"/>
            </a:pPr>
            <a:r>
              <a:rPr lang="en-US" sz="2800" b="1" dirty="0" smtClean="0"/>
              <a:t>Basic Registration			$250*</a:t>
            </a:r>
          </a:p>
          <a:p>
            <a:pPr marL="1371600" lvl="2" indent="-457200">
              <a:buFont typeface="Arial" panose="020B0604020202020204" pitchFamily="34" charset="0"/>
              <a:buChar char="•"/>
            </a:pPr>
            <a:r>
              <a:rPr lang="en-US" sz="2800" dirty="0" smtClean="0"/>
              <a:t>All players (house &amp; travel)</a:t>
            </a:r>
          </a:p>
          <a:p>
            <a:pPr marL="1371600" lvl="2" indent="-457200">
              <a:buFont typeface="Arial" panose="020B0604020202020204" pitchFamily="34" charset="0"/>
              <a:buChar char="•"/>
            </a:pPr>
            <a:r>
              <a:rPr lang="en-US" sz="2800" dirty="0" smtClean="0"/>
              <a:t>* Early bird discount, $290 after 3/1</a:t>
            </a:r>
          </a:p>
          <a:p>
            <a:pPr marL="1371600" lvl="2" indent="-457200">
              <a:buFont typeface="Arial" panose="020B0604020202020204" pitchFamily="34" charset="0"/>
              <a:buChar char="•"/>
            </a:pPr>
            <a:endParaRPr lang="en-US" sz="2800" dirty="0" smtClean="0"/>
          </a:p>
          <a:p>
            <a:pPr marL="914400" lvl="1" indent="-457200">
              <a:buFont typeface="Arial" panose="020B0604020202020204" pitchFamily="34" charset="0"/>
              <a:buChar char="•"/>
            </a:pPr>
            <a:r>
              <a:rPr lang="en-US" sz="2800" b="1" dirty="0" smtClean="0"/>
              <a:t>AAA &amp; AA Travel Program	$325 </a:t>
            </a:r>
            <a:r>
              <a:rPr lang="en-US" sz="1600" dirty="0" smtClean="0"/>
              <a:t>(additional)</a:t>
            </a:r>
          </a:p>
          <a:p>
            <a:pPr marL="1371600" lvl="2" indent="-457200">
              <a:buFont typeface="Arial" panose="020B0604020202020204" pitchFamily="34" charset="0"/>
              <a:buChar char="•"/>
            </a:pPr>
            <a:r>
              <a:rPr lang="en-US" sz="2800" dirty="0" smtClean="0"/>
              <a:t>Due prior to 1</a:t>
            </a:r>
            <a:r>
              <a:rPr lang="en-US" sz="2800" baseline="30000" dirty="0" smtClean="0"/>
              <a:t>st</a:t>
            </a:r>
            <a:r>
              <a:rPr lang="en-US" sz="2800" dirty="0" smtClean="0"/>
              <a:t> game</a:t>
            </a:r>
          </a:p>
          <a:p>
            <a:pPr marL="1371600" lvl="2" indent="-457200">
              <a:buFont typeface="Arial" panose="020B0604020202020204" pitchFamily="34" charset="0"/>
              <a:buChar char="•"/>
            </a:pPr>
            <a:r>
              <a:rPr lang="en-US" sz="2800" dirty="0" smtClean="0"/>
              <a:t>Additional $100 refundable uniform deposit</a:t>
            </a:r>
          </a:p>
          <a:p>
            <a:pPr marL="1371600" lvl="2" indent="-457200">
              <a:buFont typeface="Arial" panose="020B0604020202020204" pitchFamily="34" charset="0"/>
              <a:buChar char="•"/>
            </a:pPr>
            <a:endParaRPr lang="en-US" sz="2800" dirty="0"/>
          </a:p>
          <a:p>
            <a:pPr marL="914400" lvl="1" indent="-457200">
              <a:buFont typeface="Arial" panose="020B0604020202020204" pitchFamily="34" charset="0"/>
              <a:buChar char="•"/>
            </a:pPr>
            <a:r>
              <a:rPr lang="en-US" sz="2800" b="1" dirty="0" smtClean="0"/>
              <a:t>A Tournament Team		$200 </a:t>
            </a:r>
            <a:r>
              <a:rPr lang="en-US" sz="1600" dirty="0" smtClean="0"/>
              <a:t>(additional)</a:t>
            </a:r>
          </a:p>
          <a:p>
            <a:pPr marL="1371600" lvl="2" indent="-457200">
              <a:buFont typeface="Arial" panose="020B0604020202020204" pitchFamily="34" charset="0"/>
              <a:buChar char="•"/>
            </a:pPr>
            <a:r>
              <a:rPr lang="en-US" sz="2800" dirty="0" smtClean="0"/>
              <a:t>Due prior to 1</a:t>
            </a:r>
            <a:r>
              <a:rPr lang="en-US" sz="2800" baseline="30000" dirty="0" smtClean="0"/>
              <a:t>st</a:t>
            </a:r>
            <a:r>
              <a:rPr lang="en-US" sz="2800" dirty="0" smtClean="0"/>
              <a:t> tournament</a:t>
            </a:r>
          </a:p>
          <a:p>
            <a:pPr marL="1371600" lvl="2" indent="-457200">
              <a:buFont typeface="Arial" panose="020B0604020202020204" pitchFamily="34" charset="0"/>
              <a:buChar char="•"/>
            </a:pPr>
            <a:r>
              <a:rPr lang="en-US" sz="2800" dirty="0" smtClean="0"/>
              <a:t>Additional $100 refundable uniform deposit</a:t>
            </a:r>
            <a:endParaRPr lang="en-US" sz="2800" dirty="0"/>
          </a:p>
          <a:p>
            <a:pPr marL="1371600" lvl="2" indent="-457200">
              <a:buFont typeface="Arial" panose="020B0604020202020204" pitchFamily="34" charset="0"/>
              <a:buChar char="•"/>
            </a:pPr>
            <a:endParaRPr lang="en-US" sz="2800" dirty="0" smtClean="0"/>
          </a:p>
          <a:p>
            <a:pPr marL="914400" lvl="1" indent="-457200">
              <a:buFont typeface="Arial" panose="020B0604020202020204" pitchFamily="34" charset="0"/>
              <a:buChar char="•"/>
            </a:pPr>
            <a:r>
              <a:rPr lang="en-US" sz="2800" b="1" dirty="0" smtClean="0"/>
              <a:t>Preseason clinics also open for Registration</a:t>
            </a:r>
          </a:p>
          <a:p>
            <a:r>
              <a:rPr lang="en-US" sz="2800" dirty="0"/>
              <a:t>		</a:t>
            </a:r>
            <a:r>
              <a:rPr lang="en-US" sz="2800" dirty="0" smtClean="0"/>
              <a:t>	</a:t>
            </a:r>
            <a:endParaRPr lang="en-US" sz="2000" dirty="0" smtClean="0"/>
          </a:p>
          <a:p>
            <a:pPr marL="457200" indent="-457200">
              <a:buFont typeface="Arial" panose="020B0604020202020204" pitchFamily="34" charset="0"/>
              <a:buChar char="•"/>
            </a:pPr>
            <a:endParaRPr lang="en-US" sz="2000" dirty="0" smtClean="0"/>
          </a:p>
        </p:txBody>
      </p:sp>
    </p:spTree>
    <p:extLst>
      <p:ext uri="{BB962C8B-B14F-4D97-AF65-F5344CB8AC3E}">
        <p14:creationId xmlns:p14="http://schemas.microsoft.com/office/powerpoint/2010/main" val="3055474099"/>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28600" y="76200"/>
            <a:ext cx="6096000" cy="584775"/>
          </a:xfrm>
          <a:prstGeom prst="rect">
            <a:avLst/>
          </a:prstGeom>
          <a:noFill/>
        </p:spPr>
        <p:txBody>
          <a:bodyPr wrap="square" rtlCol="0">
            <a:spAutoFit/>
          </a:bodyPr>
          <a:lstStyle/>
          <a:p>
            <a:r>
              <a:rPr lang="en-US" sz="3200" b="1" dirty="0" smtClean="0"/>
              <a:t>Sponsorships</a:t>
            </a:r>
            <a:endParaRPr lang="en-US" sz="3200" b="1" dirty="0"/>
          </a:p>
        </p:txBody>
      </p:sp>
      <p:sp>
        <p:nvSpPr>
          <p:cNvPr id="4" name="Rectangle 3"/>
          <p:cNvSpPr/>
          <p:nvPr/>
        </p:nvSpPr>
        <p:spPr>
          <a:xfrm>
            <a:off x="-228600" y="660975"/>
            <a:ext cx="8686800" cy="6340197"/>
          </a:xfrm>
          <a:prstGeom prst="rect">
            <a:avLst/>
          </a:prstGeom>
        </p:spPr>
        <p:txBody>
          <a:bodyPr wrap="square">
            <a:spAutoFit/>
          </a:bodyPr>
          <a:lstStyle/>
          <a:p>
            <a:pPr lvl="1"/>
            <a:r>
              <a:rPr lang="en-US" sz="2400" dirty="0" smtClean="0"/>
              <a:t>Youth sports takes money to put on a quality program.  We are self-funded and rely on fees, sponsorships and fundraising to fund our annual budget of around $75k</a:t>
            </a:r>
          </a:p>
          <a:p>
            <a:pPr lvl="1"/>
            <a:endParaRPr lang="en-US" sz="1200" b="1" dirty="0" smtClean="0"/>
          </a:p>
          <a:p>
            <a:pPr lvl="1"/>
            <a:r>
              <a:rPr lang="en-US" sz="2400" dirty="0" smtClean="0"/>
              <a:t>2017 we are trying to build on that and create a sponsor program with added value for the business </a:t>
            </a:r>
          </a:p>
          <a:p>
            <a:pPr lvl="1"/>
            <a:endParaRPr lang="en-US" sz="2400" dirty="0" smtClean="0"/>
          </a:p>
          <a:p>
            <a:pPr lvl="2"/>
            <a:r>
              <a:rPr lang="en" sz="2400" b="1" dirty="0" smtClean="0">
                <a:solidFill>
                  <a:srgbClr val="00B0F0"/>
                </a:solidFill>
                <a:ea typeface="Verdana"/>
                <a:cs typeface="Verdana"/>
                <a:sym typeface="Verdana"/>
              </a:rPr>
              <a:t>$</a:t>
            </a:r>
            <a:r>
              <a:rPr lang="en" sz="2400" b="1" dirty="0">
                <a:solidFill>
                  <a:srgbClr val="00B0F0"/>
                </a:solidFill>
                <a:ea typeface="Verdana"/>
                <a:cs typeface="Verdana"/>
                <a:sym typeface="Verdana"/>
              </a:rPr>
              <a:t>300-Bronze Level</a:t>
            </a:r>
          </a:p>
          <a:p>
            <a:pPr marL="1371600" lvl="2" indent="-304800">
              <a:buSzPct val="100000"/>
              <a:buFont typeface="Verdana"/>
              <a:buChar char="●"/>
            </a:pPr>
            <a:r>
              <a:rPr lang="en" dirty="0">
                <a:ea typeface="Verdana"/>
                <a:cs typeface="Verdana"/>
                <a:sym typeface="Verdana"/>
              </a:rPr>
              <a:t>Exposure on our web site</a:t>
            </a:r>
          </a:p>
          <a:p>
            <a:pPr marL="1371600" lvl="2" indent="-304800">
              <a:buSzPct val="100000"/>
              <a:buFont typeface="Verdana"/>
              <a:buChar char="●"/>
            </a:pPr>
            <a:r>
              <a:rPr lang="en" dirty="0">
                <a:ea typeface="Verdana"/>
                <a:cs typeface="Verdana"/>
                <a:sym typeface="Verdana"/>
              </a:rPr>
              <a:t>2-3 Email mentions per season</a:t>
            </a:r>
          </a:p>
          <a:p>
            <a:pPr marL="1371600" lvl="2" indent="-304800">
              <a:buSzPct val="100000"/>
              <a:buFont typeface="Verdana"/>
              <a:buChar char="●"/>
            </a:pPr>
            <a:r>
              <a:rPr lang="en" dirty="0">
                <a:ea typeface="Verdana"/>
                <a:cs typeface="Verdana"/>
                <a:sym typeface="Verdana"/>
              </a:rPr>
              <a:t>Signage at our fields, Guilliam’s  Field located at 12101 Minnetonka Boulevard</a:t>
            </a:r>
          </a:p>
          <a:p>
            <a:pPr marL="1371600" lvl="2" indent="-304800">
              <a:buSzPct val="100000"/>
              <a:buFont typeface="Verdana"/>
              <a:buChar char="●"/>
            </a:pPr>
            <a:r>
              <a:rPr lang="en" dirty="0">
                <a:ea typeface="Verdana"/>
                <a:cs typeface="Verdana"/>
                <a:sym typeface="Verdana"/>
              </a:rPr>
              <a:t>Access to tables to set up at our fields on Game </a:t>
            </a:r>
          </a:p>
          <a:p>
            <a:pPr lvl="2"/>
            <a:r>
              <a:rPr lang="en" sz="2400" b="1" dirty="0">
                <a:solidFill>
                  <a:srgbClr val="00B0F0"/>
                </a:solidFill>
                <a:ea typeface="Verdana"/>
                <a:cs typeface="Verdana"/>
                <a:sym typeface="Verdana"/>
              </a:rPr>
              <a:t>$500-Silver Level</a:t>
            </a:r>
          </a:p>
          <a:p>
            <a:pPr marL="1371600" lvl="2" indent="-304800">
              <a:buSzPct val="100000"/>
              <a:buFont typeface="Verdana"/>
            </a:pPr>
            <a:r>
              <a:rPr lang="en" dirty="0">
                <a:ea typeface="Verdana"/>
                <a:cs typeface="Verdana"/>
                <a:sym typeface="Verdana"/>
              </a:rPr>
              <a:t>Bronze Level plus House Team Full Jersey </a:t>
            </a:r>
          </a:p>
          <a:p>
            <a:pPr lvl="2"/>
            <a:r>
              <a:rPr lang="en" sz="2400" b="1" dirty="0">
                <a:solidFill>
                  <a:srgbClr val="00B0F0"/>
                </a:solidFill>
                <a:ea typeface="Verdana"/>
                <a:cs typeface="Verdana"/>
                <a:sym typeface="Verdana"/>
              </a:rPr>
              <a:t>$750-Gold Level </a:t>
            </a:r>
          </a:p>
          <a:p>
            <a:pPr marL="1371600" lvl="2" indent="-304800">
              <a:buSzPct val="100000"/>
              <a:buFont typeface="Verdana"/>
            </a:pPr>
            <a:r>
              <a:rPr lang="en" dirty="0">
                <a:ea typeface="Verdana"/>
                <a:cs typeface="Verdana"/>
                <a:sym typeface="Verdana"/>
              </a:rPr>
              <a:t>Bronze Level plus Screen Image  on Travel Team Warm Up Jersey </a:t>
            </a:r>
            <a:endParaRPr lang="en" dirty="0" smtClean="0">
              <a:ea typeface="Verdana"/>
              <a:cs typeface="Verdana"/>
              <a:sym typeface="Verdana"/>
            </a:endParaRPr>
          </a:p>
          <a:p>
            <a:pPr marL="1371600" lvl="2" indent="-304800">
              <a:buSzPct val="100000"/>
              <a:buFont typeface="Verdana"/>
            </a:pPr>
            <a:endParaRPr lang="en" dirty="0">
              <a:ea typeface="Verdana"/>
              <a:cs typeface="Verdana"/>
              <a:sym typeface="Verdana"/>
            </a:endParaRPr>
          </a:p>
          <a:p>
            <a:pPr lvl="1"/>
            <a:r>
              <a:rPr lang="en-US" sz="2400" dirty="0" smtClean="0"/>
              <a:t>If you own a local business, please consider a sponsorship</a:t>
            </a:r>
            <a:r>
              <a:rPr lang="en-US" sz="2800" dirty="0" smtClean="0"/>
              <a:t>.</a:t>
            </a:r>
          </a:p>
        </p:txBody>
      </p:sp>
    </p:spTree>
    <p:extLst>
      <p:ext uri="{BB962C8B-B14F-4D97-AF65-F5344CB8AC3E}">
        <p14:creationId xmlns:p14="http://schemas.microsoft.com/office/powerpoint/2010/main" val="18439249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nodeType="withEffect">
                                  <p:stCondLst>
                                    <p:cond delay="0"/>
                                  </p:stCondLst>
                                  <p:childTnLst>
                                    <p:set>
                                      <p:cBhvr>
                                        <p:cTn id="6" dur="1" fill="hold">
                                          <p:stCondLst>
                                            <p:cond delay="0"/>
                                          </p:stCondLst>
                                        </p:cTn>
                                        <p:tgtEl>
                                          <p:spTgt spid="4">
                                            <p:txEl>
                                              <p:pRg st="2" end="2"/>
                                            </p:txEl>
                                          </p:spTgt>
                                        </p:tgtEl>
                                        <p:attrNameLst>
                                          <p:attrName>style.visibility</p:attrName>
                                        </p:attrNameLst>
                                      </p:cBhvr>
                                      <p:to>
                                        <p:strVal val="visible"/>
                                      </p:to>
                                    </p:set>
                                    <p:animEffect transition="in" filter="wipe(down)">
                                      <p:cBhvr>
                                        <p:cTn id="7" dur="500"/>
                                        <p:tgtEl>
                                          <p:spTgt spid="4">
                                            <p:txEl>
                                              <p:pRg st="2" end="2"/>
                                            </p:txEl>
                                          </p:spTgt>
                                        </p:tgtEl>
                                      </p:cBhvr>
                                    </p:animEffect>
                                  </p:childTnLst>
                                </p:cTn>
                              </p:par>
                              <p:par>
                                <p:cTn id="8" presetID="22" presetClass="entr" presetSubtype="4" fill="hold" nodeType="withEffect">
                                  <p:stCondLst>
                                    <p:cond delay="0"/>
                                  </p:stCondLst>
                                  <p:childTnLst>
                                    <p:set>
                                      <p:cBhvr>
                                        <p:cTn id="9" dur="1" fill="hold">
                                          <p:stCondLst>
                                            <p:cond delay="0"/>
                                          </p:stCondLst>
                                        </p:cTn>
                                        <p:tgtEl>
                                          <p:spTgt spid="4">
                                            <p:txEl>
                                              <p:pRg st="4" end="4"/>
                                            </p:txEl>
                                          </p:spTgt>
                                        </p:tgtEl>
                                        <p:attrNameLst>
                                          <p:attrName>style.visibility</p:attrName>
                                        </p:attrNameLst>
                                      </p:cBhvr>
                                      <p:to>
                                        <p:strVal val="visible"/>
                                      </p:to>
                                    </p:set>
                                    <p:animEffect transition="in" filter="wipe(down)">
                                      <p:cBhvr>
                                        <p:cTn id="10" dur="500"/>
                                        <p:tgtEl>
                                          <p:spTgt spid="4">
                                            <p:txEl>
                                              <p:pRg st="4" end="4"/>
                                            </p:txEl>
                                          </p:spTgt>
                                        </p:tgtEl>
                                      </p:cBhvr>
                                    </p:animEffect>
                                  </p:childTnLst>
                                </p:cTn>
                              </p:par>
                              <p:par>
                                <p:cTn id="11" presetID="22" presetClass="entr" presetSubtype="4" fill="hold" nodeType="withEffect">
                                  <p:stCondLst>
                                    <p:cond delay="0"/>
                                  </p:stCondLst>
                                  <p:childTnLst>
                                    <p:set>
                                      <p:cBhvr>
                                        <p:cTn id="12" dur="1" fill="hold">
                                          <p:stCondLst>
                                            <p:cond delay="0"/>
                                          </p:stCondLst>
                                        </p:cTn>
                                        <p:tgtEl>
                                          <p:spTgt spid="4">
                                            <p:txEl>
                                              <p:pRg st="5" end="5"/>
                                            </p:txEl>
                                          </p:spTgt>
                                        </p:tgtEl>
                                        <p:attrNameLst>
                                          <p:attrName>style.visibility</p:attrName>
                                        </p:attrNameLst>
                                      </p:cBhvr>
                                      <p:to>
                                        <p:strVal val="visible"/>
                                      </p:to>
                                    </p:set>
                                    <p:animEffect transition="in" filter="wipe(down)">
                                      <p:cBhvr>
                                        <p:cTn id="13" dur="500"/>
                                        <p:tgtEl>
                                          <p:spTgt spid="4">
                                            <p:txEl>
                                              <p:pRg st="5" end="5"/>
                                            </p:txEl>
                                          </p:spTgt>
                                        </p:tgtEl>
                                      </p:cBhvr>
                                    </p:animEffect>
                                  </p:childTnLst>
                                </p:cTn>
                              </p:par>
                              <p:par>
                                <p:cTn id="14" presetID="22" presetClass="entr" presetSubtype="4" fill="hold" nodeType="withEffect">
                                  <p:stCondLst>
                                    <p:cond delay="0"/>
                                  </p:stCondLst>
                                  <p:childTnLst>
                                    <p:set>
                                      <p:cBhvr>
                                        <p:cTn id="15" dur="1" fill="hold">
                                          <p:stCondLst>
                                            <p:cond delay="0"/>
                                          </p:stCondLst>
                                        </p:cTn>
                                        <p:tgtEl>
                                          <p:spTgt spid="4">
                                            <p:txEl>
                                              <p:pRg st="6" end="6"/>
                                            </p:txEl>
                                          </p:spTgt>
                                        </p:tgtEl>
                                        <p:attrNameLst>
                                          <p:attrName>style.visibility</p:attrName>
                                        </p:attrNameLst>
                                      </p:cBhvr>
                                      <p:to>
                                        <p:strVal val="visible"/>
                                      </p:to>
                                    </p:set>
                                    <p:animEffect transition="in" filter="wipe(down)">
                                      <p:cBhvr>
                                        <p:cTn id="16" dur="500"/>
                                        <p:tgtEl>
                                          <p:spTgt spid="4">
                                            <p:txEl>
                                              <p:pRg st="6" end="6"/>
                                            </p:txEl>
                                          </p:spTgt>
                                        </p:tgtEl>
                                      </p:cBhvr>
                                    </p:animEffect>
                                  </p:childTnLst>
                                </p:cTn>
                              </p:par>
                              <p:par>
                                <p:cTn id="17" presetID="22" presetClass="entr" presetSubtype="4" fill="hold" nodeType="withEffect">
                                  <p:stCondLst>
                                    <p:cond delay="0"/>
                                  </p:stCondLst>
                                  <p:childTnLst>
                                    <p:set>
                                      <p:cBhvr>
                                        <p:cTn id="18" dur="1" fill="hold">
                                          <p:stCondLst>
                                            <p:cond delay="0"/>
                                          </p:stCondLst>
                                        </p:cTn>
                                        <p:tgtEl>
                                          <p:spTgt spid="4">
                                            <p:txEl>
                                              <p:pRg st="7" end="7"/>
                                            </p:txEl>
                                          </p:spTgt>
                                        </p:tgtEl>
                                        <p:attrNameLst>
                                          <p:attrName>style.visibility</p:attrName>
                                        </p:attrNameLst>
                                      </p:cBhvr>
                                      <p:to>
                                        <p:strVal val="visible"/>
                                      </p:to>
                                    </p:set>
                                    <p:animEffect transition="in" filter="wipe(down)">
                                      <p:cBhvr>
                                        <p:cTn id="19" dur="500"/>
                                        <p:tgtEl>
                                          <p:spTgt spid="4">
                                            <p:txEl>
                                              <p:pRg st="7" end="7"/>
                                            </p:txEl>
                                          </p:spTgt>
                                        </p:tgtEl>
                                      </p:cBhvr>
                                    </p:animEffect>
                                  </p:childTnLst>
                                </p:cTn>
                              </p:par>
                              <p:par>
                                <p:cTn id="20" presetID="22" presetClass="entr" presetSubtype="4" fill="hold" nodeType="withEffect">
                                  <p:stCondLst>
                                    <p:cond delay="0"/>
                                  </p:stCondLst>
                                  <p:childTnLst>
                                    <p:set>
                                      <p:cBhvr>
                                        <p:cTn id="21" dur="1" fill="hold">
                                          <p:stCondLst>
                                            <p:cond delay="0"/>
                                          </p:stCondLst>
                                        </p:cTn>
                                        <p:tgtEl>
                                          <p:spTgt spid="4">
                                            <p:txEl>
                                              <p:pRg st="8" end="8"/>
                                            </p:txEl>
                                          </p:spTgt>
                                        </p:tgtEl>
                                        <p:attrNameLst>
                                          <p:attrName>style.visibility</p:attrName>
                                        </p:attrNameLst>
                                      </p:cBhvr>
                                      <p:to>
                                        <p:strVal val="visible"/>
                                      </p:to>
                                    </p:set>
                                    <p:animEffect transition="in" filter="wipe(down)">
                                      <p:cBhvr>
                                        <p:cTn id="22" dur="500"/>
                                        <p:tgtEl>
                                          <p:spTgt spid="4">
                                            <p:txEl>
                                              <p:pRg st="8" end="8"/>
                                            </p:txEl>
                                          </p:spTgt>
                                        </p:tgtEl>
                                      </p:cBhvr>
                                    </p:animEffect>
                                  </p:childTnLst>
                                </p:cTn>
                              </p:par>
                              <p:par>
                                <p:cTn id="23" presetID="22" presetClass="entr" presetSubtype="4" fill="hold" nodeType="withEffect">
                                  <p:stCondLst>
                                    <p:cond delay="0"/>
                                  </p:stCondLst>
                                  <p:childTnLst>
                                    <p:set>
                                      <p:cBhvr>
                                        <p:cTn id="24" dur="1" fill="hold">
                                          <p:stCondLst>
                                            <p:cond delay="0"/>
                                          </p:stCondLst>
                                        </p:cTn>
                                        <p:tgtEl>
                                          <p:spTgt spid="4">
                                            <p:txEl>
                                              <p:pRg st="9" end="9"/>
                                            </p:txEl>
                                          </p:spTgt>
                                        </p:tgtEl>
                                        <p:attrNameLst>
                                          <p:attrName>style.visibility</p:attrName>
                                        </p:attrNameLst>
                                      </p:cBhvr>
                                      <p:to>
                                        <p:strVal val="visible"/>
                                      </p:to>
                                    </p:set>
                                    <p:animEffect transition="in" filter="wipe(down)">
                                      <p:cBhvr>
                                        <p:cTn id="25" dur="500"/>
                                        <p:tgtEl>
                                          <p:spTgt spid="4">
                                            <p:txEl>
                                              <p:pRg st="9" end="9"/>
                                            </p:txEl>
                                          </p:spTgt>
                                        </p:tgtEl>
                                      </p:cBhvr>
                                    </p:animEffect>
                                  </p:childTnLst>
                                </p:cTn>
                              </p:par>
                              <p:par>
                                <p:cTn id="26" presetID="22" presetClass="entr" presetSubtype="4" fill="hold" nodeType="withEffect">
                                  <p:stCondLst>
                                    <p:cond delay="0"/>
                                  </p:stCondLst>
                                  <p:childTnLst>
                                    <p:set>
                                      <p:cBhvr>
                                        <p:cTn id="27" dur="1" fill="hold">
                                          <p:stCondLst>
                                            <p:cond delay="0"/>
                                          </p:stCondLst>
                                        </p:cTn>
                                        <p:tgtEl>
                                          <p:spTgt spid="4">
                                            <p:txEl>
                                              <p:pRg st="10" end="10"/>
                                            </p:txEl>
                                          </p:spTgt>
                                        </p:tgtEl>
                                        <p:attrNameLst>
                                          <p:attrName>style.visibility</p:attrName>
                                        </p:attrNameLst>
                                      </p:cBhvr>
                                      <p:to>
                                        <p:strVal val="visible"/>
                                      </p:to>
                                    </p:set>
                                    <p:animEffect transition="in" filter="wipe(down)">
                                      <p:cBhvr>
                                        <p:cTn id="28" dur="500"/>
                                        <p:tgtEl>
                                          <p:spTgt spid="4">
                                            <p:txEl>
                                              <p:pRg st="10" end="10"/>
                                            </p:txEl>
                                          </p:spTgt>
                                        </p:tgtEl>
                                      </p:cBhvr>
                                    </p:animEffect>
                                  </p:childTnLst>
                                </p:cTn>
                              </p:par>
                              <p:par>
                                <p:cTn id="29" presetID="22" presetClass="entr" presetSubtype="4" fill="hold" nodeType="withEffect">
                                  <p:stCondLst>
                                    <p:cond delay="0"/>
                                  </p:stCondLst>
                                  <p:childTnLst>
                                    <p:set>
                                      <p:cBhvr>
                                        <p:cTn id="30" dur="1" fill="hold">
                                          <p:stCondLst>
                                            <p:cond delay="0"/>
                                          </p:stCondLst>
                                        </p:cTn>
                                        <p:tgtEl>
                                          <p:spTgt spid="4">
                                            <p:txEl>
                                              <p:pRg st="11" end="11"/>
                                            </p:txEl>
                                          </p:spTgt>
                                        </p:tgtEl>
                                        <p:attrNameLst>
                                          <p:attrName>style.visibility</p:attrName>
                                        </p:attrNameLst>
                                      </p:cBhvr>
                                      <p:to>
                                        <p:strVal val="visible"/>
                                      </p:to>
                                    </p:set>
                                    <p:animEffect transition="in" filter="wipe(down)">
                                      <p:cBhvr>
                                        <p:cTn id="31" dur="500"/>
                                        <p:tgtEl>
                                          <p:spTgt spid="4">
                                            <p:txEl>
                                              <p:pRg st="11" end="11"/>
                                            </p:txEl>
                                          </p:spTgt>
                                        </p:tgtEl>
                                      </p:cBhvr>
                                    </p:animEffect>
                                  </p:childTnLst>
                                </p:cTn>
                              </p:par>
                              <p:par>
                                <p:cTn id="32" presetID="22" presetClass="entr" presetSubtype="4" fill="hold" nodeType="withEffect">
                                  <p:stCondLst>
                                    <p:cond delay="0"/>
                                  </p:stCondLst>
                                  <p:childTnLst>
                                    <p:set>
                                      <p:cBhvr>
                                        <p:cTn id="33" dur="1" fill="hold">
                                          <p:stCondLst>
                                            <p:cond delay="0"/>
                                          </p:stCondLst>
                                        </p:cTn>
                                        <p:tgtEl>
                                          <p:spTgt spid="4">
                                            <p:txEl>
                                              <p:pRg st="12" end="12"/>
                                            </p:txEl>
                                          </p:spTgt>
                                        </p:tgtEl>
                                        <p:attrNameLst>
                                          <p:attrName>style.visibility</p:attrName>
                                        </p:attrNameLst>
                                      </p:cBhvr>
                                      <p:to>
                                        <p:strVal val="visible"/>
                                      </p:to>
                                    </p:set>
                                    <p:animEffect transition="in" filter="wipe(down)">
                                      <p:cBhvr>
                                        <p:cTn id="34" dur="500"/>
                                        <p:tgtEl>
                                          <p:spTgt spid="4">
                                            <p:txEl>
                                              <p:pRg st="12" end="12"/>
                                            </p:txEl>
                                          </p:spTgt>
                                        </p:tgtEl>
                                      </p:cBhvr>
                                    </p:animEffect>
                                  </p:childTnLst>
                                </p:cTn>
                              </p:par>
                              <p:par>
                                <p:cTn id="35" presetID="22" presetClass="entr" presetSubtype="4" fill="hold" nodeType="withEffect">
                                  <p:stCondLst>
                                    <p:cond delay="0"/>
                                  </p:stCondLst>
                                  <p:childTnLst>
                                    <p:set>
                                      <p:cBhvr>
                                        <p:cTn id="36" dur="1" fill="hold">
                                          <p:stCondLst>
                                            <p:cond delay="0"/>
                                          </p:stCondLst>
                                        </p:cTn>
                                        <p:tgtEl>
                                          <p:spTgt spid="4">
                                            <p:txEl>
                                              <p:pRg st="14" end="14"/>
                                            </p:txEl>
                                          </p:spTgt>
                                        </p:tgtEl>
                                        <p:attrNameLst>
                                          <p:attrName>style.visibility</p:attrName>
                                        </p:attrNameLst>
                                      </p:cBhvr>
                                      <p:to>
                                        <p:strVal val="visible"/>
                                      </p:to>
                                    </p:set>
                                    <p:animEffect transition="in" filter="wipe(down)">
                                      <p:cBhvr>
                                        <p:cTn id="37" dur="500"/>
                                        <p:tgtEl>
                                          <p:spTgt spid="4">
                                            <p:txEl>
                                              <p:pRg st="14" end="1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28600" y="76200"/>
            <a:ext cx="6096000" cy="584775"/>
          </a:xfrm>
          <a:prstGeom prst="rect">
            <a:avLst/>
          </a:prstGeom>
          <a:noFill/>
        </p:spPr>
        <p:txBody>
          <a:bodyPr wrap="square" rtlCol="0">
            <a:spAutoFit/>
          </a:bodyPr>
          <a:lstStyle/>
          <a:p>
            <a:r>
              <a:rPr lang="en-US" sz="3200" b="1" dirty="0" smtClean="0"/>
              <a:t>Fundraising</a:t>
            </a:r>
            <a:endParaRPr lang="en-US" sz="3200" b="1" dirty="0"/>
          </a:p>
        </p:txBody>
      </p:sp>
      <p:sp>
        <p:nvSpPr>
          <p:cNvPr id="4" name="Rectangle 3"/>
          <p:cNvSpPr/>
          <p:nvPr/>
        </p:nvSpPr>
        <p:spPr>
          <a:xfrm>
            <a:off x="-228600" y="685800"/>
            <a:ext cx="8686800" cy="5139869"/>
          </a:xfrm>
          <a:prstGeom prst="rect">
            <a:avLst/>
          </a:prstGeom>
        </p:spPr>
        <p:txBody>
          <a:bodyPr wrap="square">
            <a:spAutoFit/>
          </a:bodyPr>
          <a:lstStyle/>
          <a:p>
            <a:pPr marL="914400" lvl="1" indent="-457200">
              <a:buFont typeface="Arial" panose="020B0604020202020204" pitchFamily="34" charset="0"/>
              <a:buChar char="•"/>
            </a:pPr>
            <a:r>
              <a:rPr lang="en-US" sz="2800" dirty="0" smtClean="0"/>
              <a:t>Our fundraising team is actively looking for new opportunities</a:t>
            </a:r>
          </a:p>
          <a:p>
            <a:pPr marL="914400" lvl="1" indent="-457200">
              <a:buFont typeface="Arial" panose="020B0604020202020204" pitchFamily="34" charset="0"/>
              <a:buChar char="•"/>
            </a:pPr>
            <a:r>
              <a:rPr lang="en-US" sz="2800" dirty="0" smtClean="0"/>
              <a:t>Our goal is to add fundraising events that are impactful and easy</a:t>
            </a:r>
          </a:p>
          <a:p>
            <a:pPr marL="1371600" lvl="2" indent="-457200">
              <a:buFont typeface="Arial" panose="020B0604020202020204" pitchFamily="34" charset="0"/>
              <a:buChar char="•"/>
            </a:pPr>
            <a:r>
              <a:rPr lang="en-US" sz="2400" dirty="0" smtClean="0"/>
              <a:t>Trying to avoid kids selling things.</a:t>
            </a:r>
          </a:p>
          <a:p>
            <a:pPr marL="1371600" lvl="2" indent="-457200">
              <a:buFont typeface="Arial" panose="020B0604020202020204" pitchFamily="34" charset="0"/>
              <a:buChar char="•"/>
            </a:pPr>
            <a:r>
              <a:rPr lang="en-US" sz="2400" dirty="0" smtClean="0"/>
              <a:t>Partnering with local businesses when possible</a:t>
            </a:r>
          </a:p>
          <a:p>
            <a:pPr marL="914400" lvl="1" indent="-457200">
              <a:buFont typeface="Arial" panose="020B0604020202020204" pitchFamily="34" charset="0"/>
              <a:buChar char="•"/>
            </a:pPr>
            <a:r>
              <a:rPr lang="en-US" sz="2800" dirty="0" smtClean="0"/>
              <a:t>Look for new HBA wearables coming soon</a:t>
            </a:r>
          </a:p>
          <a:p>
            <a:pPr marL="914400" lvl="1" indent="-457200">
              <a:buFont typeface="Arial" panose="020B0604020202020204" pitchFamily="34" charset="0"/>
              <a:buChar char="•"/>
            </a:pPr>
            <a:r>
              <a:rPr lang="en-US" sz="2800" dirty="0" smtClean="0"/>
              <a:t>Support our vending machines at </a:t>
            </a:r>
            <a:r>
              <a:rPr lang="en-US" sz="2800" dirty="0" err="1" smtClean="0"/>
              <a:t>Guilliams</a:t>
            </a:r>
            <a:r>
              <a:rPr lang="en-US" sz="2800" dirty="0" smtClean="0"/>
              <a:t> Field</a:t>
            </a:r>
          </a:p>
          <a:p>
            <a:pPr marL="914400" lvl="1" indent="-457200">
              <a:buFont typeface="Arial" panose="020B0604020202020204" pitchFamily="34" charset="0"/>
              <a:buChar char="•"/>
            </a:pPr>
            <a:r>
              <a:rPr lang="en-US" sz="2800" dirty="0" smtClean="0"/>
              <a:t>We can use your help!  Ideas and implementation!</a:t>
            </a:r>
          </a:p>
          <a:p>
            <a:pPr marL="914400" lvl="1" indent="-457200">
              <a:buFont typeface="Arial" panose="020B0604020202020204" pitchFamily="34" charset="0"/>
              <a:buChar char="•"/>
            </a:pPr>
            <a:r>
              <a:rPr lang="en-US" sz="2800" dirty="0" smtClean="0"/>
              <a:t>Our goal is to raise a minimum of $3,000</a:t>
            </a:r>
          </a:p>
          <a:p>
            <a:pPr marL="914400" lvl="1" indent="-457200">
              <a:buFont typeface="Arial" panose="020B0604020202020204" pitchFamily="34" charset="0"/>
              <a:buChar char="•"/>
            </a:pPr>
            <a:r>
              <a:rPr lang="en-US" sz="2800" dirty="0" smtClean="0"/>
              <a:t>Fundraisers will be communicated via email, coaches and website</a:t>
            </a:r>
          </a:p>
        </p:txBody>
      </p:sp>
    </p:spTree>
    <p:extLst>
      <p:ext uri="{BB962C8B-B14F-4D97-AF65-F5344CB8AC3E}">
        <p14:creationId xmlns:p14="http://schemas.microsoft.com/office/powerpoint/2010/main" val="192301277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82600" y="-152400"/>
            <a:ext cx="7620000" cy="838200"/>
          </a:xfrm>
        </p:spPr>
        <p:txBody>
          <a:bodyPr/>
          <a:lstStyle/>
          <a:p>
            <a:r>
              <a:rPr lang="en-US" sz="4000" dirty="0" smtClean="0">
                <a:solidFill>
                  <a:srgbClr val="00B0F0"/>
                </a:solidFill>
              </a:rPr>
              <a:t>Highlights from 2016</a:t>
            </a:r>
            <a:endParaRPr lang="en-US" sz="4000" dirty="0">
              <a:solidFill>
                <a:srgbClr val="00B0F0"/>
              </a:solidFill>
            </a:endParaRPr>
          </a:p>
        </p:txBody>
      </p:sp>
      <p:sp>
        <p:nvSpPr>
          <p:cNvPr id="3" name="TextBox 2"/>
          <p:cNvSpPr txBox="1"/>
          <p:nvPr/>
        </p:nvSpPr>
        <p:spPr>
          <a:xfrm>
            <a:off x="228600" y="469900"/>
            <a:ext cx="7467600" cy="3970318"/>
          </a:xfrm>
          <a:prstGeom prst="rect">
            <a:avLst/>
          </a:prstGeom>
          <a:noFill/>
        </p:spPr>
        <p:txBody>
          <a:bodyPr wrap="square" rtlCol="0">
            <a:spAutoFit/>
          </a:bodyPr>
          <a:lstStyle/>
          <a:p>
            <a:pPr marL="285750" indent="-285750">
              <a:buFont typeface="Arial" panose="020B0604020202020204" pitchFamily="34" charset="0"/>
              <a:buChar char="•"/>
            </a:pPr>
            <a:r>
              <a:rPr lang="en-US" dirty="0" smtClean="0"/>
              <a:t>15AAA MBT &amp; Gopher State Tournament Champions!</a:t>
            </a:r>
          </a:p>
          <a:p>
            <a:pPr marL="285750" indent="-285750">
              <a:buFont typeface="Arial" panose="020B0604020202020204" pitchFamily="34" charset="0"/>
              <a:buChar char="•"/>
            </a:pPr>
            <a:r>
              <a:rPr lang="en-US" dirty="0" smtClean="0"/>
              <a:t>13AAA won their tier of the MBL playoffs and the Lakeville tournament.</a:t>
            </a:r>
          </a:p>
          <a:p>
            <a:pPr marL="285750" indent="-285750">
              <a:buFont typeface="Arial" panose="020B0604020202020204" pitchFamily="34" charset="0"/>
              <a:buChar char="•"/>
            </a:pPr>
            <a:r>
              <a:rPr lang="en-US" dirty="0" smtClean="0"/>
              <a:t>13AA won the Edina and Delano tournaments, 4</a:t>
            </a:r>
            <a:r>
              <a:rPr lang="en-US" baseline="30000" dirty="0" smtClean="0"/>
              <a:t>th</a:t>
            </a:r>
            <a:r>
              <a:rPr lang="en-US" dirty="0" smtClean="0"/>
              <a:t> in MBT</a:t>
            </a:r>
          </a:p>
          <a:p>
            <a:pPr marL="285750" indent="-285750">
              <a:buFont typeface="Arial" panose="020B0604020202020204" pitchFamily="34" charset="0"/>
              <a:buChar char="•"/>
            </a:pPr>
            <a:r>
              <a:rPr lang="en-US" dirty="0" smtClean="0"/>
              <a:t>13A won the </a:t>
            </a:r>
            <a:r>
              <a:rPr lang="en-US" dirty="0" err="1" smtClean="0"/>
              <a:t>Glenco</a:t>
            </a:r>
            <a:r>
              <a:rPr lang="en-US" dirty="0" smtClean="0"/>
              <a:t> wood bat tournament.</a:t>
            </a:r>
          </a:p>
          <a:p>
            <a:pPr marL="285750" indent="-285750">
              <a:buFont typeface="Arial" panose="020B0604020202020204" pitchFamily="34" charset="0"/>
              <a:buChar char="•"/>
            </a:pPr>
            <a:r>
              <a:rPr lang="en-US" dirty="0" smtClean="0"/>
              <a:t>13AAA &amp; 14AAA won their MBL regular season section.</a:t>
            </a:r>
          </a:p>
          <a:p>
            <a:pPr marL="285750" indent="-285750">
              <a:buFont typeface="Arial" panose="020B0604020202020204" pitchFamily="34" charset="0"/>
              <a:buChar char="•"/>
            </a:pPr>
            <a:r>
              <a:rPr lang="en-US" dirty="0" smtClean="0"/>
              <a:t>13-15AAA, 14AA teams all qualified for both MBT and Gopher State Tournaments.</a:t>
            </a:r>
          </a:p>
          <a:p>
            <a:pPr marL="285750" indent="-285750">
              <a:buFont typeface="Arial" panose="020B0604020202020204" pitchFamily="34" charset="0"/>
              <a:buChar char="•"/>
            </a:pPr>
            <a:r>
              <a:rPr lang="en-US" dirty="0" smtClean="0"/>
              <a:t>ALL 3 Single A teams qualified for a state tournament.</a:t>
            </a:r>
          </a:p>
          <a:p>
            <a:pPr marL="285750" indent="-285750">
              <a:buFont typeface="Arial" panose="020B0604020202020204" pitchFamily="34" charset="0"/>
              <a:buChar char="•"/>
            </a:pPr>
            <a:r>
              <a:rPr lang="en-US" dirty="0" smtClean="0"/>
              <a:t>AAA Travel teams combined to win 75% of their games.</a:t>
            </a:r>
          </a:p>
          <a:p>
            <a:pPr marL="285750" indent="-285750">
              <a:buFont typeface="Arial" panose="020B0604020202020204" pitchFamily="34" charset="0"/>
              <a:buChar char="•"/>
            </a:pPr>
            <a:r>
              <a:rPr lang="en-US" dirty="0" smtClean="0"/>
              <a:t>AA Travel  teams combined to win 60% of their games.</a:t>
            </a:r>
          </a:p>
          <a:p>
            <a:pPr marL="285750" indent="-285750">
              <a:buFont typeface="Arial" panose="020B0604020202020204" pitchFamily="34" charset="0"/>
              <a:buChar char="•"/>
            </a:pPr>
            <a:r>
              <a:rPr lang="en-US" dirty="0" smtClean="0"/>
              <a:t>All </a:t>
            </a:r>
            <a:r>
              <a:rPr lang="en-US" dirty="0" smtClean="0"/>
              <a:t>house </a:t>
            </a:r>
            <a:r>
              <a:rPr lang="en-US" dirty="0" smtClean="0"/>
              <a:t>teams finished above .500 during the regular season.</a:t>
            </a:r>
          </a:p>
          <a:p>
            <a:pPr marL="285750" indent="-285750">
              <a:buFont typeface="Arial" panose="020B0604020202020204" pitchFamily="34" charset="0"/>
              <a:buChar char="•"/>
            </a:pPr>
            <a:r>
              <a:rPr lang="en-US" dirty="0" smtClean="0"/>
              <a:t>New vending room at Gulliums Field.</a:t>
            </a:r>
          </a:p>
          <a:p>
            <a:pPr marL="285750" indent="-285750">
              <a:buFont typeface="Arial" panose="020B0604020202020204" pitchFamily="34" charset="0"/>
              <a:buChar char="•"/>
            </a:pPr>
            <a:r>
              <a:rPr lang="en-US" dirty="0" smtClean="0"/>
              <a:t>New pitching machines.</a:t>
            </a:r>
          </a:p>
          <a:p>
            <a:pPr marL="285750" indent="-285750">
              <a:buFont typeface="Arial" panose="020B0604020202020204" pitchFamily="34" charset="0"/>
              <a:buChar char="•"/>
            </a:pPr>
            <a:r>
              <a:rPr lang="en-US" dirty="0" smtClean="0"/>
              <a:t>Board </a:t>
            </a:r>
            <a:r>
              <a:rPr lang="en-US" dirty="0" smtClean="0"/>
              <a:t>turnover, 5 retire, 9 new.</a:t>
            </a:r>
          </a:p>
        </p:txBody>
      </p:sp>
      <p:sp>
        <p:nvSpPr>
          <p:cNvPr id="5" name="Title 1"/>
          <p:cNvSpPr txBox="1">
            <a:spLocks/>
          </p:cNvSpPr>
          <p:nvPr/>
        </p:nvSpPr>
        <p:spPr>
          <a:xfrm>
            <a:off x="4191000" y="3657600"/>
            <a:ext cx="4019550" cy="1143000"/>
          </a:xfrm>
          <a:prstGeom prst="rect">
            <a:avLst/>
          </a:prstGeom>
        </p:spPr>
        <p:txBody>
          <a:bodyPr vert="horz" lIns="91440" tIns="45720" rIns="91440" bIns="45720" rtlCol="0" anchor="ctr">
            <a:noAutofit/>
          </a:bodyPr>
          <a:lstStyle>
            <a:lvl1pPr algn="l" defTabSz="914400" rtl="0" eaLnBrk="1" latinLnBrk="0" hangingPunct="1">
              <a:spcBef>
                <a:spcPct val="0"/>
              </a:spcBef>
              <a:buNone/>
              <a:defRPr sz="4600" kern="1200" cap="none" spc="-100" baseline="0">
                <a:ln>
                  <a:noFill/>
                </a:ln>
                <a:solidFill>
                  <a:schemeClr val="tx2"/>
                </a:solidFill>
                <a:effectLst/>
                <a:latin typeface="+mj-lt"/>
                <a:ea typeface="+mj-ea"/>
                <a:cs typeface="+mj-cs"/>
              </a:defRPr>
            </a:lvl1pPr>
          </a:lstStyle>
          <a:p>
            <a:r>
              <a:rPr lang="en-US" sz="4000" dirty="0" smtClean="0">
                <a:solidFill>
                  <a:srgbClr val="00B0F0"/>
                </a:solidFill>
              </a:rPr>
              <a:t>New for 2017</a:t>
            </a:r>
            <a:endParaRPr lang="en-US" sz="4000" dirty="0">
              <a:solidFill>
                <a:srgbClr val="00B0F0"/>
              </a:solidFill>
            </a:endParaRPr>
          </a:p>
        </p:txBody>
      </p:sp>
      <p:sp>
        <p:nvSpPr>
          <p:cNvPr id="4" name="Rectangle 3"/>
          <p:cNvSpPr/>
          <p:nvPr/>
        </p:nvSpPr>
        <p:spPr>
          <a:xfrm>
            <a:off x="3092450" y="4500266"/>
            <a:ext cx="5346700" cy="2308324"/>
          </a:xfrm>
          <a:prstGeom prst="rect">
            <a:avLst/>
          </a:prstGeom>
        </p:spPr>
        <p:txBody>
          <a:bodyPr wrap="square">
            <a:spAutoFit/>
          </a:bodyPr>
          <a:lstStyle/>
          <a:p>
            <a:pPr marL="285750" indent="-285750">
              <a:buFont typeface="Arial" panose="020B0604020202020204" pitchFamily="34" charset="0"/>
              <a:buChar char="•"/>
            </a:pPr>
            <a:r>
              <a:rPr lang="en-US" dirty="0"/>
              <a:t>Sr. Living home </a:t>
            </a:r>
            <a:r>
              <a:rPr lang="en-US" dirty="0" smtClean="0"/>
              <a:t>is opening next </a:t>
            </a:r>
            <a:r>
              <a:rPr lang="en-US" dirty="0"/>
              <a:t>to the </a:t>
            </a:r>
            <a:r>
              <a:rPr lang="en-US" dirty="0" smtClean="0"/>
              <a:t>fields.</a:t>
            </a:r>
            <a:endParaRPr lang="en-US" dirty="0"/>
          </a:p>
          <a:p>
            <a:pPr marL="285750" indent="-285750">
              <a:buFont typeface="Arial" panose="020B0604020202020204" pitchFamily="34" charset="0"/>
              <a:buChar char="•"/>
            </a:pPr>
            <a:r>
              <a:rPr lang="en-US" dirty="0" smtClean="0"/>
              <a:t>Pitching pen and parking lot work.</a:t>
            </a:r>
            <a:endParaRPr lang="en-US" dirty="0"/>
          </a:p>
          <a:p>
            <a:pPr marL="285750" indent="-285750">
              <a:buFont typeface="Arial" panose="020B0604020202020204" pitchFamily="34" charset="0"/>
              <a:buChar char="•"/>
            </a:pPr>
            <a:r>
              <a:rPr lang="en-US" dirty="0"/>
              <a:t>B</a:t>
            </a:r>
            <a:r>
              <a:rPr lang="en-US" dirty="0" smtClean="0"/>
              <a:t>oard </a:t>
            </a:r>
            <a:r>
              <a:rPr lang="en-US" dirty="0"/>
              <a:t>turnover, </a:t>
            </a:r>
            <a:r>
              <a:rPr lang="en-US" dirty="0" smtClean="0"/>
              <a:t>5 retire , 3 new, </a:t>
            </a:r>
            <a:r>
              <a:rPr lang="en-US" dirty="0"/>
              <a:t>still room for more!</a:t>
            </a:r>
          </a:p>
          <a:p>
            <a:pPr marL="285750" indent="-285750">
              <a:buFont typeface="Arial" panose="020B0604020202020204" pitchFamily="34" charset="0"/>
              <a:buChar char="•"/>
            </a:pPr>
            <a:r>
              <a:rPr lang="en-US" dirty="0"/>
              <a:t>New clinic </a:t>
            </a:r>
            <a:r>
              <a:rPr lang="en-US" dirty="0" smtClean="0"/>
              <a:t>location at Batting Cages of MN </a:t>
            </a:r>
          </a:p>
          <a:p>
            <a:pPr marL="285750" indent="-285750">
              <a:buFont typeface="Arial" panose="020B0604020202020204" pitchFamily="34" charset="0"/>
              <a:buChar char="•"/>
            </a:pPr>
            <a:r>
              <a:rPr lang="en-US" dirty="0" smtClean="0"/>
              <a:t>2</a:t>
            </a:r>
            <a:r>
              <a:rPr lang="en-US" baseline="30000" dirty="0" smtClean="0"/>
              <a:t>nd</a:t>
            </a:r>
            <a:r>
              <a:rPr lang="en-US" dirty="0" smtClean="0"/>
              <a:t> year of our HBA </a:t>
            </a:r>
            <a:r>
              <a:rPr lang="en-US" dirty="0"/>
              <a:t>logo gear </a:t>
            </a:r>
            <a:r>
              <a:rPr lang="en-US" dirty="0" smtClean="0"/>
              <a:t>program.</a:t>
            </a:r>
          </a:p>
          <a:p>
            <a:pPr marL="285750" indent="-285750">
              <a:buFont typeface="Arial" panose="020B0604020202020204" pitchFamily="34" charset="0"/>
              <a:buChar char="•"/>
            </a:pPr>
            <a:r>
              <a:rPr lang="en-US" dirty="0" smtClean="0"/>
              <a:t>Added fall evaluation event for the incoming 13s.</a:t>
            </a:r>
          </a:p>
          <a:p>
            <a:pPr marL="285750" indent="-285750">
              <a:buFont typeface="Arial" panose="020B0604020202020204" pitchFamily="34" charset="0"/>
              <a:buChar char="•"/>
            </a:pPr>
            <a:r>
              <a:rPr lang="en-US" dirty="0" smtClean="0"/>
              <a:t>Use of new pitch count </a:t>
            </a:r>
            <a:r>
              <a:rPr lang="en-US" dirty="0" smtClean="0"/>
              <a:t>rules</a:t>
            </a:r>
          </a:p>
          <a:p>
            <a:pPr marL="285750" indent="-285750">
              <a:buFont typeface="Arial" panose="020B0604020202020204" pitchFamily="34" charset="0"/>
              <a:buChar char="•"/>
            </a:pPr>
            <a:r>
              <a:rPr lang="en-US" dirty="0" smtClean="0"/>
              <a:t>No games at HHS, hopefully adding Blake’s field</a:t>
            </a:r>
            <a:endParaRPr lang="en-US" dirty="0" smtClean="0"/>
          </a:p>
        </p:txBody>
      </p:sp>
    </p:spTree>
    <p:extLst>
      <p:ext uri="{BB962C8B-B14F-4D97-AF65-F5344CB8AC3E}">
        <p14:creationId xmlns:p14="http://schemas.microsoft.com/office/powerpoint/2010/main" val="34563251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4" grpId="0"/>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771650" y="4695826"/>
            <a:ext cx="1581150" cy="1971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010150" y="4657725"/>
            <a:ext cx="1619250" cy="2047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6691" y="4881566"/>
            <a:ext cx="1428750" cy="1609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5"/>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6553200" y="4791076"/>
            <a:ext cx="1885950" cy="1876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 name="Picture 6"/>
          <p:cNvPicPr>
            <a:picLocks noChangeAspect="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3371850" y="4867275"/>
            <a:ext cx="1733550" cy="1724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Picture 2" descr="http://cdn1.sportngin.com/attachments/photo/5685/3702/HBA_Lockup_2016_small.png"/>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771648" y="0"/>
            <a:ext cx="5114925" cy="1662353"/>
          </a:xfrm>
          <a:prstGeom prst="rect">
            <a:avLst/>
          </a:prstGeom>
          <a:noFill/>
          <a:extLst>
            <a:ext uri="{909E8E84-426E-40DD-AFC4-6F175D3DCCD1}">
              <a14:hiddenFill xmlns:a14="http://schemas.microsoft.com/office/drawing/2010/main">
                <a:solidFill>
                  <a:srgbClr val="FFFFFF"/>
                </a:solidFill>
              </a14:hiddenFill>
            </a:ext>
          </a:extLst>
        </p:spPr>
      </p:pic>
      <p:sp>
        <p:nvSpPr>
          <p:cNvPr id="9" name="TextBox 8"/>
          <p:cNvSpPr txBox="1"/>
          <p:nvPr/>
        </p:nvSpPr>
        <p:spPr>
          <a:xfrm>
            <a:off x="685800" y="1524000"/>
            <a:ext cx="7391400" cy="830997"/>
          </a:xfrm>
          <a:prstGeom prst="rect">
            <a:avLst/>
          </a:prstGeom>
          <a:noFill/>
        </p:spPr>
        <p:txBody>
          <a:bodyPr wrap="square" rtlCol="0">
            <a:spAutoFit/>
          </a:bodyPr>
          <a:lstStyle/>
          <a:p>
            <a:pPr algn="ctr"/>
            <a:r>
              <a:rPr lang="en-US" sz="4800" dirty="0" smtClean="0">
                <a:solidFill>
                  <a:srgbClr val="0070C0"/>
                </a:solidFill>
              </a:rPr>
              <a:t>2017 HBA League Gear</a:t>
            </a:r>
            <a:endParaRPr lang="en-US" sz="4800" dirty="0">
              <a:solidFill>
                <a:srgbClr val="0070C0"/>
              </a:solidFill>
            </a:endParaRPr>
          </a:p>
        </p:txBody>
      </p:sp>
      <p:sp>
        <p:nvSpPr>
          <p:cNvPr id="10" name="TextBox 9"/>
          <p:cNvSpPr txBox="1"/>
          <p:nvPr/>
        </p:nvSpPr>
        <p:spPr>
          <a:xfrm>
            <a:off x="914400" y="2286000"/>
            <a:ext cx="7620000" cy="2677656"/>
          </a:xfrm>
          <a:prstGeom prst="rect">
            <a:avLst/>
          </a:prstGeom>
          <a:noFill/>
        </p:spPr>
        <p:txBody>
          <a:bodyPr wrap="square" rtlCol="0">
            <a:spAutoFit/>
          </a:bodyPr>
          <a:lstStyle/>
          <a:p>
            <a:pPr marL="285750" indent="-285750">
              <a:buFont typeface="Arial" panose="020B0604020202020204" pitchFamily="34" charset="0"/>
              <a:buChar char="•"/>
            </a:pPr>
            <a:r>
              <a:rPr lang="en-US" sz="2400" dirty="0" smtClean="0"/>
              <a:t>Show your league pride with HBA logo apparel</a:t>
            </a:r>
          </a:p>
          <a:p>
            <a:pPr marL="285750" indent="-285750">
              <a:buFont typeface="Arial" panose="020B0604020202020204" pitchFamily="34" charset="0"/>
              <a:buChar char="•"/>
            </a:pPr>
            <a:r>
              <a:rPr lang="en-US" sz="2400" dirty="0" smtClean="0"/>
              <a:t>Preview at later preseason clinics</a:t>
            </a:r>
          </a:p>
          <a:p>
            <a:pPr marL="285750" indent="-285750">
              <a:buFont typeface="Arial" panose="020B0604020202020204" pitchFamily="34" charset="0"/>
              <a:buChar char="•"/>
            </a:pPr>
            <a:r>
              <a:rPr lang="en-US" sz="2400" dirty="0" smtClean="0"/>
              <a:t>Online ordering will be available</a:t>
            </a:r>
          </a:p>
          <a:p>
            <a:pPr marL="285750" indent="-285750">
              <a:buFont typeface="Arial" panose="020B0604020202020204" pitchFamily="34" charset="0"/>
              <a:buChar char="•"/>
            </a:pPr>
            <a:r>
              <a:rPr lang="en-US" sz="2400" dirty="0" smtClean="0"/>
              <a:t>Final day to order will be just after evaluation day 3/12</a:t>
            </a:r>
          </a:p>
          <a:p>
            <a:pPr marL="285750" indent="-285750">
              <a:buFont typeface="Arial" panose="020B0604020202020204" pitchFamily="34" charset="0"/>
              <a:buChar char="•"/>
            </a:pPr>
            <a:r>
              <a:rPr lang="en-US" sz="2400" dirty="0" smtClean="0"/>
              <a:t>Affordable options and package saving.</a:t>
            </a:r>
          </a:p>
          <a:p>
            <a:pPr marL="285750" indent="-285750">
              <a:buFont typeface="Arial" panose="020B0604020202020204" pitchFamily="34" charset="0"/>
              <a:buChar char="•"/>
            </a:pPr>
            <a:r>
              <a:rPr lang="en-US" sz="2400" dirty="0" smtClean="0"/>
              <a:t>League gets percent of all sales</a:t>
            </a:r>
          </a:p>
          <a:p>
            <a:pPr marL="285750" indent="-285750">
              <a:buFont typeface="Arial" panose="020B0604020202020204" pitchFamily="34" charset="0"/>
              <a:buChar char="•"/>
            </a:pPr>
            <a:endParaRPr lang="en-US" sz="2400" dirty="0"/>
          </a:p>
        </p:txBody>
      </p:sp>
    </p:spTree>
    <p:extLst>
      <p:ext uri="{BB962C8B-B14F-4D97-AF65-F5344CB8AC3E}">
        <p14:creationId xmlns:p14="http://schemas.microsoft.com/office/powerpoint/2010/main" val="4018746691"/>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90204" y="358914"/>
            <a:ext cx="6934200" cy="707886"/>
          </a:xfrm>
          <a:prstGeom prst="rect">
            <a:avLst/>
          </a:prstGeom>
          <a:noFill/>
        </p:spPr>
        <p:txBody>
          <a:bodyPr wrap="square" rtlCol="0">
            <a:spAutoFit/>
          </a:bodyPr>
          <a:lstStyle/>
          <a:p>
            <a:r>
              <a:rPr lang="en-US" sz="4000" dirty="0" smtClean="0"/>
              <a:t>Open Q&amp;A Time</a:t>
            </a:r>
            <a:endParaRPr lang="en-US" sz="4000" dirty="0"/>
          </a:p>
        </p:txBody>
      </p:sp>
    </p:spTree>
    <p:extLst>
      <p:ext uri="{BB962C8B-B14F-4D97-AF65-F5344CB8AC3E}">
        <p14:creationId xmlns:p14="http://schemas.microsoft.com/office/powerpoint/2010/main" val="375363450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4018904069"/>
              </p:ext>
            </p:extLst>
          </p:nvPr>
        </p:nvGraphicFramePr>
        <p:xfrm>
          <a:off x="152400" y="941070"/>
          <a:ext cx="8077200" cy="5684194"/>
        </p:xfrm>
        <a:graphic>
          <a:graphicData uri="http://schemas.openxmlformats.org/drawingml/2006/table">
            <a:tbl>
              <a:tblPr/>
              <a:tblGrid>
                <a:gridCol w="1729483"/>
                <a:gridCol w="1917843"/>
                <a:gridCol w="4429874"/>
              </a:tblGrid>
              <a:tr h="272224">
                <a:tc>
                  <a:txBody>
                    <a:bodyPr/>
                    <a:lstStyle/>
                    <a:p>
                      <a:pPr algn="ctr" fontAlgn="b"/>
                      <a:r>
                        <a:rPr lang="en-US" sz="1400" b="1" i="0" u="none" strike="noStrike" dirty="0">
                          <a:effectLst/>
                          <a:latin typeface="Arial"/>
                        </a:rPr>
                        <a:t>First Name</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b"/>
                      <a:r>
                        <a:rPr lang="en-US" sz="1400" b="1" i="0" u="none" strike="noStrike" dirty="0">
                          <a:effectLst/>
                          <a:latin typeface="Arial"/>
                        </a:rPr>
                        <a:t>Last Name</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b"/>
                      <a:r>
                        <a:rPr lang="en-US" sz="1400" b="1" i="0" u="none" strike="noStrike" dirty="0">
                          <a:effectLst/>
                          <a:latin typeface="Arial"/>
                        </a:rPr>
                        <a:t>Position</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r>
              <a:tr h="300665">
                <a:tc>
                  <a:txBody>
                    <a:bodyPr/>
                    <a:lstStyle/>
                    <a:p>
                      <a:pPr algn="ctr" fontAlgn="b"/>
                      <a:r>
                        <a:rPr lang="en-US" sz="1800" b="1" i="0" u="none" strike="noStrike" dirty="0">
                          <a:effectLst/>
                          <a:latin typeface="Arial"/>
                        </a:rPr>
                        <a:t>Paul</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800" b="1" i="0" u="none" strike="noStrike" dirty="0">
                          <a:effectLst/>
                          <a:latin typeface="Arial"/>
                        </a:rPr>
                        <a:t>Hurth</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800" b="1" i="0" u="none" strike="noStrike" dirty="0">
                          <a:effectLst/>
                          <a:latin typeface="Arial"/>
                        </a:rPr>
                        <a:t>President</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300665">
                <a:tc>
                  <a:txBody>
                    <a:bodyPr/>
                    <a:lstStyle/>
                    <a:p>
                      <a:pPr algn="ctr" fontAlgn="b"/>
                      <a:r>
                        <a:rPr lang="en-US" sz="1800" b="1" i="0" u="none" strike="noStrike" dirty="0" smtClean="0">
                          <a:effectLst/>
                          <a:latin typeface="Arial"/>
                        </a:rPr>
                        <a:t>Dana</a:t>
                      </a:r>
                      <a:endParaRPr lang="en-US" sz="1800" b="1" i="0" u="none" strike="noStrike" dirty="0">
                        <a:effectLst/>
                        <a:latin typeface="Arial"/>
                      </a:endParaRP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800" b="1" i="0" u="none" strike="noStrike" dirty="0" smtClean="0">
                          <a:effectLst/>
                          <a:latin typeface="Arial"/>
                        </a:rPr>
                        <a:t>Johnson</a:t>
                      </a:r>
                      <a:endParaRPr lang="en-US" sz="1800" b="1" i="0" u="none" strike="noStrike" dirty="0">
                        <a:effectLst/>
                        <a:latin typeface="Arial"/>
                      </a:endParaRP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800" b="1" i="0" u="none" strike="noStrike" dirty="0" smtClean="0">
                          <a:effectLst/>
                          <a:latin typeface="Arial"/>
                        </a:rPr>
                        <a:t>Registration</a:t>
                      </a:r>
                      <a:r>
                        <a:rPr lang="en-US" sz="1800" b="1" i="0" u="none" strike="noStrike" baseline="0" dirty="0" smtClean="0">
                          <a:effectLst/>
                          <a:latin typeface="Arial"/>
                        </a:rPr>
                        <a:t> Coordinator</a:t>
                      </a:r>
                      <a:endParaRPr lang="en-US" sz="1800" b="1" i="0" u="none" strike="noStrike" dirty="0">
                        <a:effectLst/>
                        <a:latin typeface="Arial"/>
                      </a:endParaRP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300665">
                <a:tc>
                  <a:txBody>
                    <a:bodyPr/>
                    <a:lstStyle/>
                    <a:p>
                      <a:pPr algn="ctr" fontAlgn="b"/>
                      <a:r>
                        <a:rPr lang="en-US" sz="1800" b="1" i="0" u="none" strike="noStrike" dirty="0" smtClean="0">
                          <a:effectLst/>
                          <a:latin typeface="Arial"/>
                        </a:rPr>
                        <a:t>Brenda</a:t>
                      </a:r>
                      <a:endParaRPr lang="en-US" sz="1800" b="1" i="0" u="none" strike="noStrike" dirty="0">
                        <a:effectLst/>
                        <a:latin typeface="Arial"/>
                      </a:endParaRP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800" b="1" i="0" u="none" strike="noStrike" dirty="0" smtClean="0">
                          <a:effectLst/>
                          <a:latin typeface="Arial"/>
                        </a:rPr>
                        <a:t>Campbell</a:t>
                      </a:r>
                      <a:endParaRPr lang="en-US" sz="1800" b="1" i="0" u="none" strike="noStrike" dirty="0">
                        <a:effectLst/>
                        <a:latin typeface="Arial"/>
                      </a:endParaRP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800" b="1" i="0" u="none" strike="noStrike" dirty="0" smtClean="0">
                          <a:effectLst/>
                          <a:latin typeface="Arial"/>
                        </a:rPr>
                        <a:t>Co-Treasurer</a:t>
                      </a:r>
                      <a:endParaRPr lang="en-US" sz="1800" b="1" i="0" u="none" strike="noStrike" dirty="0">
                        <a:effectLst/>
                        <a:latin typeface="Arial"/>
                      </a:endParaRP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300665">
                <a:tc>
                  <a:txBody>
                    <a:bodyPr/>
                    <a:lstStyle/>
                    <a:p>
                      <a:pPr algn="ctr" fontAlgn="b"/>
                      <a:r>
                        <a:rPr lang="en-US" sz="1800" b="1" i="0" u="none" strike="noStrike" dirty="0" smtClean="0">
                          <a:effectLst/>
                          <a:latin typeface="Arial"/>
                        </a:rPr>
                        <a:t>Chris</a:t>
                      </a:r>
                      <a:endParaRPr lang="en-US" sz="1800" b="1" i="0" u="none" strike="noStrike" dirty="0">
                        <a:effectLst/>
                        <a:latin typeface="Arial"/>
                      </a:endParaRP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800" b="1" i="0" u="none" strike="noStrike" dirty="0" smtClean="0">
                          <a:effectLst/>
                          <a:latin typeface="Arial"/>
                        </a:rPr>
                        <a:t>Johnson</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800" b="1" i="0" u="none" strike="noStrike" dirty="0">
                          <a:effectLst/>
                          <a:latin typeface="Arial"/>
                        </a:rPr>
                        <a:t>Travel Team Coordinator</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300665">
                <a:tc>
                  <a:txBody>
                    <a:bodyPr/>
                    <a:lstStyle/>
                    <a:p>
                      <a:pPr algn="ctr" fontAlgn="b"/>
                      <a:r>
                        <a:rPr lang="en-US" sz="1800" b="1" i="0" u="none" strike="noStrike" dirty="0" smtClean="0">
                          <a:effectLst/>
                          <a:latin typeface="Arial"/>
                        </a:rPr>
                        <a:t>Greg</a:t>
                      </a:r>
                      <a:endParaRPr lang="en-US" sz="1800" b="1" i="0" u="none" strike="noStrike" dirty="0">
                        <a:effectLst/>
                        <a:latin typeface="Arial"/>
                      </a:endParaRP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800" b="1" i="0" u="none" strike="noStrike" dirty="0" err="1" smtClean="0">
                          <a:effectLst/>
                          <a:latin typeface="Arial"/>
                        </a:rPr>
                        <a:t>Geiser</a:t>
                      </a:r>
                      <a:endParaRPr lang="en-US" sz="1800" b="1" i="0" u="none" strike="noStrike" dirty="0">
                        <a:effectLst/>
                        <a:latin typeface="Arial"/>
                      </a:endParaRP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800" b="1" i="0" u="none" strike="noStrike" dirty="0">
                          <a:effectLst/>
                          <a:latin typeface="Arial"/>
                        </a:rPr>
                        <a:t>Player Dev./Evaluations Coordinator</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300665">
                <a:tc>
                  <a:txBody>
                    <a:bodyPr/>
                    <a:lstStyle/>
                    <a:p>
                      <a:pPr algn="ctr" fontAlgn="b"/>
                      <a:r>
                        <a:rPr lang="en-US" sz="1800" b="1" i="0" u="none" strike="noStrike" dirty="0" smtClean="0">
                          <a:effectLst/>
                          <a:latin typeface="Arial"/>
                        </a:rPr>
                        <a:t>Dave</a:t>
                      </a:r>
                      <a:endParaRPr lang="en-US" sz="1800" b="1" i="0" u="none" strike="noStrike" dirty="0">
                        <a:effectLst/>
                        <a:latin typeface="Arial"/>
                      </a:endParaRP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800" b="1" i="0" u="none" strike="noStrike" dirty="0" smtClean="0">
                          <a:effectLst/>
                          <a:latin typeface="Arial"/>
                        </a:rPr>
                        <a:t>Stuessi</a:t>
                      </a:r>
                      <a:endParaRPr lang="en-US" sz="1800" b="1" i="0" u="none" strike="noStrike" dirty="0">
                        <a:effectLst/>
                        <a:latin typeface="Arial"/>
                      </a:endParaRP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800" b="1" i="0" u="none" strike="noStrike" dirty="0">
                          <a:effectLst/>
                          <a:latin typeface="Arial"/>
                        </a:rPr>
                        <a:t>Scheduler</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300665">
                <a:tc>
                  <a:txBody>
                    <a:bodyPr/>
                    <a:lstStyle/>
                    <a:p>
                      <a:pPr algn="ctr" fontAlgn="b"/>
                      <a:r>
                        <a:rPr lang="en-US" sz="1800" b="1" i="0" u="none" strike="noStrike" dirty="0" smtClean="0">
                          <a:effectLst/>
                          <a:latin typeface="Arial"/>
                        </a:rPr>
                        <a:t>Ryan</a:t>
                      </a:r>
                      <a:endParaRPr lang="en-US" sz="1800" b="1" i="0" u="none" strike="noStrike" dirty="0">
                        <a:effectLst/>
                        <a:latin typeface="Arial"/>
                      </a:endParaRP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800" b="1" i="0" u="none" strike="noStrike" dirty="0" smtClean="0">
                          <a:effectLst/>
                          <a:latin typeface="Arial"/>
                        </a:rPr>
                        <a:t>Perry</a:t>
                      </a:r>
                      <a:endParaRPr lang="en-US" sz="1800" b="1" i="0" u="none" strike="noStrike" dirty="0">
                        <a:effectLst/>
                        <a:latin typeface="Arial"/>
                      </a:endParaRP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800" b="1" i="0" u="none" strike="noStrike" dirty="0">
                          <a:effectLst/>
                          <a:latin typeface="Arial"/>
                        </a:rPr>
                        <a:t>Player Dev./Evaluations Coordinator</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300665">
                <a:tc>
                  <a:txBody>
                    <a:bodyPr/>
                    <a:lstStyle/>
                    <a:p>
                      <a:pPr algn="ctr" fontAlgn="b"/>
                      <a:r>
                        <a:rPr lang="en-US" sz="1800" b="1" i="0" u="none" strike="noStrike" dirty="0" smtClean="0">
                          <a:effectLst/>
                          <a:latin typeface="Arial"/>
                        </a:rPr>
                        <a:t>Paul</a:t>
                      </a:r>
                      <a:endParaRPr lang="en-US" sz="1800" b="1" i="0" u="none" strike="noStrike" dirty="0">
                        <a:effectLst/>
                        <a:latin typeface="Arial"/>
                      </a:endParaRP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800" b="1" i="0" u="none" strike="noStrike" dirty="0" smtClean="0">
                          <a:effectLst/>
                          <a:latin typeface="Arial"/>
                        </a:rPr>
                        <a:t>Fabian</a:t>
                      </a:r>
                      <a:endParaRPr lang="en-US" sz="1800" b="1" i="0" u="none" strike="noStrike" dirty="0">
                        <a:effectLst/>
                        <a:latin typeface="Arial"/>
                      </a:endParaRP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800" b="1" i="0" u="none" strike="noStrike" dirty="0" smtClean="0">
                          <a:effectLst/>
                          <a:latin typeface="Arial"/>
                        </a:rPr>
                        <a:t>Prep/Majors </a:t>
                      </a:r>
                      <a:r>
                        <a:rPr lang="en-US" sz="1800" b="1" i="0" u="none" strike="noStrike" dirty="0">
                          <a:effectLst/>
                          <a:latin typeface="Arial"/>
                        </a:rPr>
                        <a:t>Coordinator </a:t>
                      </a:r>
                      <a:r>
                        <a:rPr lang="en-US" sz="1800" b="1" i="0" u="none" strike="noStrike" dirty="0" smtClean="0">
                          <a:effectLst/>
                          <a:latin typeface="Arial"/>
                        </a:rPr>
                        <a:t>(13s,14-15's</a:t>
                      </a:r>
                      <a:r>
                        <a:rPr lang="en-US" sz="1800" b="1" i="0" u="none" strike="noStrike" dirty="0">
                          <a:effectLst/>
                          <a:latin typeface="Arial"/>
                        </a:rPr>
                        <a:t>)</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300665">
                <a:tc>
                  <a:txBody>
                    <a:bodyPr/>
                    <a:lstStyle/>
                    <a:p>
                      <a:pPr algn="ctr" fontAlgn="b"/>
                      <a:r>
                        <a:rPr lang="en-US" sz="1800" b="1" i="0" u="none" strike="noStrike" dirty="0">
                          <a:effectLst/>
                          <a:latin typeface="Arial"/>
                        </a:rPr>
                        <a:t>Jerry</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800" b="1" i="0" u="none" strike="noStrike" dirty="0">
                          <a:effectLst/>
                          <a:latin typeface="Arial"/>
                        </a:rPr>
                        <a:t>Kellman</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800" b="1" i="0" u="none" strike="noStrike" dirty="0">
                          <a:effectLst/>
                          <a:latin typeface="Arial"/>
                        </a:rPr>
                        <a:t>Fall Ball Coordinator</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300665">
                <a:tc>
                  <a:txBody>
                    <a:bodyPr/>
                    <a:lstStyle/>
                    <a:p>
                      <a:pPr algn="ctr" fontAlgn="b"/>
                      <a:r>
                        <a:rPr lang="en-US" sz="1800" b="1" i="0" u="none" strike="noStrike" dirty="0" smtClean="0">
                          <a:effectLst/>
                          <a:latin typeface="Arial"/>
                        </a:rPr>
                        <a:t>Tom</a:t>
                      </a:r>
                      <a:endParaRPr lang="en-US" sz="1800" b="1" i="0" u="none" strike="noStrike" dirty="0">
                        <a:effectLst/>
                        <a:latin typeface="Arial"/>
                      </a:endParaRP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800" b="1" i="0" u="none" strike="noStrike" dirty="0" err="1" smtClean="0">
                          <a:effectLst/>
                          <a:latin typeface="Arial"/>
                        </a:rPr>
                        <a:t>Kanitz</a:t>
                      </a:r>
                      <a:endParaRPr lang="en-US" sz="1800" b="1" i="0" u="none" strike="noStrike" dirty="0">
                        <a:effectLst/>
                        <a:latin typeface="Arial"/>
                      </a:endParaRP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800" b="1" i="0" u="none" strike="noStrike" dirty="0">
                          <a:effectLst/>
                          <a:latin typeface="Arial"/>
                        </a:rPr>
                        <a:t>Web Administrator </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300665">
                <a:tc>
                  <a:txBody>
                    <a:bodyPr/>
                    <a:lstStyle/>
                    <a:p>
                      <a:pPr algn="ctr" fontAlgn="b"/>
                      <a:r>
                        <a:rPr lang="en-US" sz="1800" b="1" i="0" u="none" strike="noStrike" dirty="0" smtClean="0">
                          <a:effectLst/>
                          <a:latin typeface="Arial"/>
                        </a:rPr>
                        <a:t>Mike</a:t>
                      </a:r>
                      <a:endParaRPr lang="en-US" sz="1800" b="1" i="0" u="none" strike="noStrike" dirty="0">
                        <a:effectLst/>
                        <a:latin typeface="Arial"/>
                      </a:endParaRP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800" b="1" i="0" u="none" strike="noStrike" dirty="0" smtClean="0">
                          <a:effectLst/>
                          <a:latin typeface="Arial"/>
                        </a:rPr>
                        <a:t>Vargas</a:t>
                      </a:r>
                      <a:endParaRPr lang="en-US" sz="1800" b="1" i="0" u="none" strike="noStrike" dirty="0">
                        <a:effectLst/>
                        <a:latin typeface="Arial"/>
                      </a:endParaRP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800" b="1" i="0" u="none" strike="noStrike" dirty="0" smtClean="0">
                          <a:effectLst/>
                          <a:latin typeface="Arial"/>
                        </a:rPr>
                        <a:t>Co-Fields </a:t>
                      </a:r>
                      <a:r>
                        <a:rPr lang="en-US" sz="1800" b="1" i="0" u="none" strike="noStrike" dirty="0">
                          <a:effectLst/>
                          <a:latin typeface="Arial"/>
                        </a:rPr>
                        <a:t>Coordinator</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300665">
                <a:tc>
                  <a:txBody>
                    <a:bodyPr/>
                    <a:lstStyle/>
                    <a:p>
                      <a:pPr algn="ctr" fontAlgn="b"/>
                      <a:r>
                        <a:rPr lang="en-US" sz="1800" b="1" i="0" u="none" strike="noStrike" dirty="0" smtClean="0">
                          <a:effectLst/>
                          <a:latin typeface="Arial"/>
                        </a:rPr>
                        <a:t>Mark</a:t>
                      </a:r>
                      <a:endParaRPr lang="en-US" sz="1800" b="1" i="0" u="none" strike="noStrike" dirty="0">
                        <a:effectLst/>
                        <a:latin typeface="Arial"/>
                      </a:endParaRP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800" b="1" i="0" u="none" strike="noStrike" dirty="0" smtClean="0">
                          <a:effectLst/>
                          <a:latin typeface="Arial"/>
                        </a:rPr>
                        <a:t>Campbell</a:t>
                      </a:r>
                      <a:endParaRPr lang="en-US" sz="1800" b="1" i="0" u="none" strike="noStrike" dirty="0">
                        <a:effectLst/>
                        <a:latin typeface="Arial"/>
                      </a:endParaRP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800" b="1" i="0" u="none" strike="noStrike" dirty="0" smtClean="0">
                          <a:effectLst/>
                          <a:latin typeface="Arial"/>
                        </a:rPr>
                        <a:t>Fundraising/Sponsorship </a:t>
                      </a:r>
                      <a:r>
                        <a:rPr lang="en-US" sz="1800" b="1" i="0" u="none" strike="noStrike" dirty="0">
                          <a:effectLst/>
                          <a:latin typeface="Arial"/>
                        </a:rPr>
                        <a:t>Coordinator</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300665">
                <a:tc>
                  <a:txBody>
                    <a:bodyPr/>
                    <a:lstStyle/>
                    <a:p>
                      <a:pPr algn="ctr" fontAlgn="b"/>
                      <a:r>
                        <a:rPr lang="en-US" sz="1800" b="1" i="0" u="none" strike="noStrike" dirty="0" smtClean="0">
                          <a:effectLst/>
                          <a:latin typeface="Arial"/>
                        </a:rPr>
                        <a:t>Michael</a:t>
                      </a:r>
                      <a:endParaRPr lang="en-US" sz="1800" b="1" i="0" u="none" strike="noStrike" dirty="0">
                        <a:effectLst/>
                        <a:latin typeface="Arial"/>
                      </a:endParaRP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800" b="1" i="0" u="none" strike="noStrike" dirty="0" smtClean="0">
                          <a:effectLst/>
                          <a:latin typeface="Arial"/>
                        </a:rPr>
                        <a:t>Goldfarb</a:t>
                      </a:r>
                      <a:endParaRPr lang="en-US" sz="1800" b="1" i="0" u="none" strike="noStrike" dirty="0">
                        <a:effectLst/>
                        <a:latin typeface="Arial"/>
                      </a:endParaRP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800" b="1" i="0" u="none" strike="noStrike" dirty="0" smtClean="0">
                          <a:effectLst/>
                          <a:latin typeface="Arial"/>
                        </a:rPr>
                        <a:t>Fields Coordinator</a:t>
                      </a:r>
                      <a:endParaRPr lang="en-US" sz="1800" b="1" i="0" u="none" strike="noStrike" dirty="0">
                        <a:effectLst/>
                        <a:latin typeface="Arial"/>
                      </a:endParaRP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300665">
                <a:tc>
                  <a:txBody>
                    <a:bodyPr/>
                    <a:lstStyle/>
                    <a:p>
                      <a:pPr algn="ctr" fontAlgn="b"/>
                      <a:r>
                        <a:rPr lang="en-US" sz="1800" b="1" i="0" u="none" strike="noStrike" dirty="0" smtClean="0">
                          <a:effectLst/>
                          <a:latin typeface="Arial"/>
                        </a:rPr>
                        <a:t>Jayson</a:t>
                      </a:r>
                      <a:endParaRPr lang="en-US" sz="1800" b="1" i="0" u="none" strike="noStrike" dirty="0">
                        <a:effectLst/>
                        <a:latin typeface="Arial"/>
                      </a:endParaRP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800" b="1" i="0" u="none" strike="noStrike" dirty="0" smtClean="0">
                          <a:effectLst/>
                          <a:latin typeface="Arial"/>
                        </a:rPr>
                        <a:t>Olson</a:t>
                      </a:r>
                      <a:endParaRPr lang="en-US" sz="1800" b="1" i="0" u="none" strike="noStrike" dirty="0">
                        <a:effectLst/>
                        <a:latin typeface="Arial"/>
                      </a:endParaRP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800" b="1" i="0" u="none" strike="noStrike" dirty="0" smtClean="0">
                          <a:effectLst/>
                          <a:latin typeface="Arial"/>
                        </a:rPr>
                        <a:t>Co-Scheduler</a:t>
                      </a:r>
                      <a:endParaRPr lang="en-US" sz="1800" b="1" i="0" u="none" strike="noStrike" dirty="0">
                        <a:effectLst/>
                        <a:latin typeface="Arial"/>
                      </a:endParaRP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300665">
                <a:tc>
                  <a:txBody>
                    <a:bodyPr/>
                    <a:lstStyle/>
                    <a:p>
                      <a:pPr algn="ctr" fontAlgn="b"/>
                      <a:r>
                        <a:rPr lang="en-US" sz="1800" b="1" i="0" u="none" strike="noStrike" dirty="0" smtClean="0">
                          <a:effectLst/>
                          <a:latin typeface="Arial"/>
                        </a:rPr>
                        <a:t>Open</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endParaRPr lang="en-US" sz="1800" b="1" i="0" u="none" strike="noStrike" dirty="0">
                        <a:effectLst/>
                        <a:latin typeface="Arial"/>
                      </a:endParaRP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800" b="1" i="0" u="none" strike="noStrike" dirty="0" smtClean="0">
                          <a:effectLst/>
                          <a:latin typeface="Arial"/>
                        </a:rPr>
                        <a:t>Equipment/Uniform</a:t>
                      </a:r>
                      <a:r>
                        <a:rPr lang="en-US" sz="1800" b="1" i="0" u="none" strike="noStrike" baseline="0" dirty="0" smtClean="0">
                          <a:effectLst/>
                          <a:latin typeface="Arial"/>
                        </a:rPr>
                        <a:t> Coordinator</a:t>
                      </a:r>
                      <a:endParaRPr lang="en-US" sz="1800" b="1" i="0" u="none" strike="noStrike" dirty="0">
                        <a:effectLst/>
                        <a:latin typeface="Arial"/>
                      </a:endParaRP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300665">
                <a:tc>
                  <a:txBody>
                    <a:bodyPr/>
                    <a:lstStyle/>
                    <a:p>
                      <a:pPr algn="ctr" fontAlgn="b"/>
                      <a:r>
                        <a:rPr lang="en-US" sz="1800" b="1" i="0" u="none" strike="noStrike" dirty="0" smtClean="0">
                          <a:effectLst/>
                          <a:latin typeface="Arial"/>
                        </a:rPr>
                        <a:t>Open</a:t>
                      </a:r>
                      <a:endParaRPr lang="en-US" sz="1800" b="1" i="0" u="none" strike="noStrike" dirty="0">
                        <a:effectLst/>
                        <a:latin typeface="Arial"/>
                      </a:endParaRP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endParaRPr lang="en-US" sz="1800" b="1" i="0" u="none" strike="noStrike" dirty="0">
                        <a:effectLst/>
                        <a:latin typeface="Arial"/>
                      </a:endParaRP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800" b="1" i="0" u="none" strike="noStrike" dirty="0" smtClean="0">
                          <a:effectLst/>
                          <a:latin typeface="Arial"/>
                        </a:rPr>
                        <a:t>Secretary</a:t>
                      </a:r>
                      <a:endParaRPr lang="en-US" sz="1800" b="1" i="0" u="none" strike="noStrike" dirty="0">
                        <a:effectLst/>
                        <a:latin typeface="Arial"/>
                      </a:endParaRP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300665">
                <a:tc>
                  <a:txBody>
                    <a:bodyPr/>
                    <a:lstStyle/>
                    <a:p>
                      <a:pPr algn="ctr" fontAlgn="b"/>
                      <a:r>
                        <a:rPr lang="en-US" sz="1800" b="1" i="0" u="none" strike="noStrike" dirty="0" smtClean="0">
                          <a:effectLst/>
                          <a:latin typeface="Arial"/>
                        </a:rPr>
                        <a:t>Open</a:t>
                      </a:r>
                      <a:endParaRPr lang="en-US" sz="1800" b="1" i="0" u="none" strike="noStrike" dirty="0">
                        <a:effectLst/>
                        <a:latin typeface="Arial"/>
                      </a:endParaRP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endParaRPr lang="en-US" sz="1800" b="1" i="0" u="none" strike="noStrike" dirty="0">
                        <a:effectLst/>
                        <a:latin typeface="Arial"/>
                      </a:endParaRP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en-US" sz="1800" b="1" i="0" u="none" strike="noStrike" dirty="0" smtClean="0">
                          <a:effectLst/>
                          <a:latin typeface="Arial"/>
                        </a:rPr>
                        <a:t>Prep/Majors Coordinator (13s,14-15's)</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300665">
                <a:tc>
                  <a:txBody>
                    <a:bodyPr/>
                    <a:lstStyle/>
                    <a:p>
                      <a:pPr algn="ctr" fontAlgn="b"/>
                      <a:r>
                        <a:rPr lang="en-US" sz="1800" b="1" i="0" u="none" strike="noStrike" dirty="0" smtClean="0">
                          <a:effectLst/>
                          <a:latin typeface="Arial"/>
                        </a:rPr>
                        <a:t>Open</a:t>
                      </a:r>
                      <a:endParaRPr lang="en-US" sz="1800" b="1" i="0" u="none" strike="noStrike" dirty="0">
                        <a:effectLst/>
                        <a:latin typeface="Arial"/>
                      </a:endParaRP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endParaRPr lang="en-US" sz="1800" b="1" i="0" u="none" strike="noStrike" dirty="0">
                        <a:effectLst/>
                        <a:latin typeface="Arial"/>
                      </a:endParaRP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en-US" sz="1800" b="1" i="0" u="none" strike="noStrike" dirty="0" smtClean="0">
                          <a:effectLst/>
                          <a:latin typeface="Arial"/>
                        </a:rPr>
                        <a:t>Fundraising/Sponsorship Coordinator</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bl>
          </a:graphicData>
        </a:graphic>
      </p:graphicFrame>
      <p:sp>
        <p:nvSpPr>
          <p:cNvPr id="3" name="TextBox 2"/>
          <p:cNvSpPr txBox="1"/>
          <p:nvPr/>
        </p:nvSpPr>
        <p:spPr>
          <a:xfrm>
            <a:off x="990600" y="228600"/>
            <a:ext cx="5562600" cy="523220"/>
          </a:xfrm>
          <a:prstGeom prst="rect">
            <a:avLst/>
          </a:prstGeom>
          <a:noFill/>
        </p:spPr>
        <p:txBody>
          <a:bodyPr wrap="square" rtlCol="0">
            <a:spAutoFit/>
          </a:bodyPr>
          <a:lstStyle/>
          <a:p>
            <a:r>
              <a:rPr lang="en-US" sz="2800" dirty="0" smtClean="0"/>
              <a:t>2016 HBA Board of Directors</a:t>
            </a:r>
            <a:endParaRPr lang="en-US" sz="2800" dirty="0"/>
          </a:p>
        </p:txBody>
      </p:sp>
      <p:sp>
        <p:nvSpPr>
          <p:cNvPr id="14" name="5-Point Star 13"/>
          <p:cNvSpPr/>
          <p:nvPr/>
        </p:nvSpPr>
        <p:spPr>
          <a:xfrm>
            <a:off x="5867400" y="152400"/>
            <a:ext cx="304800" cy="304800"/>
          </a:xfrm>
          <a:prstGeom prst="star5">
            <a:avLst>
              <a:gd name="adj" fmla="val 22577"/>
              <a:gd name="hf" fmla="val 105146"/>
              <a:gd name="vf" fmla="val 110557"/>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TextBox 15"/>
          <p:cNvSpPr txBox="1"/>
          <p:nvPr/>
        </p:nvSpPr>
        <p:spPr>
          <a:xfrm>
            <a:off x="6183922" y="164068"/>
            <a:ext cx="2198077" cy="369332"/>
          </a:xfrm>
          <a:prstGeom prst="rect">
            <a:avLst/>
          </a:prstGeom>
          <a:noFill/>
        </p:spPr>
        <p:txBody>
          <a:bodyPr wrap="square" rtlCol="0">
            <a:spAutoFit/>
          </a:bodyPr>
          <a:lstStyle/>
          <a:p>
            <a:r>
              <a:rPr lang="en-US" dirty="0" smtClean="0">
                <a:solidFill>
                  <a:srgbClr val="FF0000"/>
                </a:solidFill>
              </a:rPr>
              <a:t>New board member</a:t>
            </a:r>
            <a:endParaRPr lang="en-US" dirty="0">
              <a:solidFill>
                <a:srgbClr val="FF0000"/>
              </a:solidFill>
            </a:endParaRPr>
          </a:p>
        </p:txBody>
      </p:sp>
      <p:sp>
        <p:nvSpPr>
          <p:cNvPr id="9" name="5-Point Star 8"/>
          <p:cNvSpPr/>
          <p:nvPr/>
        </p:nvSpPr>
        <p:spPr>
          <a:xfrm>
            <a:off x="1470258" y="1524000"/>
            <a:ext cx="304800" cy="304800"/>
          </a:xfrm>
          <a:prstGeom prst="star5">
            <a:avLst>
              <a:gd name="adj" fmla="val 22577"/>
              <a:gd name="hf" fmla="val 105146"/>
              <a:gd name="vf" fmla="val 110557"/>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5-Point Star 9"/>
          <p:cNvSpPr/>
          <p:nvPr/>
        </p:nvSpPr>
        <p:spPr>
          <a:xfrm>
            <a:off x="1447800" y="2417545"/>
            <a:ext cx="304800" cy="304800"/>
          </a:xfrm>
          <a:prstGeom prst="star5">
            <a:avLst>
              <a:gd name="adj" fmla="val 22577"/>
              <a:gd name="hf" fmla="val 105146"/>
              <a:gd name="vf" fmla="val 110557"/>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5-Point Star 11"/>
          <p:cNvSpPr/>
          <p:nvPr/>
        </p:nvSpPr>
        <p:spPr>
          <a:xfrm>
            <a:off x="1524000" y="5130800"/>
            <a:ext cx="304800" cy="304800"/>
          </a:xfrm>
          <a:prstGeom prst="star5">
            <a:avLst>
              <a:gd name="adj" fmla="val 22577"/>
              <a:gd name="hf" fmla="val 105146"/>
              <a:gd name="vf" fmla="val 110557"/>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5-Point Star 12"/>
          <p:cNvSpPr/>
          <p:nvPr/>
        </p:nvSpPr>
        <p:spPr>
          <a:xfrm>
            <a:off x="5867400" y="457200"/>
            <a:ext cx="304800" cy="304800"/>
          </a:xfrm>
          <a:prstGeom prst="star5">
            <a:avLst>
              <a:gd name="adj" fmla="val 22577"/>
              <a:gd name="hf" fmla="val 105146"/>
              <a:gd name="vf" fmla="val 110557"/>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TextBox 14"/>
          <p:cNvSpPr txBox="1"/>
          <p:nvPr/>
        </p:nvSpPr>
        <p:spPr>
          <a:xfrm>
            <a:off x="6183922" y="468868"/>
            <a:ext cx="2198077" cy="369332"/>
          </a:xfrm>
          <a:prstGeom prst="rect">
            <a:avLst/>
          </a:prstGeom>
          <a:noFill/>
        </p:spPr>
        <p:txBody>
          <a:bodyPr wrap="square" rtlCol="0">
            <a:spAutoFit/>
          </a:bodyPr>
          <a:lstStyle/>
          <a:p>
            <a:r>
              <a:rPr lang="en-US" dirty="0" smtClean="0">
                <a:solidFill>
                  <a:srgbClr val="0070C0"/>
                </a:solidFill>
              </a:rPr>
              <a:t>Last year of service</a:t>
            </a:r>
            <a:endParaRPr lang="en-US" dirty="0">
              <a:solidFill>
                <a:srgbClr val="0070C0"/>
              </a:solidFill>
            </a:endParaRPr>
          </a:p>
        </p:txBody>
      </p:sp>
      <p:sp>
        <p:nvSpPr>
          <p:cNvPr id="17" name="5-Point Star 16"/>
          <p:cNvSpPr/>
          <p:nvPr/>
        </p:nvSpPr>
        <p:spPr>
          <a:xfrm>
            <a:off x="1524000" y="4191000"/>
            <a:ext cx="304800" cy="304800"/>
          </a:xfrm>
          <a:prstGeom prst="star5">
            <a:avLst>
              <a:gd name="adj" fmla="val 22577"/>
              <a:gd name="hf" fmla="val 105146"/>
              <a:gd name="vf" fmla="val 110557"/>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5-Point Star 18"/>
          <p:cNvSpPr/>
          <p:nvPr/>
        </p:nvSpPr>
        <p:spPr>
          <a:xfrm>
            <a:off x="1371600" y="3886200"/>
            <a:ext cx="304800" cy="304800"/>
          </a:xfrm>
          <a:prstGeom prst="star5">
            <a:avLst>
              <a:gd name="adj" fmla="val 22577"/>
              <a:gd name="hf" fmla="val 105146"/>
              <a:gd name="vf" fmla="val 110557"/>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5-Point Star 19"/>
          <p:cNvSpPr/>
          <p:nvPr/>
        </p:nvSpPr>
        <p:spPr>
          <a:xfrm>
            <a:off x="1524000" y="3006157"/>
            <a:ext cx="304800" cy="304800"/>
          </a:xfrm>
          <a:prstGeom prst="star5">
            <a:avLst>
              <a:gd name="adj" fmla="val 22577"/>
              <a:gd name="hf" fmla="val 105146"/>
              <a:gd name="vf" fmla="val 110557"/>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5-Point Star 20"/>
          <p:cNvSpPr/>
          <p:nvPr/>
        </p:nvSpPr>
        <p:spPr>
          <a:xfrm>
            <a:off x="1488172" y="1143000"/>
            <a:ext cx="304800" cy="304800"/>
          </a:xfrm>
          <a:prstGeom prst="star5">
            <a:avLst>
              <a:gd name="adj" fmla="val 22577"/>
              <a:gd name="hf" fmla="val 105146"/>
              <a:gd name="vf" fmla="val 110557"/>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2" name="5-Point Star 21"/>
          <p:cNvSpPr/>
          <p:nvPr/>
        </p:nvSpPr>
        <p:spPr>
          <a:xfrm>
            <a:off x="1371600" y="3326331"/>
            <a:ext cx="304800" cy="304800"/>
          </a:xfrm>
          <a:prstGeom prst="star5">
            <a:avLst>
              <a:gd name="adj" fmla="val 22577"/>
              <a:gd name="hf" fmla="val 105146"/>
              <a:gd name="vf" fmla="val 110557"/>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3" name="5-Point Star 22"/>
          <p:cNvSpPr/>
          <p:nvPr/>
        </p:nvSpPr>
        <p:spPr>
          <a:xfrm>
            <a:off x="1371600" y="4521200"/>
            <a:ext cx="304800" cy="304800"/>
          </a:xfrm>
          <a:prstGeom prst="star5">
            <a:avLst>
              <a:gd name="adj" fmla="val 22577"/>
              <a:gd name="hf" fmla="val 105146"/>
              <a:gd name="vf" fmla="val 110557"/>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4" name="5-Point Star 23"/>
          <p:cNvSpPr/>
          <p:nvPr/>
        </p:nvSpPr>
        <p:spPr>
          <a:xfrm>
            <a:off x="1564372" y="1828800"/>
            <a:ext cx="304800" cy="304800"/>
          </a:xfrm>
          <a:prstGeom prst="star5">
            <a:avLst>
              <a:gd name="adj" fmla="val 22577"/>
              <a:gd name="hf" fmla="val 105146"/>
              <a:gd name="vf" fmla="val 110557"/>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18892937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grpId="0" nodeType="withEffect">
                                  <p:stCondLst>
                                    <p:cond delay="0"/>
                                  </p:stCondLst>
                                  <p:childTnLst>
                                    <p:set>
                                      <p:cBhvr>
                                        <p:cTn id="6" dur="1" fill="hold">
                                          <p:stCondLst>
                                            <p:cond delay="0"/>
                                          </p:stCondLst>
                                        </p:cTn>
                                        <p:tgtEl>
                                          <p:spTgt spid="14"/>
                                        </p:tgtEl>
                                        <p:attrNameLst>
                                          <p:attrName>style.visibility</p:attrName>
                                        </p:attrNameLst>
                                      </p:cBhvr>
                                      <p:to>
                                        <p:strVal val="visible"/>
                                      </p:to>
                                    </p:set>
                                    <p:anim calcmode="lin" valueType="num">
                                      <p:cBhvr>
                                        <p:cTn id="7" dur="500" fill="hold"/>
                                        <p:tgtEl>
                                          <p:spTgt spid="14"/>
                                        </p:tgtEl>
                                        <p:attrNameLst>
                                          <p:attrName>ppt_w</p:attrName>
                                        </p:attrNameLst>
                                      </p:cBhvr>
                                      <p:tavLst>
                                        <p:tav tm="0">
                                          <p:val>
                                            <p:fltVal val="0"/>
                                          </p:val>
                                        </p:tav>
                                        <p:tav tm="100000">
                                          <p:val>
                                            <p:strVal val="#ppt_w"/>
                                          </p:val>
                                        </p:tav>
                                      </p:tavLst>
                                    </p:anim>
                                    <p:anim calcmode="lin" valueType="num">
                                      <p:cBhvr>
                                        <p:cTn id="8" dur="500" fill="hold"/>
                                        <p:tgtEl>
                                          <p:spTgt spid="14"/>
                                        </p:tgtEl>
                                        <p:attrNameLst>
                                          <p:attrName>ppt_h</p:attrName>
                                        </p:attrNameLst>
                                      </p:cBhvr>
                                      <p:tavLst>
                                        <p:tav tm="0">
                                          <p:val>
                                            <p:fltVal val="0"/>
                                          </p:val>
                                        </p:tav>
                                        <p:tav tm="100000">
                                          <p:val>
                                            <p:strVal val="#ppt_h"/>
                                          </p:val>
                                        </p:tav>
                                      </p:tavLst>
                                    </p:anim>
                                    <p:animEffect transition="in" filter="fade">
                                      <p:cBhvr>
                                        <p:cTn id="9" dur="500"/>
                                        <p:tgtEl>
                                          <p:spTgt spid="14"/>
                                        </p:tgtEl>
                                      </p:cBhvr>
                                    </p:animEffect>
                                  </p:childTnLst>
                                </p:cTn>
                              </p:par>
                              <p:par>
                                <p:cTn id="10" presetID="53" presetClass="entr" presetSubtype="16" fill="hold" grpId="0" nodeType="withEffect">
                                  <p:stCondLst>
                                    <p:cond delay="0"/>
                                  </p:stCondLst>
                                  <p:childTnLst>
                                    <p:set>
                                      <p:cBhvr>
                                        <p:cTn id="11" dur="1" fill="hold">
                                          <p:stCondLst>
                                            <p:cond delay="0"/>
                                          </p:stCondLst>
                                        </p:cTn>
                                        <p:tgtEl>
                                          <p:spTgt spid="16"/>
                                        </p:tgtEl>
                                        <p:attrNameLst>
                                          <p:attrName>style.visibility</p:attrName>
                                        </p:attrNameLst>
                                      </p:cBhvr>
                                      <p:to>
                                        <p:strVal val="visible"/>
                                      </p:to>
                                    </p:set>
                                    <p:anim calcmode="lin" valueType="num">
                                      <p:cBhvr>
                                        <p:cTn id="12" dur="500" fill="hold"/>
                                        <p:tgtEl>
                                          <p:spTgt spid="16"/>
                                        </p:tgtEl>
                                        <p:attrNameLst>
                                          <p:attrName>ppt_w</p:attrName>
                                        </p:attrNameLst>
                                      </p:cBhvr>
                                      <p:tavLst>
                                        <p:tav tm="0">
                                          <p:val>
                                            <p:fltVal val="0"/>
                                          </p:val>
                                        </p:tav>
                                        <p:tav tm="100000">
                                          <p:val>
                                            <p:strVal val="#ppt_w"/>
                                          </p:val>
                                        </p:tav>
                                      </p:tavLst>
                                    </p:anim>
                                    <p:anim calcmode="lin" valueType="num">
                                      <p:cBhvr>
                                        <p:cTn id="13" dur="500" fill="hold"/>
                                        <p:tgtEl>
                                          <p:spTgt spid="16"/>
                                        </p:tgtEl>
                                        <p:attrNameLst>
                                          <p:attrName>ppt_h</p:attrName>
                                        </p:attrNameLst>
                                      </p:cBhvr>
                                      <p:tavLst>
                                        <p:tav tm="0">
                                          <p:val>
                                            <p:fltVal val="0"/>
                                          </p:val>
                                        </p:tav>
                                        <p:tav tm="100000">
                                          <p:val>
                                            <p:strVal val="#ppt_h"/>
                                          </p:val>
                                        </p:tav>
                                      </p:tavLst>
                                    </p:anim>
                                    <p:animEffect transition="in" filter="fade">
                                      <p:cBhvr>
                                        <p:cTn id="14" dur="500"/>
                                        <p:tgtEl>
                                          <p:spTgt spid="16"/>
                                        </p:tgtEl>
                                      </p:cBhvr>
                                    </p:animEffect>
                                  </p:childTnLst>
                                </p:cTn>
                              </p:par>
                              <p:par>
                                <p:cTn id="15" presetID="53" presetClass="entr" presetSubtype="16" fill="hold" grpId="0" nodeType="withEffect">
                                  <p:stCondLst>
                                    <p:cond delay="0"/>
                                  </p:stCondLst>
                                  <p:childTnLst>
                                    <p:set>
                                      <p:cBhvr>
                                        <p:cTn id="16" dur="1" fill="hold">
                                          <p:stCondLst>
                                            <p:cond delay="0"/>
                                          </p:stCondLst>
                                        </p:cTn>
                                        <p:tgtEl>
                                          <p:spTgt spid="9"/>
                                        </p:tgtEl>
                                        <p:attrNameLst>
                                          <p:attrName>style.visibility</p:attrName>
                                        </p:attrNameLst>
                                      </p:cBhvr>
                                      <p:to>
                                        <p:strVal val="visible"/>
                                      </p:to>
                                    </p:set>
                                    <p:anim calcmode="lin" valueType="num">
                                      <p:cBhvr>
                                        <p:cTn id="17" dur="500" fill="hold"/>
                                        <p:tgtEl>
                                          <p:spTgt spid="9"/>
                                        </p:tgtEl>
                                        <p:attrNameLst>
                                          <p:attrName>ppt_w</p:attrName>
                                        </p:attrNameLst>
                                      </p:cBhvr>
                                      <p:tavLst>
                                        <p:tav tm="0">
                                          <p:val>
                                            <p:fltVal val="0"/>
                                          </p:val>
                                        </p:tav>
                                        <p:tav tm="100000">
                                          <p:val>
                                            <p:strVal val="#ppt_w"/>
                                          </p:val>
                                        </p:tav>
                                      </p:tavLst>
                                    </p:anim>
                                    <p:anim calcmode="lin" valueType="num">
                                      <p:cBhvr>
                                        <p:cTn id="18" dur="500" fill="hold"/>
                                        <p:tgtEl>
                                          <p:spTgt spid="9"/>
                                        </p:tgtEl>
                                        <p:attrNameLst>
                                          <p:attrName>ppt_h</p:attrName>
                                        </p:attrNameLst>
                                      </p:cBhvr>
                                      <p:tavLst>
                                        <p:tav tm="0">
                                          <p:val>
                                            <p:fltVal val="0"/>
                                          </p:val>
                                        </p:tav>
                                        <p:tav tm="100000">
                                          <p:val>
                                            <p:strVal val="#ppt_h"/>
                                          </p:val>
                                        </p:tav>
                                      </p:tavLst>
                                    </p:anim>
                                    <p:animEffect transition="in" filter="fade">
                                      <p:cBhvr>
                                        <p:cTn id="19" dur="500"/>
                                        <p:tgtEl>
                                          <p:spTgt spid="9"/>
                                        </p:tgtEl>
                                      </p:cBhvr>
                                    </p:animEffect>
                                  </p:childTnLst>
                                </p:cTn>
                              </p:par>
                              <p:par>
                                <p:cTn id="20" presetID="53" presetClass="entr" presetSubtype="16" fill="hold" grpId="0" nodeType="withEffect">
                                  <p:stCondLst>
                                    <p:cond delay="0"/>
                                  </p:stCondLst>
                                  <p:childTnLst>
                                    <p:set>
                                      <p:cBhvr>
                                        <p:cTn id="21" dur="1" fill="hold">
                                          <p:stCondLst>
                                            <p:cond delay="0"/>
                                          </p:stCondLst>
                                        </p:cTn>
                                        <p:tgtEl>
                                          <p:spTgt spid="10"/>
                                        </p:tgtEl>
                                        <p:attrNameLst>
                                          <p:attrName>style.visibility</p:attrName>
                                        </p:attrNameLst>
                                      </p:cBhvr>
                                      <p:to>
                                        <p:strVal val="visible"/>
                                      </p:to>
                                    </p:set>
                                    <p:anim calcmode="lin" valueType="num">
                                      <p:cBhvr>
                                        <p:cTn id="22" dur="500" fill="hold"/>
                                        <p:tgtEl>
                                          <p:spTgt spid="10"/>
                                        </p:tgtEl>
                                        <p:attrNameLst>
                                          <p:attrName>ppt_w</p:attrName>
                                        </p:attrNameLst>
                                      </p:cBhvr>
                                      <p:tavLst>
                                        <p:tav tm="0">
                                          <p:val>
                                            <p:fltVal val="0"/>
                                          </p:val>
                                        </p:tav>
                                        <p:tav tm="100000">
                                          <p:val>
                                            <p:strVal val="#ppt_w"/>
                                          </p:val>
                                        </p:tav>
                                      </p:tavLst>
                                    </p:anim>
                                    <p:anim calcmode="lin" valueType="num">
                                      <p:cBhvr>
                                        <p:cTn id="23" dur="500" fill="hold"/>
                                        <p:tgtEl>
                                          <p:spTgt spid="10"/>
                                        </p:tgtEl>
                                        <p:attrNameLst>
                                          <p:attrName>ppt_h</p:attrName>
                                        </p:attrNameLst>
                                      </p:cBhvr>
                                      <p:tavLst>
                                        <p:tav tm="0">
                                          <p:val>
                                            <p:fltVal val="0"/>
                                          </p:val>
                                        </p:tav>
                                        <p:tav tm="100000">
                                          <p:val>
                                            <p:strVal val="#ppt_h"/>
                                          </p:val>
                                        </p:tav>
                                      </p:tavLst>
                                    </p:anim>
                                    <p:animEffect transition="in" filter="fade">
                                      <p:cBhvr>
                                        <p:cTn id="24" dur="500"/>
                                        <p:tgtEl>
                                          <p:spTgt spid="10"/>
                                        </p:tgtEl>
                                      </p:cBhvr>
                                    </p:animEffect>
                                  </p:childTnLst>
                                </p:cTn>
                              </p:par>
                              <p:par>
                                <p:cTn id="25" presetID="53" presetClass="entr" presetSubtype="16" fill="hold" grpId="0" nodeType="withEffect">
                                  <p:stCondLst>
                                    <p:cond delay="0"/>
                                  </p:stCondLst>
                                  <p:childTnLst>
                                    <p:set>
                                      <p:cBhvr>
                                        <p:cTn id="26" dur="1" fill="hold">
                                          <p:stCondLst>
                                            <p:cond delay="0"/>
                                          </p:stCondLst>
                                        </p:cTn>
                                        <p:tgtEl>
                                          <p:spTgt spid="12"/>
                                        </p:tgtEl>
                                        <p:attrNameLst>
                                          <p:attrName>style.visibility</p:attrName>
                                        </p:attrNameLst>
                                      </p:cBhvr>
                                      <p:to>
                                        <p:strVal val="visible"/>
                                      </p:to>
                                    </p:set>
                                    <p:anim calcmode="lin" valueType="num">
                                      <p:cBhvr>
                                        <p:cTn id="27" dur="500" fill="hold"/>
                                        <p:tgtEl>
                                          <p:spTgt spid="12"/>
                                        </p:tgtEl>
                                        <p:attrNameLst>
                                          <p:attrName>ppt_w</p:attrName>
                                        </p:attrNameLst>
                                      </p:cBhvr>
                                      <p:tavLst>
                                        <p:tav tm="0">
                                          <p:val>
                                            <p:fltVal val="0"/>
                                          </p:val>
                                        </p:tav>
                                        <p:tav tm="100000">
                                          <p:val>
                                            <p:strVal val="#ppt_w"/>
                                          </p:val>
                                        </p:tav>
                                      </p:tavLst>
                                    </p:anim>
                                    <p:anim calcmode="lin" valueType="num">
                                      <p:cBhvr>
                                        <p:cTn id="28" dur="500" fill="hold"/>
                                        <p:tgtEl>
                                          <p:spTgt spid="12"/>
                                        </p:tgtEl>
                                        <p:attrNameLst>
                                          <p:attrName>ppt_h</p:attrName>
                                        </p:attrNameLst>
                                      </p:cBhvr>
                                      <p:tavLst>
                                        <p:tav tm="0">
                                          <p:val>
                                            <p:fltVal val="0"/>
                                          </p:val>
                                        </p:tav>
                                        <p:tav tm="100000">
                                          <p:val>
                                            <p:strVal val="#ppt_h"/>
                                          </p:val>
                                        </p:tav>
                                      </p:tavLst>
                                    </p:anim>
                                    <p:animEffect transition="in" filter="fade">
                                      <p:cBhvr>
                                        <p:cTn id="29" dur="500"/>
                                        <p:tgtEl>
                                          <p:spTgt spid="12"/>
                                        </p:tgtEl>
                                      </p:cBhvr>
                                    </p:animEffect>
                                  </p:childTnLst>
                                </p:cTn>
                              </p:par>
                              <p:par>
                                <p:cTn id="30" presetID="53" presetClass="entr" presetSubtype="16" fill="hold" grpId="0" nodeType="withEffect">
                                  <p:stCondLst>
                                    <p:cond delay="0"/>
                                  </p:stCondLst>
                                  <p:childTnLst>
                                    <p:set>
                                      <p:cBhvr>
                                        <p:cTn id="31" dur="1" fill="hold">
                                          <p:stCondLst>
                                            <p:cond delay="0"/>
                                          </p:stCondLst>
                                        </p:cTn>
                                        <p:tgtEl>
                                          <p:spTgt spid="13"/>
                                        </p:tgtEl>
                                        <p:attrNameLst>
                                          <p:attrName>style.visibility</p:attrName>
                                        </p:attrNameLst>
                                      </p:cBhvr>
                                      <p:to>
                                        <p:strVal val="visible"/>
                                      </p:to>
                                    </p:set>
                                    <p:anim calcmode="lin" valueType="num">
                                      <p:cBhvr>
                                        <p:cTn id="32" dur="500" fill="hold"/>
                                        <p:tgtEl>
                                          <p:spTgt spid="13"/>
                                        </p:tgtEl>
                                        <p:attrNameLst>
                                          <p:attrName>ppt_w</p:attrName>
                                        </p:attrNameLst>
                                      </p:cBhvr>
                                      <p:tavLst>
                                        <p:tav tm="0">
                                          <p:val>
                                            <p:fltVal val="0"/>
                                          </p:val>
                                        </p:tav>
                                        <p:tav tm="100000">
                                          <p:val>
                                            <p:strVal val="#ppt_w"/>
                                          </p:val>
                                        </p:tav>
                                      </p:tavLst>
                                    </p:anim>
                                    <p:anim calcmode="lin" valueType="num">
                                      <p:cBhvr>
                                        <p:cTn id="33" dur="500" fill="hold"/>
                                        <p:tgtEl>
                                          <p:spTgt spid="13"/>
                                        </p:tgtEl>
                                        <p:attrNameLst>
                                          <p:attrName>ppt_h</p:attrName>
                                        </p:attrNameLst>
                                      </p:cBhvr>
                                      <p:tavLst>
                                        <p:tav tm="0">
                                          <p:val>
                                            <p:fltVal val="0"/>
                                          </p:val>
                                        </p:tav>
                                        <p:tav tm="100000">
                                          <p:val>
                                            <p:strVal val="#ppt_h"/>
                                          </p:val>
                                        </p:tav>
                                      </p:tavLst>
                                    </p:anim>
                                    <p:animEffect transition="in" filter="fade">
                                      <p:cBhvr>
                                        <p:cTn id="34" dur="500"/>
                                        <p:tgtEl>
                                          <p:spTgt spid="13"/>
                                        </p:tgtEl>
                                      </p:cBhvr>
                                    </p:animEffect>
                                  </p:childTnLst>
                                </p:cTn>
                              </p:par>
                              <p:par>
                                <p:cTn id="35" presetID="53" presetClass="entr" presetSubtype="16" fill="hold" grpId="0" nodeType="withEffect">
                                  <p:stCondLst>
                                    <p:cond delay="0"/>
                                  </p:stCondLst>
                                  <p:childTnLst>
                                    <p:set>
                                      <p:cBhvr>
                                        <p:cTn id="36" dur="1" fill="hold">
                                          <p:stCondLst>
                                            <p:cond delay="0"/>
                                          </p:stCondLst>
                                        </p:cTn>
                                        <p:tgtEl>
                                          <p:spTgt spid="15"/>
                                        </p:tgtEl>
                                        <p:attrNameLst>
                                          <p:attrName>style.visibility</p:attrName>
                                        </p:attrNameLst>
                                      </p:cBhvr>
                                      <p:to>
                                        <p:strVal val="visible"/>
                                      </p:to>
                                    </p:set>
                                    <p:anim calcmode="lin" valueType="num">
                                      <p:cBhvr>
                                        <p:cTn id="37" dur="500" fill="hold"/>
                                        <p:tgtEl>
                                          <p:spTgt spid="15"/>
                                        </p:tgtEl>
                                        <p:attrNameLst>
                                          <p:attrName>ppt_w</p:attrName>
                                        </p:attrNameLst>
                                      </p:cBhvr>
                                      <p:tavLst>
                                        <p:tav tm="0">
                                          <p:val>
                                            <p:fltVal val="0"/>
                                          </p:val>
                                        </p:tav>
                                        <p:tav tm="100000">
                                          <p:val>
                                            <p:strVal val="#ppt_w"/>
                                          </p:val>
                                        </p:tav>
                                      </p:tavLst>
                                    </p:anim>
                                    <p:anim calcmode="lin" valueType="num">
                                      <p:cBhvr>
                                        <p:cTn id="38" dur="500" fill="hold"/>
                                        <p:tgtEl>
                                          <p:spTgt spid="15"/>
                                        </p:tgtEl>
                                        <p:attrNameLst>
                                          <p:attrName>ppt_h</p:attrName>
                                        </p:attrNameLst>
                                      </p:cBhvr>
                                      <p:tavLst>
                                        <p:tav tm="0">
                                          <p:val>
                                            <p:fltVal val="0"/>
                                          </p:val>
                                        </p:tav>
                                        <p:tav tm="100000">
                                          <p:val>
                                            <p:strVal val="#ppt_h"/>
                                          </p:val>
                                        </p:tav>
                                      </p:tavLst>
                                    </p:anim>
                                    <p:animEffect transition="in" filter="fade">
                                      <p:cBhvr>
                                        <p:cTn id="39" dur="500"/>
                                        <p:tgtEl>
                                          <p:spTgt spid="15"/>
                                        </p:tgtEl>
                                      </p:cBhvr>
                                    </p:animEffect>
                                  </p:childTnLst>
                                </p:cTn>
                              </p:par>
                              <p:par>
                                <p:cTn id="40" presetID="53" presetClass="entr" presetSubtype="16" fill="hold" grpId="0" nodeType="withEffect">
                                  <p:stCondLst>
                                    <p:cond delay="0"/>
                                  </p:stCondLst>
                                  <p:childTnLst>
                                    <p:set>
                                      <p:cBhvr>
                                        <p:cTn id="41" dur="1" fill="hold">
                                          <p:stCondLst>
                                            <p:cond delay="0"/>
                                          </p:stCondLst>
                                        </p:cTn>
                                        <p:tgtEl>
                                          <p:spTgt spid="17"/>
                                        </p:tgtEl>
                                        <p:attrNameLst>
                                          <p:attrName>style.visibility</p:attrName>
                                        </p:attrNameLst>
                                      </p:cBhvr>
                                      <p:to>
                                        <p:strVal val="visible"/>
                                      </p:to>
                                    </p:set>
                                    <p:anim calcmode="lin" valueType="num">
                                      <p:cBhvr>
                                        <p:cTn id="42" dur="500" fill="hold"/>
                                        <p:tgtEl>
                                          <p:spTgt spid="17"/>
                                        </p:tgtEl>
                                        <p:attrNameLst>
                                          <p:attrName>ppt_w</p:attrName>
                                        </p:attrNameLst>
                                      </p:cBhvr>
                                      <p:tavLst>
                                        <p:tav tm="0">
                                          <p:val>
                                            <p:fltVal val="0"/>
                                          </p:val>
                                        </p:tav>
                                        <p:tav tm="100000">
                                          <p:val>
                                            <p:strVal val="#ppt_w"/>
                                          </p:val>
                                        </p:tav>
                                      </p:tavLst>
                                    </p:anim>
                                    <p:anim calcmode="lin" valueType="num">
                                      <p:cBhvr>
                                        <p:cTn id="43" dur="500" fill="hold"/>
                                        <p:tgtEl>
                                          <p:spTgt spid="17"/>
                                        </p:tgtEl>
                                        <p:attrNameLst>
                                          <p:attrName>ppt_h</p:attrName>
                                        </p:attrNameLst>
                                      </p:cBhvr>
                                      <p:tavLst>
                                        <p:tav tm="0">
                                          <p:val>
                                            <p:fltVal val="0"/>
                                          </p:val>
                                        </p:tav>
                                        <p:tav tm="100000">
                                          <p:val>
                                            <p:strVal val="#ppt_h"/>
                                          </p:val>
                                        </p:tav>
                                      </p:tavLst>
                                    </p:anim>
                                    <p:animEffect transition="in" filter="fade">
                                      <p:cBhvr>
                                        <p:cTn id="44" dur="500"/>
                                        <p:tgtEl>
                                          <p:spTgt spid="17"/>
                                        </p:tgtEl>
                                      </p:cBhvr>
                                    </p:animEffect>
                                  </p:childTnLst>
                                </p:cTn>
                              </p:par>
                              <p:par>
                                <p:cTn id="45" presetID="53" presetClass="entr" presetSubtype="16" fill="hold" grpId="0" nodeType="withEffect">
                                  <p:stCondLst>
                                    <p:cond delay="0"/>
                                  </p:stCondLst>
                                  <p:childTnLst>
                                    <p:set>
                                      <p:cBhvr>
                                        <p:cTn id="46" dur="1" fill="hold">
                                          <p:stCondLst>
                                            <p:cond delay="0"/>
                                          </p:stCondLst>
                                        </p:cTn>
                                        <p:tgtEl>
                                          <p:spTgt spid="19"/>
                                        </p:tgtEl>
                                        <p:attrNameLst>
                                          <p:attrName>style.visibility</p:attrName>
                                        </p:attrNameLst>
                                      </p:cBhvr>
                                      <p:to>
                                        <p:strVal val="visible"/>
                                      </p:to>
                                    </p:set>
                                    <p:anim calcmode="lin" valueType="num">
                                      <p:cBhvr>
                                        <p:cTn id="47" dur="500" fill="hold"/>
                                        <p:tgtEl>
                                          <p:spTgt spid="19"/>
                                        </p:tgtEl>
                                        <p:attrNameLst>
                                          <p:attrName>ppt_w</p:attrName>
                                        </p:attrNameLst>
                                      </p:cBhvr>
                                      <p:tavLst>
                                        <p:tav tm="0">
                                          <p:val>
                                            <p:fltVal val="0"/>
                                          </p:val>
                                        </p:tav>
                                        <p:tav tm="100000">
                                          <p:val>
                                            <p:strVal val="#ppt_w"/>
                                          </p:val>
                                        </p:tav>
                                      </p:tavLst>
                                    </p:anim>
                                    <p:anim calcmode="lin" valueType="num">
                                      <p:cBhvr>
                                        <p:cTn id="48" dur="500" fill="hold"/>
                                        <p:tgtEl>
                                          <p:spTgt spid="19"/>
                                        </p:tgtEl>
                                        <p:attrNameLst>
                                          <p:attrName>ppt_h</p:attrName>
                                        </p:attrNameLst>
                                      </p:cBhvr>
                                      <p:tavLst>
                                        <p:tav tm="0">
                                          <p:val>
                                            <p:fltVal val="0"/>
                                          </p:val>
                                        </p:tav>
                                        <p:tav tm="100000">
                                          <p:val>
                                            <p:strVal val="#ppt_h"/>
                                          </p:val>
                                        </p:tav>
                                      </p:tavLst>
                                    </p:anim>
                                    <p:animEffect transition="in" filter="fade">
                                      <p:cBhvr>
                                        <p:cTn id="49" dur="500"/>
                                        <p:tgtEl>
                                          <p:spTgt spid="19"/>
                                        </p:tgtEl>
                                      </p:cBhvr>
                                    </p:animEffect>
                                  </p:childTnLst>
                                </p:cTn>
                              </p:par>
                              <p:par>
                                <p:cTn id="50" presetID="53" presetClass="entr" presetSubtype="16" fill="hold" grpId="0" nodeType="withEffect">
                                  <p:stCondLst>
                                    <p:cond delay="0"/>
                                  </p:stCondLst>
                                  <p:childTnLst>
                                    <p:set>
                                      <p:cBhvr>
                                        <p:cTn id="51" dur="1" fill="hold">
                                          <p:stCondLst>
                                            <p:cond delay="0"/>
                                          </p:stCondLst>
                                        </p:cTn>
                                        <p:tgtEl>
                                          <p:spTgt spid="20"/>
                                        </p:tgtEl>
                                        <p:attrNameLst>
                                          <p:attrName>style.visibility</p:attrName>
                                        </p:attrNameLst>
                                      </p:cBhvr>
                                      <p:to>
                                        <p:strVal val="visible"/>
                                      </p:to>
                                    </p:set>
                                    <p:anim calcmode="lin" valueType="num">
                                      <p:cBhvr>
                                        <p:cTn id="52" dur="500" fill="hold"/>
                                        <p:tgtEl>
                                          <p:spTgt spid="20"/>
                                        </p:tgtEl>
                                        <p:attrNameLst>
                                          <p:attrName>ppt_w</p:attrName>
                                        </p:attrNameLst>
                                      </p:cBhvr>
                                      <p:tavLst>
                                        <p:tav tm="0">
                                          <p:val>
                                            <p:fltVal val="0"/>
                                          </p:val>
                                        </p:tav>
                                        <p:tav tm="100000">
                                          <p:val>
                                            <p:strVal val="#ppt_w"/>
                                          </p:val>
                                        </p:tav>
                                      </p:tavLst>
                                    </p:anim>
                                    <p:anim calcmode="lin" valueType="num">
                                      <p:cBhvr>
                                        <p:cTn id="53" dur="500" fill="hold"/>
                                        <p:tgtEl>
                                          <p:spTgt spid="20"/>
                                        </p:tgtEl>
                                        <p:attrNameLst>
                                          <p:attrName>ppt_h</p:attrName>
                                        </p:attrNameLst>
                                      </p:cBhvr>
                                      <p:tavLst>
                                        <p:tav tm="0">
                                          <p:val>
                                            <p:fltVal val="0"/>
                                          </p:val>
                                        </p:tav>
                                        <p:tav tm="100000">
                                          <p:val>
                                            <p:strVal val="#ppt_h"/>
                                          </p:val>
                                        </p:tav>
                                      </p:tavLst>
                                    </p:anim>
                                    <p:animEffect transition="in" filter="fade">
                                      <p:cBhvr>
                                        <p:cTn id="54" dur="500"/>
                                        <p:tgtEl>
                                          <p:spTgt spid="20"/>
                                        </p:tgtEl>
                                      </p:cBhvr>
                                    </p:animEffect>
                                  </p:childTnLst>
                                </p:cTn>
                              </p:par>
                              <p:par>
                                <p:cTn id="55" presetID="53" presetClass="entr" presetSubtype="16" fill="hold" grpId="0" nodeType="withEffect">
                                  <p:stCondLst>
                                    <p:cond delay="0"/>
                                  </p:stCondLst>
                                  <p:childTnLst>
                                    <p:set>
                                      <p:cBhvr>
                                        <p:cTn id="56" dur="1" fill="hold">
                                          <p:stCondLst>
                                            <p:cond delay="0"/>
                                          </p:stCondLst>
                                        </p:cTn>
                                        <p:tgtEl>
                                          <p:spTgt spid="21"/>
                                        </p:tgtEl>
                                        <p:attrNameLst>
                                          <p:attrName>style.visibility</p:attrName>
                                        </p:attrNameLst>
                                      </p:cBhvr>
                                      <p:to>
                                        <p:strVal val="visible"/>
                                      </p:to>
                                    </p:set>
                                    <p:anim calcmode="lin" valueType="num">
                                      <p:cBhvr>
                                        <p:cTn id="57" dur="500" fill="hold"/>
                                        <p:tgtEl>
                                          <p:spTgt spid="21"/>
                                        </p:tgtEl>
                                        <p:attrNameLst>
                                          <p:attrName>ppt_w</p:attrName>
                                        </p:attrNameLst>
                                      </p:cBhvr>
                                      <p:tavLst>
                                        <p:tav tm="0">
                                          <p:val>
                                            <p:fltVal val="0"/>
                                          </p:val>
                                        </p:tav>
                                        <p:tav tm="100000">
                                          <p:val>
                                            <p:strVal val="#ppt_w"/>
                                          </p:val>
                                        </p:tav>
                                      </p:tavLst>
                                    </p:anim>
                                    <p:anim calcmode="lin" valueType="num">
                                      <p:cBhvr>
                                        <p:cTn id="58" dur="500" fill="hold"/>
                                        <p:tgtEl>
                                          <p:spTgt spid="21"/>
                                        </p:tgtEl>
                                        <p:attrNameLst>
                                          <p:attrName>ppt_h</p:attrName>
                                        </p:attrNameLst>
                                      </p:cBhvr>
                                      <p:tavLst>
                                        <p:tav tm="0">
                                          <p:val>
                                            <p:fltVal val="0"/>
                                          </p:val>
                                        </p:tav>
                                        <p:tav tm="100000">
                                          <p:val>
                                            <p:strVal val="#ppt_h"/>
                                          </p:val>
                                        </p:tav>
                                      </p:tavLst>
                                    </p:anim>
                                    <p:animEffect transition="in" filter="fade">
                                      <p:cBhvr>
                                        <p:cTn id="59" dur="500"/>
                                        <p:tgtEl>
                                          <p:spTgt spid="21"/>
                                        </p:tgtEl>
                                      </p:cBhvr>
                                    </p:animEffect>
                                  </p:childTnLst>
                                </p:cTn>
                              </p:par>
                              <p:par>
                                <p:cTn id="60" presetID="53" presetClass="entr" presetSubtype="16" fill="hold" grpId="0" nodeType="withEffect">
                                  <p:stCondLst>
                                    <p:cond delay="0"/>
                                  </p:stCondLst>
                                  <p:childTnLst>
                                    <p:set>
                                      <p:cBhvr>
                                        <p:cTn id="61" dur="1" fill="hold">
                                          <p:stCondLst>
                                            <p:cond delay="0"/>
                                          </p:stCondLst>
                                        </p:cTn>
                                        <p:tgtEl>
                                          <p:spTgt spid="22"/>
                                        </p:tgtEl>
                                        <p:attrNameLst>
                                          <p:attrName>style.visibility</p:attrName>
                                        </p:attrNameLst>
                                      </p:cBhvr>
                                      <p:to>
                                        <p:strVal val="visible"/>
                                      </p:to>
                                    </p:set>
                                    <p:anim calcmode="lin" valueType="num">
                                      <p:cBhvr>
                                        <p:cTn id="62" dur="500" fill="hold"/>
                                        <p:tgtEl>
                                          <p:spTgt spid="22"/>
                                        </p:tgtEl>
                                        <p:attrNameLst>
                                          <p:attrName>ppt_w</p:attrName>
                                        </p:attrNameLst>
                                      </p:cBhvr>
                                      <p:tavLst>
                                        <p:tav tm="0">
                                          <p:val>
                                            <p:fltVal val="0"/>
                                          </p:val>
                                        </p:tav>
                                        <p:tav tm="100000">
                                          <p:val>
                                            <p:strVal val="#ppt_w"/>
                                          </p:val>
                                        </p:tav>
                                      </p:tavLst>
                                    </p:anim>
                                    <p:anim calcmode="lin" valueType="num">
                                      <p:cBhvr>
                                        <p:cTn id="63" dur="500" fill="hold"/>
                                        <p:tgtEl>
                                          <p:spTgt spid="22"/>
                                        </p:tgtEl>
                                        <p:attrNameLst>
                                          <p:attrName>ppt_h</p:attrName>
                                        </p:attrNameLst>
                                      </p:cBhvr>
                                      <p:tavLst>
                                        <p:tav tm="0">
                                          <p:val>
                                            <p:fltVal val="0"/>
                                          </p:val>
                                        </p:tav>
                                        <p:tav tm="100000">
                                          <p:val>
                                            <p:strVal val="#ppt_h"/>
                                          </p:val>
                                        </p:tav>
                                      </p:tavLst>
                                    </p:anim>
                                    <p:animEffect transition="in" filter="fade">
                                      <p:cBhvr>
                                        <p:cTn id="64" dur="500"/>
                                        <p:tgtEl>
                                          <p:spTgt spid="22"/>
                                        </p:tgtEl>
                                      </p:cBhvr>
                                    </p:animEffect>
                                  </p:childTnLst>
                                </p:cTn>
                              </p:par>
                              <p:par>
                                <p:cTn id="65" presetID="53" presetClass="entr" presetSubtype="16" fill="hold" grpId="0" nodeType="withEffect">
                                  <p:stCondLst>
                                    <p:cond delay="0"/>
                                  </p:stCondLst>
                                  <p:childTnLst>
                                    <p:set>
                                      <p:cBhvr>
                                        <p:cTn id="66" dur="1" fill="hold">
                                          <p:stCondLst>
                                            <p:cond delay="0"/>
                                          </p:stCondLst>
                                        </p:cTn>
                                        <p:tgtEl>
                                          <p:spTgt spid="23"/>
                                        </p:tgtEl>
                                        <p:attrNameLst>
                                          <p:attrName>style.visibility</p:attrName>
                                        </p:attrNameLst>
                                      </p:cBhvr>
                                      <p:to>
                                        <p:strVal val="visible"/>
                                      </p:to>
                                    </p:set>
                                    <p:anim calcmode="lin" valueType="num">
                                      <p:cBhvr>
                                        <p:cTn id="67" dur="500" fill="hold"/>
                                        <p:tgtEl>
                                          <p:spTgt spid="23"/>
                                        </p:tgtEl>
                                        <p:attrNameLst>
                                          <p:attrName>ppt_w</p:attrName>
                                        </p:attrNameLst>
                                      </p:cBhvr>
                                      <p:tavLst>
                                        <p:tav tm="0">
                                          <p:val>
                                            <p:fltVal val="0"/>
                                          </p:val>
                                        </p:tav>
                                        <p:tav tm="100000">
                                          <p:val>
                                            <p:strVal val="#ppt_w"/>
                                          </p:val>
                                        </p:tav>
                                      </p:tavLst>
                                    </p:anim>
                                    <p:anim calcmode="lin" valueType="num">
                                      <p:cBhvr>
                                        <p:cTn id="68" dur="500" fill="hold"/>
                                        <p:tgtEl>
                                          <p:spTgt spid="23"/>
                                        </p:tgtEl>
                                        <p:attrNameLst>
                                          <p:attrName>ppt_h</p:attrName>
                                        </p:attrNameLst>
                                      </p:cBhvr>
                                      <p:tavLst>
                                        <p:tav tm="0">
                                          <p:val>
                                            <p:fltVal val="0"/>
                                          </p:val>
                                        </p:tav>
                                        <p:tav tm="100000">
                                          <p:val>
                                            <p:strVal val="#ppt_h"/>
                                          </p:val>
                                        </p:tav>
                                      </p:tavLst>
                                    </p:anim>
                                    <p:animEffect transition="in" filter="fade">
                                      <p:cBhvr>
                                        <p:cTn id="69" dur="500"/>
                                        <p:tgtEl>
                                          <p:spTgt spid="23"/>
                                        </p:tgtEl>
                                      </p:cBhvr>
                                    </p:animEffect>
                                  </p:childTnLst>
                                </p:cTn>
                              </p:par>
                              <p:par>
                                <p:cTn id="70" presetID="53" presetClass="entr" presetSubtype="16" fill="hold" grpId="0" nodeType="withEffect">
                                  <p:stCondLst>
                                    <p:cond delay="0"/>
                                  </p:stCondLst>
                                  <p:childTnLst>
                                    <p:set>
                                      <p:cBhvr>
                                        <p:cTn id="71" dur="1" fill="hold">
                                          <p:stCondLst>
                                            <p:cond delay="0"/>
                                          </p:stCondLst>
                                        </p:cTn>
                                        <p:tgtEl>
                                          <p:spTgt spid="24"/>
                                        </p:tgtEl>
                                        <p:attrNameLst>
                                          <p:attrName>style.visibility</p:attrName>
                                        </p:attrNameLst>
                                      </p:cBhvr>
                                      <p:to>
                                        <p:strVal val="visible"/>
                                      </p:to>
                                    </p:set>
                                    <p:anim calcmode="lin" valueType="num">
                                      <p:cBhvr>
                                        <p:cTn id="72" dur="500" fill="hold"/>
                                        <p:tgtEl>
                                          <p:spTgt spid="24"/>
                                        </p:tgtEl>
                                        <p:attrNameLst>
                                          <p:attrName>ppt_w</p:attrName>
                                        </p:attrNameLst>
                                      </p:cBhvr>
                                      <p:tavLst>
                                        <p:tav tm="0">
                                          <p:val>
                                            <p:fltVal val="0"/>
                                          </p:val>
                                        </p:tav>
                                        <p:tav tm="100000">
                                          <p:val>
                                            <p:strVal val="#ppt_w"/>
                                          </p:val>
                                        </p:tav>
                                      </p:tavLst>
                                    </p:anim>
                                    <p:anim calcmode="lin" valueType="num">
                                      <p:cBhvr>
                                        <p:cTn id="73" dur="500" fill="hold"/>
                                        <p:tgtEl>
                                          <p:spTgt spid="24"/>
                                        </p:tgtEl>
                                        <p:attrNameLst>
                                          <p:attrName>ppt_h</p:attrName>
                                        </p:attrNameLst>
                                      </p:cBhvr>
                                      <p:tavLst>
                                        <p:tav tm="0">
                                          <p:val>
                                            <p:fltVal val="0"/>
                                          </p:val>
                                        </p:tav>
                                        <p:tav tm="100000">
                                          <p:val>
                                            <p:strVal val="#ppt_h"/>
                                          </p:val>
                                        </p:tav>
                                      </p:tavLst>
                                    </p:anim>
                                    <p:animEffect transition="in" filter="fade">
                                      <p:cBhvr>
                                        <p:cTn id="74" dur="500"/>
                                        <p:tgtEl>
                                          <p:spTgt spid="2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animBg="1"/>
      <p:bldP spid="16" grpId="0"/>
      <p:bldP spid="9" grpId="0" animBg="1"/>
      <p:bldP spid="10" grpId="0" animBg="1"/>
      <p:bldP spid="12" grpId="0" animBg="1"/>
      <p:bldP spid="13" grpId="0" animBg="1"/>
      <p:bldP spid="15" grpId="0"/>
      <p:bldP spid="17" grpId="0" animBg="1"/>
      <p:bldP spid="19" grpId="0" animBg="1"/>
      <p:bldP spid="20" grpId="0" animBg="1"/>
      <p:bldP spid="21" grpId="0" animBg="1"/>
      <p:bldP spid="22" grpId="0" animBg="1"/>
      <p:bldP spid="23" grpId="0" animBg="1"/>
      <p:bldP spid="24"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93785" y="533400"/>
            <a:ext cx="8077200" cy="6370975"/>
          </a:xfrm>
          <a:prstGeom prst="rect">
            <a:avLst/>
          </a:prstGeom>
        </p:spPr>
        <p:txBody>
          <a:bodyPr wrap="square">
            <a:spAutoFit/>
          </a:bodyPr>
          <a:lstStyle/>
          <a:p>
            <a:pPr marL="742950" lvl="1" indent="-285750">
              <a:buFont typeface="Arial" panose="020B0604020202020204" pitchFamily="34" charset="0"/>
              <a:buChar char="•"/>
            </a:pPr>
            <a:r>
              <a:rPr lang="en-US" sz="2400" dirty="0" smtClean="0"/>
              <a:t>HBA is a community-based youth baseball program for players 13-15 years old</a:t>
            </a:r>
            <a:r>
              <a:rPr lang="en-US" sz="2400" dirty="0"/>
              <a:t> </a:t>
            </a:r>
            <a:r>
              <a:rPr lang="en-US" sz="1200" dirty="0" smtClean="0"/>
              <a:t>(age as of 4/30 each year).</a:t>
            </a:r>
          </a:p>
          <a:p>
            <a:pPr marL="742950" lvl="1" indent="-285750">
              <a:buFont typeface="Arial" panose="020B0604020202020204" pitchFamily="34" charset="0"/>
              <a:buChar char="•"/>
            </a:pPr>
            <a:r>
              <a:rPr lang="en-US" sz="2400" dirty="0" smtClean="0"/>
              <a:t>We consider ourselves the primary feeder program for the Hopkins HS baseball program.</a:t>
            </a:r>
          </a:p>
          <a:p>
            <a:pPr marL="742950" lvl="1" indent="-285750">
              <a:buFont typeface="Arial" panose="020B0604020202020204" pitchFamily="34" charset="0"/>
              <a:buChar char="•"/>
            </a:pPr>
            <a:r>
              <a:rPr lang="en-US" sz="2400" dirty="0" smtClean="0"/>
              <a:t>Players must attend Hopkins public schools or live within the Hopkins 270 school district boundaries if they attend a private school. </a:t>
            </a:r>
            <a:r>
              <a:rPr lang="en-US" dirty="0" smtClean="0"/>
              <a:t>(Travel &amp; House program have different eligibility guidelines)  </a:t>
            </a:r>
          </a:p>
          <a:p>
            <a:pPr marL="742950" lvl="1" indent="-285750">
              <a:buFont typeface="Arial" panose="020B0604020202020204" pitchFamily="34" charset="0"/>
              <a:buChar char="•"/>
            </a:pPr>
            <a:r>
              <a:rPr lang="en-US" sz="2400" dirty="0" smtClean="0"/>
              <a:t>We draw from 4 local youth programs</a:t>
            </a:r>
          </a:p>
          <a:p>
            <a:pPr marL="1200150" lvl="2" indent="-285750">
              <a:buFont typeface="Arial" panose="020B0604020202020204" pitchFamily="34" charset="0"/>
              <a:buChar char="•"/>
            </a:pPr>
            <a:r>
              <a:rPr lang="en-US" dirty="0" smtClean="0"/>
              <a:t>Glen Lake Mighty Mites</a:t>
            </a:r>
          </a:p>
          <a:p>
            <a:pPr marL="1200150" lvl="2" indent="-285750">
              <a:buFont typeface="Arial" panose="020B0604020202020204" pitchFamily="34" charset="0"/>
              <a:buChar char="•"/>
            </a:pPr>
            <a:r>
              <a:rPr lang="en-US" dirty="0" smtClean="0"/>
              <a:t>Golden Valley Little League</a:t>
            </a:r>
          </a:p>
          <a:p>
            <a:pPr marL="1200150" lvl="2" indent="-285750">
              <a:buFont typeface="Arial" panose="020B0604020202020204" pitchFamily="34" charset="0"/>
              <a:buChar char="•"/>
            </a:pPr>
            <a:r>
              <a:rPr lang="en-US" dirty="0" smtClean="0"/>
              <a:t>Big Willow Baseball Association</a:t>
            </a:r>
          </a:p>
          <a:p>
            <a:pPr marL="1200150" lvl="2" indent="-285750">
              <a:buFont typeface="Arial" panose="020B0604020202020204" pitchFamily="34" charset="0"/>
              <a:buChar char="•"/>
            </a:pPr>
            <a:r>
              <a:rPr lang="en-US" dirty="0" smtClean="0"/>
              <a:t>Hopkins Area Little League</a:t>
            </a:r>
            <a:endParaRPr lang="en-US" sz="2400" dirty="0"/>
          </a:p>
          <a:p>
            <a:pPr marL="742950" lvl="1" indent="-285750">
              <a:buFont typeface="Arial" panose="020B0604020202020204" pitchFamily="34" charset="0"/>
              <a:buChar char="•"/>
            </a:pPr>
            <a:r>
              <a:rPr lang="en-US" sz="2400" dirty="0" smtClean="0"/>
              <a:t>We offer both competitive and recreational play for all skill levels. </a:t>
            </a:r>
          </a:p>
          <a:p>
            <a:pPr marL="742950" lvl="1" indent="-285750">
              <a:buFont typeface="Arial" panose="020B0604020202020204" pitchFamily="34" charset="0"/>
              <a:buChar char="•"/>
            </a:pPr>
            <a:r>
              <a:rPr lang="en-US" sz="2400" dirty="0" smtClean="0"/>
              <a:t>We </a:t>
            </a:r>
            <a:r>
              <a:rPr lang="en-US" sz="2400" dirty="0"/>
              <a:t>are a volunteer led organization of parents that are passionate about baseball.  We love the game and we want to see more kids </a:t>
            </a:r>
            <a:r>
              <a:rPr lang="en-US" sz="2400" dirty="0" smtClean="0"/>
              <a:t>playing</a:t>
            </a:r>
            <a:r>
              <a:rPr lang="en-US" sz="2400" dirty="0"/>
              <a:t>.</a:t>
            </a:r>
            <a:endParaRPr lang="en-US" sz="2400" dirty="0" smtClean="0"/>
          </a:p>
        </p:txBody>
      </p:sp>
      <p:sp>
        <p:nvSpPr>
          <p:cNvPr id="4" name="TextBox 3"/>
          <p:cNvSpPr txBox="1"/>
          <p:nvPr/>
        </p:nvSpPr>
        <p:spPr>
          <a:xfrm>
            <a:off x="457200" y="76200"/>
            <a:ext cx="4191000" cy="584775"/>
          </a:xfrm>
          <a:prstGeom prst="rect">
            <a:avLst/>
          </a:prstGeom>
          <a:noFill/>
        </p:spPr>
        <p:txBody>
          <a:bodyPr wrap="square" rtlCol="0">
            <a:spAutoFit/>
          </a:bodyPr>
          <a:lstStyle/>
          <a:p>
            <a:r>
              <a:rPr lang="en-US" sz="3200" b="1" dirty="0" smtClean="0"/>
              <a:t>HBA Basics</a:t>
            </a:r>
            <a:endParaRPr lang="en-US" sz="3200" b="1" dirty="0"/>
          </a:p>
        </p:txBody>
      </p:sp>
    </p:spTree>
    <p:extLst>
      <p:ext uri="{BB962C8B-B14F-4D97-AF65-F5344CB8AC3E}">
        <p14:creationId xmlns:p14="http://schemas.microsoft.com/office/powerpoint/2010/main" val="5911285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3">
                                            <p:txEl>
                                              <p:pRg st="6" end="6"/>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Rectangle 1"/>
          <p:cNvSpPr/>
          <p:nvPr/>
        </p:nvSpPr>
        <p:spPr>
          <a:xfrm>
            <a:off x="152400" y="3657600"/>
            <a:ext cx="3124200" cy="1219198"/>
          </a:xfrm>
          <a:prstGeom prst="rect">
            <a:avLst/>
          </a:prstGeom>
          <a:solidFill>
            <a:schemeClr val="bg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solidFill>
                  <a:schemeClr val="tx1"/>
                </a:solidFill>
              </a:rPr>
              <a:t>Preseason/</a:t>
            </a:r>
          </a:p>
          <a:p>
            <a:pPr algn="ctr"/>
            <a:r>
              <a:rPr lang="en-US" b="1" dirty="0" smtClean="0">
                <a:solidFill>
                  <a:schemeClr val="tx1"/>
                </a:solidFill>
              </a:rPr>
              <a:t>Winter Club Season</a:t>
            </a:r>
            <a:endParaRPr lang="en-US" b="1" dirty="0">
              <a:solidFill>
                <a:schemeClr val="tx1"/>
              </a:solidFill>
            </a:endParaRPr>
          </a:p>
        </p:txBody>
      </p:sp>
      <p:sp>
        <p:nvSpPr>
          <p:cNvPr id="5" name="Rectangle 4"/>
          <p:cNvSpPr/>
          <p:nvPr/>
        </p:nvSpPr>
        <p:spPr>
          <a:xfrm>
            <a:off x="3276599" y="3657600"/>
            <a:ext cx="1764323" cy="1219201"/>
          </a:xfrm>
          <a:prstGeom prst="rect">
            <a:avLst/>
          </a:prstGeom>
          <a:solidFill>
            <a:schemeClr val="bg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solidFill>
                  <a:schemeClr val="tx1"/>
                </a:solidFill>
              </a:rPr>
              <a:t>Regular Season</a:t>
            </a:r>
            <a:endParaRPr lang="en-US" b="1" dirty="0">
              <a:solidFill>
                <a:schemeClr val="tx1"/>
              </a:solidFill>
            </a:endParaRPr>
          </a:p>
        </p:txBody>
      </p:sp>
      <p:sp>
        <p:nvSpPr>
          <p:cNvPr id="15" name="TextBox 14"/>
          <p:cNvSpPr txBox="1"/>
          <p:nvPr/>
        </p:nvSpPr>
        <p:spPr>
          <a:xfrm rot="3114287">
            <a:off x="83049" y="5276050"/>
            <a:ext cx="1131277" cy="369332"/>
          </a:xfrm>
          <a:prstGeom prst="rect">
            <a:avLst/>
          </a:prstGeom>
          <a:noFill/>
        </p:spPr>
        <p:txBody>
          <a:bodyPr wrap="square" rtlCol="0">
            <a:spAutoFit/>
          </a:bodyPr>
          <a:lstStyle/>
          <a:p>
            <a:r>
              <a:rPr lang="en-US" dirty="0" smtClean="0">
                <a:solidFill>
                  <a:srgbClr val="FF0000"/>
                </a:solidFill>
              </a:rPr>
              <a:t>January</a:t>
            </a:r>
            <a:endParaRPr lang="en-US" dirty="0">
              <a:solidFill>
                <a:srgbClr val="FF0000"/>
              </a:solidFill>
            </a:endParaRPr>
          </a:p>
        </p:txBody>
      </p:sp>
      <p:sp>
        <p:nvSpPr>
          <p:cNvPr id="17" name="TextBox 16"/>
          <p:cNvSpPr txBox="1"/>
          <p:nvPr/>
        </p:nvSpPr>
        <p:spPr>
          <a:xfrm rot="3114287">
            <a:off x="843074" y="5251218"/>
            <a:ext cx="1131277" cy="369332"/>
          </a:xfrm>
          <a:prstGeom prst="rect">
            <a:avLst/>
          </a:prstGeom>
          <a:noFill/>
        </p:spPr>
        <p:txBody>
          <a:bodyPr wrap="square" rtlCol="0">
            <a:spAutoFit/>
          </a:bodyPr>
          <a:lstStyle/>
          <a:p>
            <a:r>
              <a:rPr lang="en-US" dirty="0" smtClean="0">
                <a:solidFill>
                  <a:srgbClr val="FF0000"/>
                </a:solidFill>
              </a:rPr>
              <a:t>February</a:t>
            </a:r>
            <a:endParaRPr lang="en-US" dirty="0">
              <a:solidFill>
                <a:srgbClr val="FF0000"/>
              </a:solidFill>
            </a:endParaRPr>
          </a:p>
        </p:txBody>
      </p:sp>
      <p:sp>
        <p:nvSpPr>
          <p:cNvPr id="18" name="TextBox 17"/>
          <p:cNvSpPr txBox="1"/>
          <p:nvPr/>
        </p:nvSpPr>
        <p:spPr>
          <a:xfrm rot="3114287">
            <a:off x="1681274" y="5251218"/>
            <a:ext cx="1131277" cy="369332"/>
          </a:xfrm>
          <a:prstGeom prst="rect">
            <a:avLst/>
          </a:prstGeom>
          <a:noFill/>
        </p:spPr>
        <p:txBody>
          <a:bodyPr wrap="square" rtlCol="0">
            <a:spAutoFit/>
          </a:bodyPr>
          <a:lstStyle/>
          <a:p>
            <a:r>
              <a:rPr lang="en-US" dirty="0" smtClean="0">
                <a:solidFill>
                  <a:srgbClr val="FF0000"/>
                </a:solidFill>
              </a:rPr>
              <a:t>March</a:t>
            </a:r>
            <a:endParaRPr lang="en-US" dirty="0">
              <a:solidFill>
                <a:srgbClr val="FF0000"/>
              </a:solidFill>
            </a:endParaRPr>
          </a:p>
        </p:txBody>
      </p:sp>
      <p:sp>
        <p:nvSpPr>
          <p:cNvPr id="21" name="Left Brace 20"/>
          <p:cNvSpPr/>
          <p:nvPr/>
        </p:nvSpPr>
        <p:spPr>
          <a:xfrm rot="5400000">
            <a:off x="1375978" y="2583070"/>
            <a:ext cx="361442" cy="1663626"/>
          </a:xfrm>
          <a:prstGeom prst="leftBrace">
            <a:avLst/>
          </a:prstGeom>
          <a:ln w="19050">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22" name="Left Brace 21"/>
          <p:cNvSpPr/>
          <p:nvPr/>
        </p:nvSpPr>
        <p:spPr>
          <a:xfrm rot="5400000">
            <a:off x="2268621" y="3320291"/>
            <a:ext cx="379026" cy="139244"/>
          </a:xfrm>
          <a:prstGeom prst="leftBrace">
            <a:avLst/>
          </a:prstGeom>
          <a:ln w="19050">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23" name="TextBox 22"/>
          <p:cNvSpPr txBox="1"/>
          <p:nvPr/>
        </p:nvSpPr>
        <p:spPr>
          <a:xfrm>
            <a:off x="762000" y="2677180"/>
            <a:ext cx="1524000" cy="523220"/>
          </a:xfrm>
          <a:prstGeom prst="rect">
            <a:avLst/>
          </a:prstGeom>
          <a:noFill/>
        </p:spPr>
        <p:txBody>
          <a:bodyPr wrap="square" rtlCol="0">
            <a:spAutoFit/>
          </a:bodyPr>
          <a:lstStyle/>
          <a:p>
            <a:pPr algn="ctr"/>
            <a:r>
              <a:rPr lang="en-US" sz="1400" b="1" dirty="0" smtClean="0"/>
              <a:t>HBA Clinics </a:t>
            </a:r>
          </a:p>
          <a:p>
            <a:pPr algn="ctr"/>
            <a:r>
              <a:rPr lang="en-US" sz="1400" b="1" dirty="0" smtClean="0"/>
              <a:t>&amp; Workouts</a:t>
            </a:r>
            <a:endParaRPr lang="en-US" sz="1400" b="1" dirty="0"/>
          </a:p>
        </p:txBody>
      </p:sp>
      <p:sp>
        <p:nvSpPr>
          <p:cNvPr id="24" name="TextBox 23"/>
          <p:cNvSpPr txBox="1"/>
          <p:nvPr/>
        </p:nvSpPr>
        <p:spPr>
          <a:xfrm rot="3114287">
            <a:off x="5767274" y="5303283"/>
            <a:ext cx="1263593" cy="369332"/>
          </a:xfrm>
          <a:prstGeom prst="rect">
            <a:avLst/>
          </a:prstGeom>
          <a:noFill/>
        </p:spPr>
        <p:txBody>
          <a:bodyPr wrap="square" rtlCol="0">
            <a:spAutoFit/>
          </a:bodyPr>
          <a:lstStyle/>
          <a:p>
            <a:r>
              <a:rPr lang="en-US" dirty="0" smtClean="0">
                <a:solidFill>
                  <a:srgbClr val="FF0000"/>
                </a:solidFill>
              </a:rPr>
              <a:t>September</a:t>
            </a:r>
            <a:endParaRPr lang="en-US" dirty="0">
              <a:solidFill>
                <a:srgbClr val="FF0000"/>
              </a:solidFill>
            </a:endParaRPr>
          </a:p>
        </p:txBody>
      </p:sp>
      <p:sp>
        <p:nvSpPr>
          <p:cNvPr id="25" name="TextBox 24"/>
          <p:cNvSpPr txBox="1"/>
          <p:nvPr/>
        </p:nvSpPr>
        <p:spPr>
          <a:xfrm rot="3114287">
            <a:off x="5188449" y="5251218"/>
            <a:ext cx="1131277" cy="369332"/>
          </a:xfrm>
          <a:prstGeom prst="rect">
            <a:avLst/>
          </a:prstGeom>
          <a:noFill/>
        </p:spPr>
        <p:txBody>
          <a:bodyPr wrap="square" rtlCol="0">
            <a:spAutoFit/>
          </a:bodyPr>
          <a:lstStyle/>
          <a:p>
            <a:r>
              <a:rPr lang="en-US" dirty="0" smtClean="0">
                <a:solidFill>
                  <a:srgbClr val="FF0000"/>
                </a:solidFill>
              </a:rPr>
              <a:t>August</a:t>
            </a:r>
            <a:endParaRPr lang="en-US" dirty="0">
              <a:solidFill>
                <a:srgbClr val="FF0000"/>
              </a:solidFill>
            </a:endParaRPr>
          </a:p>
        </p:txBody>
      </p:sp>
      <p:sp>
        <p:nvSpPr>
          <p:cNvPr id="26" name="TextBox 25"/>
          <p:cNvSpPr txBox="1"/>
          <p:nvPr/>
        </p:nvSpPr>
        <p:spPr>
          <a:xfrm rot="3114287">
            <a:off x="4578849" y="5251218"/>
            <a:ext cx="1131277" cy="369332"/>
          </a:xfrm>
          <a:prstGeom prst="rect">
            <a:avLst/>
          </a:prstGeom>
          <a:noFill/>
        </p:spPr>
        <p:txBody>
          <a:bodyPr wrap="square" rtlCol="0">
            <a:spAutoFit/>
          </a:bodyPr>
          <a:lstStyle/>
          <a:p>
            <a:r>
              <a:rPr lang="en-US" dirty="0" smtClean="0">
                <a:solidFill>
                  <a:srgbClr val="FF0000"/>
                </a:solidFill>
              </a:rPr>
              <a:t>July</a:t>
            </a:r>
            <a:endParaRPr lang="en-US" dirty="0">
              <a:solidFill>
                <a:srgbClr val="FF0000"/>
              </a:solidFill>
            </a:endParaRPr>
          </a:p>
        </p:txBody>
      </p:sp>
      <p:sp>
        <p:nvSpPr>
          <p:cNvPr id="27" name="TextBox 26"/>
          <p:cNvSpPr txBox="1"/>
          <p:nvPr/>
        </p:nvSpPr>
        <p:spPr>
          <a:xfrm rot="3114287">
            <a:off x="3891074" y="5251218"/>
            <a:ext cx="1131277" cy="369332"/>
          </a:xfrm>
          <a:prstGeom prst="rect">
            <a:avLst/>
          </a:prstGeom>
          <a:noFill/>
        </p:spPr>
        <p:txBody>
          <a:bodyPr wrap="square" rtlCol="0">
            <a:spAutoFit/>
          </a:bodyPr>
          <a:lstStyle/>
          <a:p>
            <a:r>
              <a:rPr lang="en-US" dirty="0" smtClean="0">
                <a:solidFill>
                  <a:srgbClr val="FF0000"/>
                </a:solidFill>
              </a:rPr>
              <a:t>June</a:t>
            </a:r>
            <a:endParaRPr lang="en-US" dirty="0">
              <a:solidFill>
                <a:srgbClr val="FF0000"/>
              </a:solidFill>
            </a:endParaRPr>
          </a:p>
        </p:txBody>
      </p:sp>
      <p:sp>
        <p:nvSpPr>
          <p:cNvPr id="28" name="TextBox 27"/>
          <p:cNvSpPr txBox="1"/>
          <p:nvPr/>
        </p:nvSpPr>
        <p:spPr>
          <a:xfrm rot="3114287">
            <a:off x="3129074" y="5251218"/>
            <a:ext cx="1131277" cy="369332"/>
          </a:xfrm>
          <a:prstGeom prst="rect">
            <a:avLst/>
          </a:prstGeom>
          <a:noFill/>
        </p:spPr>
        <p:txBody>
          <a:bodyPr wrap="square" rtlCol="0">
            <a:spAutoFit/>
          </a:bodyPr>
          <a:lstStyle/>
          <a:p>
            <a:r>
              <a:rPr lang="en-US" dirty="0" smtClean="0">
                <a:solidFill>
                  <a:srgbClr val="FF0000"/>
                </a:solidFill>
              </a:rPr>
              <a:t>May</a:t>
            </a:r>
            <a:endParaRPr lang="en-US" dirty="0">
              <a:solidFill>
                <a:srgbClr val="FF0000"/>
              </a:solidFill>
            </a:endParaRPr>
          </a:p>
        </p:txBody>
      </p:sp>
      <p:sp>
        <p:nvSpPr>
          <p:cNvPr id="29" name="TextBox 28"/>
          <p:cNvSpPr txBox="1"/>
          <p:nvPr/>
        </p:nvSpPr>
        <p:spPr>
          <a:xfrm rot="3114287">
            <a:off x="2445249" y="5276050"/>
            <a:ext cx="1131277" cy="369332"/>
          </a:xfrm>
          <a:prstGeom prst="rect">
            <a:avLst/>
          </a:prstGeom>
          <a:noFill/>
        </p:spPr>
        <p:txBody>
          <a:bodyPr wrap="square" rtlCol="0">
            <a:spAutoFit/>
          </a:bodyPr>
          <a:lstStyle/>
          <a:p>
            <a:r>
              <a:rPr lang="en-US" dirty="0" smtClean="0">
                <a:solidFill>
                  <a:srgbClr val="FF0000"/>
                </a:solidFill>
              </a:rPr>
              <a:t>April</a:t>
            </a:r>
            <a:endParaRPr lang="en-US" dirty="0">
              <a:solidFill>
                <a:srgbClr val="FF0000"/>
              </a:solidFill>
            </a:endParaRPr>
          </a:p>
        </p:txBody>
      </p:sp>
      <p:sp>
        <p:nvSpPr>
          <p:cNvPr id="30" name="TextBox 29"/>
          <p:cNvSpPr txBox="1"/>
          <p:nvPr/>
        </p:nvSpPr>
        <p:spPr>
          <a:xfrm rot="3114287">
            <a:off x="6560049" y="5251218"/>
            <a:ext cx="1131277" cy="369332"/>
          </a:xfrm>
          <a:prstGeom prst="rect">
            <a:avLst/>
          </a:prstGeom>
          <a:noFill/>
        </p:spPr>
        <p:txBody>
          <a:bodyPr wrap="square" rtlCol="0">
            <a:spAutoFit/>
          </a:bodyPr>
          <a:lstStyle/>
          <a:p>
            <a:r>
              <a:rPr lang="en-US" dirty="0" smtClean="0">
                <a:solidFill>
                  <a:srgbClr val="FF0000"/>
                </a:solidFill>
              </a:rPr>
              <a:t>October</a:t>
            </a:r>
            <a:endParaRPr lang="en-US" dirty="0">
              <a:solidFill>
                <a:srgbClr val="FF0000"/>
              </a:solidFill>
            </a:endParaRPr>
          </a:p>
        </p:txBody>
      </p:sp>
      <p:sp>
        <p:nvSpPr>
          <p:cNvPr id="31" name="TextBox 30"/>
          <p:cNvSpPr txBox="1"/>
          <p:nvPr/>
        </p:nvSpPr>
        <p:spPr>
          <a:xfrm rot="3114287">
            <a:off x="7322973" y="5287855"/>
            <a:ext cx="1224385" cy="369332"/>
          </a:xfrm>
          <a:prstGeom prst="rect">
            <a:avLst/>
          </a:prstGeom>
          <a:noFill/>
        </p:spPr>
        <p:txBody>
          <a:bodyPr wrap="square" rtlCol="0">
            <a:spAutoFit/>
          </a:bodyPr>
          <a:lstStyle/>
          <a:p>
            <a:r>
              <a:rPr lang="en-US" dirty="0" smtClean="0">
                <a:solidFill>
                  <a:srgbClr val="FF0000"/>
                </a:solidFill>
              </a:rPr>
              <a:t>November</a:t>
            </a:r>
            <a:endParaRPr lang="en-US" dirty="0">
              <a:solidFill>
                <a:srgbClr val="FF0000"/>
              </a:solidFill>
            </a:endParaRPr>
          </a:p>
        </p:txBody>
      </p:sp>
      <p:sp>
        <p:nvSpPr>
          <p:cNvPr id="32" name="TextBox 31"/>
          <p:cNvSpPr txBox="1"/>
          <p:nvPr/>
        </p:nvSpPr>
        <p:spPr>
          <a:xfrm rot="3114287">
            <a:off x="7980299" y="5303762"/>
            <a:ext cx="1264811" cy="369332"/>
          </a:xfrm>
          <a:prstGeom prst="rect">
            <a:avLst/>
          </a:prstGeom>
          <a:noFill/>
        </p:spPr>
        <p:txBody>
          <a:bodyPr wrap="square" rtlCol="0">
            <a:spAutoFit/>
          </a:bodyPr>
          <a:lstStyle/>
          <a:p>
            <a:r>
              <a:rPr lang="en-US" dirty="0" smtClean="0">
                <a:solidFill>
                  <a:srgbClr val="FF0000"/>
                </a:solidFill>
              </a:rPr>
              <a:t>December</a:t>
            </a:r>
            <a:endParaRPr lang="en-US" dirty="0">
              <a:solidFill>
                <a:srgbClr val="FF0000"/>
              </a:solidFill>
            </a:endParaRPr>
          </a:p>
        </p:txBody>
      </p:sp>
      <p:sp>
        <p:nvSpPr>
          <p:cNvPr id="33" name="TextBox 32"/>
          <p:cNvSpPr txBox="1"/>
          <p:nvPr/>
        </p:nvSpPr>
        <p:spPr>
          <a:xfrm rot="18398538">
            <a:off x="1778613" y="1804145"/>
            <a:ext cx="3057720" cy="307777"/>
          </a:xfrm>
          <a:prstGeom prst="rect">
            <a:avLst/>
          </a:prstGeom>
          <a:noFill/>
        </p:spPr>
        <p:txBody>
          <a:bodyPr wrap="square" rtlCol="0">
            <a:spAutoFit/>
          </a:bodyPr>
          <a:lstStyle/>
          <a:p>
            <a:r>
              <a:rPr lang="en-US" sz="1400" b="1" dirty="0" smtClean="0"/>
              <a:t>Evaluations &amp; team selection</a:t>
            </a:r>
            <a:endParaRPr lang="en-US" sz="1400" b="1" dirty="0"/>
          </a:p>
        </p:txBody>
      </p:sp>
      <p:sp>
        <p:nvSpPr>
          <p:cNvPr id="34" name="Rectangle 33"/>
          <p:cNvSpPr/>
          <p:nvPr/>
        </p:nvSpPr>
        <p:spPr>
          <a:xfrm rot="18336888">
            <a:off x="2358549" y="2189221"/>
            <a:ext cx="2076081" cy="307777"/>
          </a:xfrm>
          <a:prstGeom prst="rect">
            <a:avLst/>
          </a:prstGeom>
        </p:spPr>
        <p:txBody>
          <a:bodyPr wrap="none">
            <a:spAutoFit/>
          </a:bodyPr>
          <a:lstStyle/>
          <a:p>
            <a:r>
              <a:rPr lang="en-US" sz="1400" b="1" dirty="0"/>
              <a:t>Preseason </a:t>
            </a:r>
            <a:r>
              <a:rPr lang="en-US" sz="1400" b="1" dirty="0" smtClean="0"/>
              <a:t>team practices</a:t>
            </a:r>
            <a:endParaRPr lang="en-US" sz="1400" b="1" dirty="0"/>
          </a:p>
        </p:txBody>
      </p:sp>
      <p:sp>
        <p:nvSpPr>
          <p:cNvPr id="35" name="Left Brace 34"/>
          <p:cNvSpPr/>
          <p:nvPr/>
        </p:nvSpPr>
        <p:spPr>
          <a:xfrm rot="5400000">
            <a:off x="2624028" y="3192566"/>
            <a:ext cx="353632" cy="420087"/>
          </a:xfrm>
          <a:prstGeom prst="leftBrace">
            <a:avLst/>
          </a:prstGeom>
          <a:ln w="19050">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6" name="Rectangle 35"/>
          <p:cNvSpPr/>
          <p:nvPr/>
        </p:nvSpPr>
        <p:spPr>
          <a:xfrm>
            <a:off x="5029200" y="3657599"/>
            <a:ext cx="455225" cy="1219201"/>
          </a:xfrm>
          <a:prstGeom prst="rect">
            <a:avLst/>
          </a:prstGeom>
          <a:solidFill>
            <a:schemeClr val="bg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vert="wordArtVert" rtlCol="0" anchor="ctr"/>
          <a:lstStyle/>
          <a:p>
            <a:pPr algn="ctr"/>
            <a:r>
              <a:rPr lang="en-US" sz="1000" b="1" dirty="0" smtClean="0">
                <a:solidFill>
                  <a:schemeClr val="tx1"/>
                </a:solidFill>
              </a:rPr>
              <a:t>Post</a:t>
            </a:r>
          </a:p>
          <a:p>
            <a:pPr algn="ctr"/>
            <a:r>
              <a:rPr lang="en-US" sz="1000" b="1" dirty="0" smtClean="0">
                <a:solidFill>
                  <a:schemeClr val="tx1"/>
                </a:solidFill>
              </a:rPr>
              <a:t>Season</a:t>
            </a:r>
            <a:endParaRPr lang="en-US" sz="1000" b="1" dirty="0">
              <a:solidFill>
                <a:schemeClr val="tx1"/>
              </a:solidFill>
            </a:endParaRPr>
          </a:p>
        </p:txBody>
      </p:sp>
      <p:sp>
        <p:nvSpPr>
          <p:cNvPr id="37" name="Left Brace 36"/>
          <p:cNvSpPr/>
          <p:nvPr/>
        </p:nvSpPr>
        <p:spPr>
          <a:xfrm rot="5400000">
            <a:off x="3841713" y="2406687"/>
            <a:ext cx="457199" cy="1892226"/>
          </a:xfrm>
          <a:prstGeom prst="leftBrace">
            <a:avLst/>
          </a:prstGeom>
          <a:ln w="19050">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8" name="TextBox 37"/>
          <p:cNvSpPr txBox="1"/>
          <p:nvPr/>
        </p:nvSpPr>
        <p:spPr>
          <a:xfrm>
            <a:off x="3429000" y="2667000"/>
            <a:ext cx="1524000" cy="523220"/>
          </a:xfrm>
          <a:prstGeom prst="rect">
            <a:avLst/>
          </a:prstGeom>
          <a:noFill/>
        </p:spPr>
        <p:txBody>
          <a:bodyPr wrap="square" rtlCol="0">
            <a:spAutoFit/>
          </a:bodyPr>
          <a:lstStyle/>
          <a:p>
            <a:pPr algn="ctr"/>
            <a:r>
              <a:rPr lang="en-US" sz="1400" b="1" dirty="0" smtClean="0"/>
              <a:t>Games &amp; </a:t>
            </a:r>
          </a:p>
          <a:p>
            <a:pPr algn="ctr"/>
            <a:r>
              <a:rPr lang="en-US" sz="1400" b="1" dirty="0" smtClean="0"/>
              <a:t>tournaments</a:t>
            </a:r>
            <a:endParaRPr lang="en-US" sz="1400" b="1" dirty="0"/>
          </a:p>
        </p:txBody>
      </p:sp>
      <p:sp>
        <p:nvSpPr>
          <p:cNvPr id="39" name="Rectangle 38"/>
          <p:cNvSpPr/>
          <p:nvPr/>
        </p:nvSpPr>
        <p:spPr>
          <a:xfrm rot="18336888">
            <a:off x="4739410" y="2137866"/>
            <a:ext cx="2230739" cy="307777"/>
          </a:xfrm>
          <a:prstGeom prst="rect">
            <a:avLst/>
          </a:prstGeom>
        </p:spPr>
        <p:txBody>
          <a:bodyPr wrap="none">
            <a:spAutoFit/>
          </a:bodyPr>
          <a:lstStyle/>
          <a:p>
            <a:r>
              <a:rPr lang="en-US" sz="1400" b="1" dirty="0" smtClean="0"/>
              <a:t>State &amp; </a:t>
            </a:r>
            <a:r>
              <a:rPr lang="en-US" sz="1400" b="1" dirty="0"/>
              <a:t>h</a:t>
            </a:r>
            <a:r>
              <a:rPr lang="en-US" sz="1400" b="1" dirty="0" smtClean="0"/>
              <a:t>ouse </a:t>
            </a:r>
            <a:r>
              <a:rPr lang="en-US" sz="1400" b="1" dirty="0"/>
              <a:t>t</a:t>
            </a:r>
            <a:r>
              <a:rPr lang="en-US" sz="1400" b="1" dirty="0" smtClean="0"/>
              <a:t>ournaments</a:t>
            </a:r>
            <a:endParaRPr lang="en-US" sz="1400" b="1" dirty="0"/>
          </a:p>
        </p:txBody>
      </p:sp>
      <p:sp>
        <p:nvSpPr>
          <p:cNvPr id="40" name="Left Brace 39"/>
          <p:cNvSpPr/>
          <p:nvPr/>
        </p:nvSpPr>
        <p:spPr>
          <a:xfrm rot="5400000">
            <a:off x="5108894" y="3203896"/>
            <a:ext cx="353633" cy="397427"/>
          </a:xfrm>
          <a:prstGeom prst="leftBrace">
            <a:avLst/>
          </a:prstGeom>
          <a:ln w="19050">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41" name="Rectangle 40"/>
          <p:cNvSpPr/>
          <p:nvPr/>
        </p:nvSpPr>
        <p:spPr>
          <a:xfrm>
            <a:off x="5486400" y="3657600"/>
            <a:ext cx="533399" cy="1219201"/>
          </a:xfrm>
          <a:prstGeom prst="rect">
            <a:avLst/>
          </a:prstGeom>
          <a:solidFill>
            <a:schemeClr val="bg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solidFill>
                  <a:schemeClr val="tx1"/>
                </a:solidFill>
              </a:rPr>
              <a:t>Off</a:t>
            </a:r>
          </a:p>
        </p:txBody>
      </p:sp>
      <p:sp>
        <p:nvSpPr>
          <p:cNvPr id="42" name="Rectangle 41"/>
          <p:cNvSpPr/>
          <p:nvPr/>
        </p:nvSpPr>
        <p:spPr>
          <a:xfrm>
            <a:off x="6019800" y="3657600"/>
            <a:ext cx="1392330" cy="1219201"/>
          </a:xfrm>
          <a:prstGeom prst="rect">
            <a:avLst/>
          </a:prstGeom>
          <a:solidFill>
            <a:schemeClr val="bg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solidFill>
                  <a:schemeClr val="tx1"/>
                </a:solidFill>
              </a:rPr>
              <a:t>Fall Ball &amp; Club Season</a:t>
            </a:r>
          </a:p>
        </p:txBody>
      </p:sp>
      <p:sp>
        <p:nvSpPr>
          <p:cNvPr id="43" name="Rectangle 42"/>
          <p:cNvSpPr/>
          <p:nvPr/>
        </p:nvSpPr>
        <p:spPr>
          <a:xfrm>
            <a:off x="7412130" y="3657600"/>
            <a:ext cx="1579469" cy="1219201"/>
          </a:xfrm>
          <a:prstGeom prst="rect">
            <a:avLst/>
          </a:prstGeom>
          <a:solidFill>
            <a:schemeClr val="bg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solidFill>
                  <a:schemeClr val="tx1"/>
                </a:solidFill>
              </a:rPr>
              <a:t>Off Season</a:t>
            </a:r>
          </a:p>
        </p:txBody>
      </p:sp>
      <p:sp>
        <p:nvSpPr>
          <p:cNvPr id="44" name="TextBox 43"/>
          <p:cNvSpPr txBox="1"/>
          <p:nvPr/>
        </p:nvSpPr>
        <p:spPr>
          <a:xfrm>
            <a:off x="990600" y="228600"/>
            <a:ext cx="7315200" cy="646331"/>
          </a:xfrm>
          <a:prstGeom prst="rect">
            <a:avLst/>
          </a:prstGeom>
          <a:noFill/>
        </p:spPr>
        <p:txBody>
          <a:bodyPr wrap="square" rtlCol="0">
            <a:spAutoFit/>
          </a:bodyPr>
          <a:lstStyle/>
          <a:p>
            <a:pPr algn="ctr"/>
            <a:r>
              <a:rPr lang="en-US" sz="3600" b="1" dirty="0" smtClean="0"/>
              <a:t>High Level HBA Annual Calendar</a:t>
            </a:r>
            <a:endParaRPr lang="en-US" sz="3600" b="1" dirty="0"/>
          </a:p>
        </p:txBody>
      </p:sp>
      <p:sp>
        <p:nvSpPr>
          <p:cNvPr id="45" name="Left Brace 44"/>
          <p:cNvSpPr/>
          <p:nvPr/>
        </p:nvSpPr>
        <p:spPr>
          <a:xfrm rot="5400000">
            <a:off x="8048878" y="2619121"/>
            <a:ext cx="361442" cy="1523999"/>
          </a:xfrm>
          <a:prstGeom prst="leftBrace">
            <a:avLst/>
          </a:prstGeom>
          <a:ln w="19050">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46" name="TextBox 45"/>
          <p:cNvSpPr txBox="1"/>
          <p:nvPr/>
        </p:nvSpPr>
        <p:spPr>
          <a:xfrm>
            <a:off x="7391400" y="2882443"/>
            <a:ext cx="1600200" cy="307777"/>
          </a:xfrm>
          <a:prstGeom prst="rect">
            <a:avLst/>
          </a:prstGeom>
          <a:noFill/>
        </p:spPr>
        <p:txBody>
          <a:bodyPr wrap="square" rtlCol="0">
            <a:spAutoFit/>
          </a:bodyPr>
          <a:lstStyle/>
          <a:p>
            <a:pPr algn="ctr"/>
            <a:r>
              <a:rPr lang="en-US" sz="1400" b="1" dirty="0" smtClean="0"/>
              <a:t>Rest/relax  </a:t>
            </a:r>
          </a:p>
        </p:txBody>
      </p:sp>
      <p:sp>
        <p:nvSpPr>
          <p:cNvPr id="47" name="TextBox 46"/>
          <p:cNvSpPr txBox="1"/>
          <p:nvPr/>
        </p:nvSpPr>
        <p:spPr>
          <a:xfrm>
            <a:off x="381000" y="6460123"/>
            <a:ext cx="4875812" cy="338554"/>
          </a:xfrm>
          <a:prstGeom prst="rect">
            <a:avLst/>
          </a:prstGeom>
          <a:noFill/>
        </p:spPr>
        <p:txBody>
          <a:bodyPr wrap="square" rtlCol="0">
            <a:spAutoFit/>
          </a:bodyPr>
          <a:lstStyle/>
          <a:p>
            <a:r>
              <a:rPr lang="en-US" sz="1600" dirty="0" smtClean="0"/>
              <a:t>Specific dates will be shared later during the meeting.</a:t>
            </a:r>
            <a:endParaRPr lang="en-US" sz="1600" dirty="0"/>
          </a:p>
        </p:txBody>
      </p:sp>
      <p:sp>
        <p:nvSpPr>
          <p:cNvPr id="50" name="Rectangle 49"/>
          <p:cNvSpPr/>
          <p:nvPr/>
        </p:nvSpPr>
        <p:spPr>
          <a:xfrm rot="18336888">
            <a:off x="58512" y="2383601"/>
            <a:ext cx="1597873" cy="307777"/>
          </a:xfrm>
          <a:prstGeom prst="rect">
            <a:avLst/>
          </a:prstGeom>
        </p:spPr>
        <p:txBody>
          <a:bodyPr wrap="none">
            <a:spAutoFit/>
          </a:bodyPr>
          <a:lstStyle/>
          <a:p>
            <a:r>
              <a:rPr lang="en-US" sz="1400" b="1" dirty="0" smtClean="0"/>
              <a:t>Registration Opens</a:t>
            </a:r>
            <a:endParaRPr lang="en-US" sz="1400" b="1" dirty="0"/>
          </a:p>
        </p:txBody>
      </p:sp>
      <p:sp>
        <p:nvSpPr>
          <p:cNvPr id="51" name="Left Brace 50"/>
          <p:cNvSpPr/>
          <p:nvPr/>
        </p:nvSpPr>
        <p:spPr>
          <a:xfrm rot="5400000">
            <a:off x="267687" y="3313713"/>
            <a:ext cx="379026" cy="152400"/>
          </a:xfrm>
          <a:prstGeom prst="leftBrace">
            <a:avLst/>
          </a:prstGeom>
          <a:ln w="19050">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53" name="Rectangle 52"/>
          <p:cNvSpPr/>
          <p:nvPr/>
        </p:nvSpPr>
        <p:spPr>
          <a:xfrm rot="18336888">
            <a:off x="5135476" y="2130126"/>
            <a:ext cx="2211696" cy="307777"/>
          </a:xfrm>
          <a:prstGeom prst="rect">
            <a:avLst/>
          </a:prstGeom>
        </p:spPr>
        <p:txBody>
          <a:bodyPr wrap="none">
            <a:spAutoFit/>
          </a:bodyPr>
          <a:lstStyle/>
          <a:p>
            <a:r>
              <a:rPr lang="en-US" sz="1400" b="1" dirty="0" smtClean="0"/>
              <a:t>Fall Ball Registration Opens</a:t>
            </a:r>
            <a:endParaRPr lang="en-US" sz="1400" b="1" dirty="0"/>
          </a:p>
        </p:txBody>
      </p:sp>
      <p:sp>
        <p:nvSpPr>
          <p:cNvPr id="54" name="Left Brace 53"/>
          <p:cNvSpPr/>
          <p:nvPr/>
        </p:nvSpPr>
        <p:spPr>
          <a:xfrm rot="5400000">
            <a:off x="5442709" y="3313167"/>
            <a:ext cx="379026" cy="139244"/>
          </a:xfrm>
          <a:prstGeom prst="leftBrace">
            <a:avLst/>
          </a:prstGeom>
          <a:ln w="19050">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48" name="Left Brace 47"/>
          <p:cNvSpPr/>
          <p:nvPr/>
        </p:nvSpPr>
        <p:spPr>
          <a:xfrm rot="5400000">
            <a:off x="6519648" y="2700552"/>
            <a:ext cx="371903" cy="1371599"/>
          </a:xfrm>
          <a:prstGeom prst="leftBrace">
            <a:avLst/>
          </a:prstGeom>
          <a:ln w="19050">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49" name="TextBox 48"/>
          <p:cNvSpPr txBox="1"/>
          <p:nvPr/>
        </p:nvSpPr>
        <p:spPr>
          <a:xfrm>
            <a:off x="6019800" y="2667000"/>
            <a:ext cx="1524000" cy="523220"/>
          </a:xfrm>
          <a:prstGeom prst="rect">
            <a:avLst/>
          </a:prstGeom>
          <a:noFill/>
        </p:spPr>
        <p:txBody>
          <a:bodyPr wrap="square" rtlCol="0">
            <a:spAutoFit/>
          </a:bodyPr>
          <a:lstStyle/>
          <a:p>
            <a:pPr algn="ctr"/>
            <a:r>
              <a:rPr lang="en-US" sz="1400" b="1" dirty="0" smtClean="0"/>
              <a:t>Fall Games &amp; </a:t>
            </a:r>
          </a:p>
          <a:p>
            <a:pPr algn="ctr"/>
            <a:r>
              <a:rPr lang="en-US" sz="1400" b="1" dirty="0" smtClean="0"/>
              <a:t>tournament</a:t>
            </a:r>
            <a:endParaRPr lang="en-US" sz="1400" b="1" dirty="0"/>
          </a:p>
        </p:txBody>
      </p:sp>
    </p:spTree>
    <p:extLst>
      <p:ext uri="{BB962C8B-B14F-4D97-AF65-F5344CB8AC3E}">
        <p14:creationId xmlns:p14="http://schemas.microsoft.com/office/powerpoint/2010/main" val="106512404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81000" y="1091625"/>
            <a:ext cx="4191000" cy="584775"/>
          </a:xfrm>
          <a:prstGeom prst="rect">
            <a:avLst/>
          </a:prstGeom>
          <a:noFill/>
        </p:spPr>
        <p:txBody>
          <a:bodyPr wrap="square" rtlCol="0">
            <a:spAutoFit/>
          </a:bodyPr>
          <a:lstStyle/>
          <a:p>
            <a:r>
              <a:rPr lang="en-US" sz="3200" b="1" dirty="0" smtClean="0"/>
              <a:t>HBA – Volunteering</a:t>
            </a:r>
            <a:endParaRPr lang="en-US" sz="3200" b="1" dirty="0"/>
          </a:p>
        </p:txBody>
      </p:sp>
      <p:sp>
        <p:nvSpPr>
          <p:cNvPr id="3" name="Rectangle 2"/>
          <p:cNvSpPr/>
          <p:nvPr/>
        </p:nvSpPr>
        <p:spPr>
          <a:xfrm>
            <a:off x="-76200" y="1852910"/>
            <a:ext cx="8686800" cy="4093428"/>
          </a:xfrm>
          <a:prstGeom prst="rect">
            <a:avLst/>
          </a:prstGeom>
        </p:spPr>
        <p:txBody>
          <a:bodyPr wrap="square">
            <a:spAutoFit/>
          </a:bodyPr>
          <a:lstStyle/>
          <a:p>
            <a:pPr lvl="1"/>
            <a:r>
              <a:rPr lang="en-US" sz="3200" b="1" dirty="0" smtClean="0"/>
              <a:t>We are a volunteer led organization with</a:t>
            </a:r>
          </a:p>
          <a:p>
            <a:pPr lvl="1"/>
            <a:r>
              <a:rPr lang="en-US" sz="3200" b="1" dirty="0" smtClean="0"/>
              <a:t>plenty of ways to get plugged in.</a:t>
            </a:r>
          </a:p>
          <a:p>
            <a:pPr marL="914400" lvl="1" indent="-457200">
              <a:buFont typeface="Arial" panose="020B0604020202020204" pitchFamily="34" charset="0"/>
              <a:buChar char="•"/>
            </a:pPr>
            <a:r>
              <a:rPr lang="en-US" sz="2800" b="1" dirty="0" smtClean="0"/>
              <a:t>Coaching </a:t>
            </a:r>
          </a:p>
          <a:p>
            <a:pPr marL="1371600" lvl="2" indent="-457200">
              <a:buFont typeface="Arial" panose="020B0604020202020204" pitchFamily="34" charset="0"/>
              <a:buChar char="•"/>
            </a:pPr>
            <a:r>
              <a:rPr lang="en-US" sz="2800" dirty="0" smtClean="0"/>
              <a:t>13-15 teams X 3 coaches = 40-45 coaches!</a:t>
            </a:r>
            <a:endParaRPr lang="en-US" sz="2800" dirty="0"/>
          </a:p>
          <a:p>
            <a:pPr marL="914400" lvl="1" indent="-457200">
              <a:buFont typeface="Arial" panose="020B0604020202020204" pitchFamily="34" charset="0"/>
              <a:buChar char="•"/>
            </a:pPr>
            <a:r>
              <a:rPr lang="en-US" sz="2800" b="1" dirty="0" smtClean="0"/>
              <a:t>Team Coordinator </a:t>
            </a:r>
          </a:p>
          <a:p>
            <a:pPr marL="914400" lvl="1" indent="-457200">
              <a:buFont typeface="Arial" panose="020B0604020202020204" pitchFamily="34" charset="0"/>
              <a:buChar char="•"/>
            </a:pPr>
            <a:r>
              <a:rPr lang="en-US" sz="2800" b="1" dirty="0" smtClean="0"/>
              <a:t>Field prep before/after games</a:t>
            </a:r>
          </a:p>
          <a:p>
            <a:pPr marL="914400" lvl="1" indent="-457200">
              <a:buFont typeface="Arial" panose="020B0604020202020204" pitchFamily="34" charset="0"/>
              <a:buChar char="•"/>
            </a:pPr>
            <a:r>
              <a:rPr lang="en-US" sz="2800" b="1" dirty="0" smtClean="0"/>
              <a:t>Board Members – various open roles</a:t>
            </a:r>
          </a:p>
          <a:p>
            <a:pPr lvl="1"/>
            <a:endParaRPr lang="en-US" sz="2800" b="1" dirty="0" smtClean="0">
              <a:solidFill>
                <a:srgbClr val="FF0000"/>
              </a:solidFill>
            </a:endParaRPr>
          </a:p>
          <a:p>
            <a:pPr lvl="1"/>
            <a:endParaRPr lang="en-US" sz="2800" b="1" dirty="0">
              <a:solidFill>
                <a:srgbClr val="FF0000"/>
              </a:solidFill>
            </a:endParaRPr>
          </a:p>
        </p:txBody>
      </p:sp>
      <p:pic>
        <p:nvPicPr>
          <p:cNvPr id="4" name="Picture 2" descr="http://cdn1.sportngin.com/attachments/photo/5685/3702/HBA_Lockup_2016_small.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712682" y="76200"/>
            <a:ext cx="3516918" cy="1143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430855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wipe(down)">
                                      <p:cBhvr>
                                        <p:cTn id="7" dur="500"/>
                                        <p:tgtEl>
                                          <p:spTgt spid="3">
                                            <p:txEl>
                                              <p:pRg st="2" end="2"/>
                                            </p:txEl>
                                          </p:spTgt>
                                        </p:tgtEl>
                                      </p:cBhvr>
                                    </p:animEffect>
                                  </p:childTnLst>
                                </p:cTn>
                              </p:par>
                              <p:par>
                                <p:cTn id="8" presetID="22" presetClass="entr" presetSubtype="4" fill="hold" nodeType="withEffect">
                                  <p:stCondLst>
                                    <p:cond delay="0"/>
                                  </p:stCondLst>
                                  <p:childTnLst>
                                    <p:set>
                                      <p:cBhvr>
                                        <p:cTn id="9" dur="1" fill="hold">
                                          <p:stCondLst>
                                            <p:cond delay="0"/>
                                          </p:stCondLst>
                                        </p:cTn>
                                        <p:tgtEl>
                                          <p:spTgt spid="3">
                                            <p:txEl>
                                              <p:pRg st="3" end="3"/>
                                            </p:txEl>
                                          </p:spTgt>
                                        </p:tgtEl>
                                        <p:attrNameLst>
                                          <p:attrName>style.visibility</p:attrName>
                                        </p:attrNameLst>
                                      </p:cBhvr>
                                      <p:to>
                                        <p:strVal val="visible"/>
                                      </p:to>
                                    </p:set>
                                    <p:animEffect transition="in" filter="wipe(down)">
                                      <p:cBhvr>
                                        <p:cTn id="10" dur="500"/>
                                        <p:tgtEl>
                                          <p:spTgt spid="3">
                                            <p:txEl>
                                              <p:pRg st="3" end="3"/>
                                            </p:txEl>
                                          </p:spTgt>
                                        </p:tgtEl>
                                      </p:cBhvr>
                                    </p:animEffect>
                                  </p:childTnLst>
                                </p:cTn>
                              </p:par>
                              <p:par>
                                <p:cTn id="11" presetID="22" presetClass="entr" presetSubtype="4" fill="hold" nodeType="withEffect">
                                  <p:stCondLst>
                                    <p:cond delay="0"/>
                                  </p:stCondLst>
                                  <p:childTnLst>
                                    <p:set>
                                      <p:cBhvr>
                                        <p:cTn id="12" dur="1" fill="hold">
                                          <p:stCondLst>
                                            <p:cond delay="0"/>
                                          </p:stCondLst>
                                        </p:cTn>
                                        <p:tgtEl>
                                          <p:spTgt spid="3">
                                            <p:txEl>
                                              <p:pRg st="4" end="4"/>
                                            </p:txEl>
                                          </p:spTgt>
                                        </p:tgtEl>
                                        <p:attrNameLst>
                                          <p:attrName>style.visibility</p:attrName>
                                        </p:attrNameLst>
                                      </p:cBhvr>
                                      <p:to>
                                        <p:strVal val="visible"/>
                                      </p:to>
                                    </p:set>
                                    <p:animEffect transition="in" filter="wipe(down)">
                                      <p:cBhvr>
                                        <p:cTn id="13" dur="500"/>
                                        <p:tgtEl>
                                          <p:spTgt spid="3">
                                            <p:txEl>
                                              <p:pRg st="4" end="4"/>
                                            </p:txEl>
                                          </p:spTgt>
                                        </p:tgtEl>
                                      </p:cBhvr>
                                    </p:animEffect>
                                  </p:childTnLst>
                                </p:cTn>
                              </p:par>
                              <p:par>
                                <p:cTn id="14" presetID="22" presetClass="entr" presetSubtype="4" fill="hold" nodeType="withEffect">
                                  <p:stCondLst>
                                    <p:cond delay="0"/>
                                  </p:stCondLst>
                                  <p:childTnLst>
                                    <p:set>
                                      <p:cBhvr>
                                        <p:cTn id="15" dur="1" fill="hold">
                                          <p:stCondLst>
                                            <p:cond delay="0"/>
                                          </p:stCondLst>
                                        </p:cTn>
                                        <p:tgtEl>
                                          <p:spTgt spid="3">
                                            <p:txEl>
                                              <p:pRg st="5" end="5"/>
                                            </p:txEl>
                                          </p:spTgt>
                                        </p:tgtEl>
                                        <p:attrNameLst>
                                          <p:attrName>style.visibility</p:attrName>
                                        </p:attrNameLst>
                                      </p:cBhvr>
                                      <p:to>
                                        <p:strVal val="visible"/>
                                      </p:to>
                                    </p:set>
                                    <p:animEffect transition="in" filter="wipe(down)">
                                      <p:cBhvr>
                                        <p:cTn id="16" dur="500"/>
                                        <p:tgtEl>
                                          <p:spTgt spid="3">
                                            <p:txEl>
                                              <p:pRg st="5" end="5"/>
                                            </p:txEl>
                                          </p:spTgt>
                                        </p:tgtEl>
                                      </p:cBhvr>
                                    </p:animEffect>
                                  </p:childTnLst>
                                </p:cTn>
                              </p:par>
                              <p:par>
                                <p:cTn id="17" presetID="22" presetClass="entr" presetSubtype="4" fill="hold" nodeType="with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animEffect transition="in" filter="wipe(down)">
                                      <p:cBhvr>
                                        <p:cTn id="19"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52400" y="45720"/>
            <a:ext cx="8458200" cy="7094250"/>
          </a:xfrm>
          <a:prstGeom prst="rect">
            <a:avLst/>
          </a:prstGeom>
        </p:spPr>
        <p:txBody>
          <a:bodyPr wrap="square">
            <a:spAutoFit/>
          </a:bodyPr>
          <a:lstStyle/>
          <a:p>
            <a:pPr marR="0" algn="ctr"/>
            <a:r>
              <a:rPr lang="en-US" sz="2800" b="1" u="sng" dirty="0" smtClean="0">
                <a:solidFill>
                  <a:srgbClr val="000000"/>
                </a:solidFill>
                <a:latin typeface="Times New Roman"/>
              </a:rPr>
              <a:t>Parent </a:t>
            </a:r>
            <a:r>
              <a:rPr lang="en-US" sz="2800" b="1" u="sng" dirty="0">
                <a:solidFill>
                  <a:srgbClr val="000000"/>
                </a:solidFill>
                <a:latin typeface="Times New Roman"/>
              </a:rPr>
              <a:t>Code of Conduct </a:t>
            </a:r>
            <a:endParaRPr lang="en-US" sz="2800" dirty="0">
              <a:solidFill>
                <a:srgbClr val="000000"/>
              </a:solidFill>
              <a:latin typeface="Times New Roman"/>
            </a:endParaRPr>
          </a:p>
          <a:p>
            <a:pPr marL="285750" indent="-285750">
              <a:buFont typeface="Arial" panose="020B0604020202020204" pitchFamily="34" charset="0"/>
              <a:buChar char="•"/>
            </a:pPr>
            <a:r>
              <a:rPr lang="en-US" sz="1900" dirty="0">
                <a:solidFill>
                  <a:srgbClr val="000000"/>
                </a:solidFill>
                <a:latin typeface="Times New Roman"/>
              </a:rPr>
              <a:t>To ensure that players arrive on time for training sessions and games. </a:t>
            </a:r>
          </a:p>
          <a:p>
            <a:pPr marL="285750" indent="-285750">
              <a:buFont typeface="Arial" panose="020B0604020202020204" pitchFamily="34" charset="0"/>
              <a:buChar char="•"/>
            </a:pPr>
            <a:r>
              <a:rPr lang="en-US" sz="1900" dirty="0">
                <a:solidFill>
                  <a:srgbClr val="000000"/>
                </a:solidFill>
                <a:latin typeface="Times New Roman"/>
              </a:rPr>
              <a:t>To inform the coaches, in advance, if your child cannot attend training or a game. </a:t>
            </a:r>
          </a:p>
          <a:p>
            <a:pPr marL="285750" indent="-285750">
              <a:buFont typeface="Arial" panose="020B0604020202020204" pitchFamily="34" charset="0"/>
              <a:buChar char="•"/>
            </a:pPr>
            <a:r>
              <a:rPr lang="en-US" sz="1900" dirty="0">
                <a:solidFill>
                  <a:srgbClr val="000000"/>
                </a:solidFill>
                <a:latin typeface="Times New Roman"/>
              </a:rPr>
              <a:t>To be enthusiastic, yet not critical. </a:t>
            </a:r>
          </a:p>
          <a:p>
            <a:pPr marL="285750" indent="-285750">
              <a:buFont typeface="Arial" panose="020B0604020202020204" pitchFamily="34" charset="0"/>
              <a:buChar char="•"/>
            </a:pPr>
            <a:r>
              <a:rPr lang="en-US" sz="1900" dirty="0">
                <a:solidFill>
                  <a:srgbClr val="000000"/>
                </a:solidFill>
                <a:latin typeface="Times New Roman"/>
              </a:rPr>
              <a:t>To encourage your child and team, but not insult or discourage the opposition. </a:t>
            </a:r>
          </a:p>
          <a:p>
            <a:pPr marL="285750" indent="-285750">
              <a:buFont typeface="Arial" panose="020B0604020202020204" pitchFamily="34" charset="0"/>
              <a:buChar char="•"/>
            </a:pPr>
            <a:r>
              <a:rPr lang="en-US" sz="1900" dirty="0">
                <a:solidFill>
                  <a:srgbClr val="000000"/>
                </a:solidFill>
                <a:latin typeface="Times New Roman"/>
              </a:rPr>
              <a:t>To acknowledge the good play of both teams. </a:t>
            </a:r>
          </a:p>
          <a:p>
            <a:pPr marL="285750" indent="-285750">
              <a:buFont typeface="Arial" panose="020B0604020202020204" pitchFamily="34" charset="0"/>
              <a:buChar char="•"/>
            </a:pPr>
            <a:r>
              <a:rPr lang="en-US" sz="1900" dirty="0">
                <a:solidFill>
                  <a:srgbClr val="000000"/>
                </a:solidFill>
                <a:latin typeface="Times New Roman"/>
              </a:rPr>
              <a:t>To support, and not criticize the coach. If you have any issue with the coach, discuss the matter privately with the coach, or with the appropriate </a:t>
            </a:r>
            <a:r>
              <a:rPr lang="en-US" sz="1900" dirty="0" smtClean="0">
                <a:solidFill>
                  <a:srgbClr val="000000"/>
                </a:solidFill>
                <a:latin typeface="Times New Roman"/>
              </a:rPr>
              <a:t>HBA </a:t>
            </a:r>
            <a:r>
              <a:rPr lang="en-US" sz="1900" dirty="0">
                <a:solidFill>
                  <a:srgbClr val="000000"/>
                </a:solidFill>
                <a:latin typeface="Times New Roman"/>
              </a:rPr>
              <a:t>official. Both you and the coach may benefit from period of reflection following a game before taking up the matter. </a:t>
            </a:r>
          </a:p>
          <a:p>
            <a:pPr marL="285750" indent="-285750">
              <a:buFont typeface="Arial" panose="020B0604020202020204" pitchFamily="34" charset="0"/>
              <a:buChar char="•"/>
            </a:pPr>
            <a:r>
              <a:rPr lang="en-US" sz="1900" dirty="0">
                <a:solidFill>
                  <a:srgbClr val="000000"/>
                </a:solidFill>
                <a:latin typeface="Times New Roman"/>
              </a:rPr>
              <a:t>To refrain from coaching your child or the team; this is the coach’s responsibility. </a:t>
            </a:r>
          </a:p>
          <a:p>
            <a:pPr marL="285750" indent="-285750">
              <a:buFont typeface="Arial" panose="020B0604020202020204" pitchFamily="34" charset="0"/>
              <a:buChar char="•"/>
            </a:pPr>
            <a:r>
              <a:rPr lang="en-US" sz="1900" dirty="0">
                <a:solidFill>
                  <a:srgbClr val="000000"/>
                </a:solidFill>
                <a:latin typeface="Times New Roman"/>
              </a:rPr>
              <a:t>To assist the coach where appropriate, and only with the coach’s consent. </a:t>
            </a:r>
          </a:p>
          <a:p>
            <a:pPr marL="285750" indent="-285750">
              <a:buFont typeface="Arial" panose="020B0604020202020204" pitchFamily="34" charset="0"/>
              <a:buChar char="•"/>
            </a:pPr>
            <a:r>
              <a:rPr lang="en-US" sz="1900" dirty="0">
                <a:solidFill>
                  <a:srgbClr val="000000"/>
                </a:solidFill>
                <a:latin typeface="Times New Roman"/>
              </a:rPr>
              <a:t>To refrain from open criticism of the umpire or other game officials, and of the opposing players or coaches. Your conduct in this regard will serve as a powerful example to your child and the other players. If you have an issue with the conduct of the Umpire or of the opposing players or coaches, speak privately with your team’s head coach, and allow him or her to address the matter in the proper forum. </a:t>
            </a:r>
          </a:p>
          <a:p>
            <a:pPr marL="285750" indent="-285750">
              <a:buFont typeface="Arial" panose="020B0604020202020204" pitchFamily="34" charset="0"/>
              <a:buChar char="•"/>
            </a:pPr>
            <a:r>
              <a:rPr lang="en-US" sz="1900" dirty="0">
                <a:solidFill>
                  <a:srgbClr val="000000"/>
                </a:solidFill>
                <a:latin typeface="Times New Roman"/>
              </a:rPr>
              <a:t>To be positive about the sport, and not allow winning or losing to color your attitude. </a:t>
            </a:r>
          </a:p>
          <a:p>
            <a:pPr marL="285750" indent="-285750">
              <a:buFont typeface="Arial" panose="020B0604020202020204" pitchFamily="34" charset="0"/>
              <a:buChar char="•"/>
            </a:pPr>
            <a:r>
              <a:rPr lang="en-US" sz="1900" dirty="0">
                <a:solidFill>
                  <a:srgbClr val="000000"/>
                </a:solidFill>
                <a:latin typeface="Times New Roman"/>
              </a:rPr>
              <a:t>Alcoholic beverages are not permitted at games or practices. </a:t>
            </a:r>
          </a:p>
          <a:p>
            <a:pPr marL="285750" indent="-285750">
              <a:buFont typeface="Arial" panose="020B0604020202020204" pitchFamily="34" charset="0"/>
              <a:buChar char="•"/>
            </a:pPr>
            <a:r>
              <a:rPr lang="en-US" sz="1900" dirty="0">
                <a:solidFill>
                  <a:srgbClr val="000000"/>
                </a:solidFill>
                <a:latin typeface="Times New Roman"/>
              </a:rPr>
              <a:t>Tobacco products are not permitted at games or practices. </a:t>
            </a:r>
            <a:endParaRPr lang="en-US" sz="1900" dirty="0" smtClean="0">
              <a:solidFill>
                <a:srgbClr val="000000"/>
              </a:solidFill>
              <a:latin typeface="Times New Roman"/>
            </a:endParaRPr>
          </a:p>
          <a:p>
            <a:endParaRPr lang="en-US" sz="800" dirty="0">
              <a:solidFill>
                <a:srgbClr val="000000"/>
              </a:solidFill>
              <a:latin typeface="Times New Roman"/>
            </a:endParaRPr>
          </a:p>
          <a:p>
            <a:r>
              <a:rPr lang="en-US" sz="2000" b="1" dirty="0">
                <a:solidFill>
                  <a:srgbClr val="000000"/>
                </a:solidFill>
                <a:latin typeface="Times New Roman"/>
              </a:rPr>
              <a:t>Important: Violations may result </a:t>
            </a:r>
            <a:r>
              <a:rPr lang="en-US" sz="2000" b="1" dirty="0" smtClean="0">
                <a:solidFill>
                  <a:srgbClr val="000000"/>
                </a:solidFill>
                <a:latin typeface="Times New Roman"/>
              </a:rPr>
              <a:t>in a parent being asked to leave park. </a:t>
            </a:r>
            <a:endParaRPr lang="en-US" sz="2000" dirty="0"/>
          </a:p>
          <a:p>
            <a:endParaRPr lang="en-US" sz="1900" dirty="0">
              <a:solidFill>
                <a:srgbClr val="000000"/>
              </a:solidFill>
              <a:latin typeface="Times New Roman"/>
            </a:endParaRPr>
          </a:p>
        </p:txBody>
      </p:sp>
    </p:spTree>
    <p:extLst>
      <p:ext uri="{BB962C8B-B14F-4D97-AF65-F5344CB8AC3E}">
        <p14:creationId xmlns:p14="http://schemas.microsoft.com/office/powerpoint/2010/main" val="18509775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
                                            <p:txEl>
                                              <p:pRg st="2" end="2"/>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2">
                                            <p:txEl>
                                              <p:pRg st="3" end="3"/>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2">
                                            <p:txEl>
                                              <p:pRg st="4" end="4"/>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2">
                                            <p:txEl>
                                              <p:pRg st="5" end="5"/>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2">
                                            <p:txEl>
                                              <p:pRg st="6" end="6"/>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2">
                                            <p:txEl>
                                              <p:pRg st="7" end="7"/>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2">
                                            <p:txEl>
                                              <p:pRg st="8" end="8"/>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2">
                                            <p:txEl>
                                              <p:pRg st="9" end="9"/>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2">
                                            <p:txEl>
                                              <p:pRg st="10" end="10"/>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2">
                                            <p:txEl>
                                              <p:pRg st="11" end="11"/>
                                            </p:txEl>
                                          </p:spTgt>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2">
                                            <p:txEl>
                                              <p:pRg st="12" end="12"/>
                                            </p:txEl>
                                          </p:spTgt>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2">
                                            <p:txEl>
                                              <p:pRg st="14" end="14"/>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3" presetClass="emph" presetSubtype="1" nodeType="clickEffect">
                                  <p:stCondLst>
                                    <p:cond delay="0"/>
                                  </p:stCondLst>
                                  <p:childTnLst>
                                    <p:set>
                                      <p:cBhvr override="childStyle">
                                        <p:cTn id="34" dur="indefinite"/>
                                        <p:tgtEl>
                                          <p:spTgt spid="2">
                                            <p:txEl>
                                              <p:pRg st="6" end="6"/>
                                            </p:txEl>
                                          </p:spTgt>
                                        </p:tgtEl>
                                        <p:attrNameLst>
                                          <p:attrName>style.color</p:attrName>
                                        </p:attrNameLst>
                                      </p:cBhvr>
                                      <p:to>
                                        <p:clrVal>
                                          <a:srgbClr val="FF0000"/>
                                        </p:clrVal>
                                      </p:to>
                                    </p:set>
                                  </p:childTnLst>
                                </p:cTn>
                              </p:par>
                              <p:par>
                                <p:cTn id="35" presetID="3" presetClass="emph" presetSubtype="1" nodeType="withEffect">
                                  <p:stCondLst>
                                    <p:cond delay="0"/>
                                  </p:stCondLst>
                                  <p:childTnLst>
                                    <p:set>
                                      <p:cBhvr override="childStyle">
                                        <p:cTn id="36" dur="indefinite"/>
                                        <p:tgtEl>
                                          <p:spTgt spid="2">
                                            <p:txEl>
                                              <p:pRg st="7" end="7"/>
                                            </p:txEl>
                                          </p:spTgt>
                                        </p:tgtEl>
                                        <p:attrNameLst>
                                          <p:attrName>style.color</p:attrName>
                                        </p:attrNameLst>
                                      </p:cBhvr>
                                      <p:to>
                                        <p:clrVal>
                                          <a:srgbClr val="FF0000"/>
                                        </p:clrVal>
                                      </p:to>
                                    </p:set>
                                  </p:childTnLst>
                                </p:cTn>
                              </p:par>
                              <p:par>
                                <p:cTn id="37" presetID="3" presetClass="emph" presetSubtype="1" nodeType="withEffect">
                                  <p:stCondLst>
                                    <p:cond delay="0"/>
                                  </p:stCondLst>
                                  <p:childTnLst>
                                    <p:set>
                                      <p:cBhvr override="childStyle">
                                        <p:cTn id="38" dur="indefinite"/>
                                        <p:tgtEl>
                                          <p:spTgt spid="2">
                                            <p:txEl>
                                              <p:pRg st="8" end="8"/>
                                            </p:txEl>
                                          </p:spTgt>
                                        </p:tgtEl>
                                        <p:attrNameLst>
                                          <p:attrName>style.color</p:attrName>
                                        </p:attrNameLst>
                                      </p:cBhvr>
                                      <p:to>
                                        <p:clrVal>
                                          <a:srgbClr val="FF0000"/>
                                        </p:clrVal>
                                      </p:to>
                                    </p:set>
                                  </p:childTnLst>
                                </p:cTn>
                              </p:par>
                              <p:par>
                                <p:cTn id="39" presetID="3" presetClass="emph" presetSubtype="1" nodeType="withEffect">
                                  <p:stCondLst>
                                    <p:cond delay="0"/>
                                  </p:stCondLst>
                                  <p:childTnLst>
                                    <p:set>
                                      <p:cBhvr override="childStyle">
                                        <p:cTn id="40" dur="indefinite"/>
                                        <p:tgtEl>
                                          <p:spTgt spid="2">
                                            <p:txEl>
                                              <p:pRg st="9" end="9"/>
                                            </p:txEl>
                                          </p:spTgt>
                                        </p:tgtEl>
                                        <p:attrNameLst>
                                          <p:attrName>style.color</p:attrName>
                                        </p:attrNameLst>
                                      </p:cBhvr>
                                      <p:to>
                                        <p:clrVal>
                                          <a:srgbClr val="FF0000"/>
                                        </p:clrVal>
                                      </p:to>
                                    </p:set>
                                  </p:childTnLst>
                                </p:cTn>
                              </p:par>
                              <p:par>
                                <p:cTn id="41" presetID="3" presetClass="emph" presetSubtype="1" nodeType="withEffect">
                                  <p:stCondLst>
                                    <p:cond delay="0"/>
                                  </p:stCondLst>
                                  <p:childTnLst>
                                    <p:set>
                                      <p:cBhvr override="childStyle">
                                        <p:cTn id="42" dur="indefinite"/>
                                        <p:tgtEl>
                                          <p:spTgt spid="2">
                                            <p:txEl>
                                              <p:pRg st="10" end="10"/>
                                            </p:txEl>
                                          </p:spTgt>
                                        </p:tgtEl>
                                        <p:attrNameLst>
                                          <p:attrName>style.color</p:attrName>
                                        </p:attrNameLst>
                                      </p:cBhvr>
                                      <p:to>
                                        <p:clrVal>
                                          <a:srgbClr val="FF0000"/>
                                        </p:clrVal>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04800" y="533400"/>
            <a:ext cx="8001000" cy="5447645"/>
          </a:xfrm>
          <a:prstGeom prst="rect">
            <a:avLst/>
          </a:prstGeom>
        </p:spPr>
        <p:txBody>
          <a:bodyPr wrap="square">
            <a:spAutoFit/>
          </a:bodyPr>
          <a:lstStyle/>
          <a:p>
            <a:pPr marR="0" algn="ctr"/>
            <a:r>
              <a:rPr lang="en-US" sz="2800" b="1" u="sng" dirty="0" smtClean="0">
                <a:solidFill>
                  <a:srgbClr val="000000"/>
                </a:solidFill>
                <a:latin typeface="Times New Roman"/>
              </a:rPr>
              <a:t>C. </a:t>
            </a:r>
            <a:r>
              <a:rPr lang="en-US" sz="2800" b="1" u="sng" dirty="0">
                <a:solidFill>
                  <a:srgbClr val="000000"/>
                </a:solidFill>
                <a:latin typeface="Times New Roman"/>
              </a:rPr>
              <a:t>Player Code of Conduct </a:t>
            </a:r>
            <a:endParaRPr lang="en-US" sz="2800" dirty="0">
              <a:solidFill>
                <a:srgbClr val="000000"/>
              </a:solidFill>
              <a:latin typeface="Times New Roman"/>
            </a:endParaRPr>
          </a:p>
          <a:p>
            <a:pPr marL="285750" indent="-285750">
              <a:buFont typeface="Arial" panose="020B0604020202020204" pitchFamily="34" charset="0"/>
              <a:buChar char="•"/>
            </a:pPr>
            <a:r>
              <a:rPr lang="en-US" sz="2000" dirty="0">
                <a:solidFill>
                  <a:srgbClr val="000000"/>
                </a:solidFill>
                <a:latin typeface="Times New Roman"/>
              </a:rPr>
              <a:t>To show up for practices and games in the proper uniform and equipment. </a:t>
            </a:r>
          </a:p>
          <a:p>
            <a:pPr marL="285750" indent="-285750">
              <a:buFont typeface="Arial" panose="020B0604020202020204" pitchFamily="34" charset="0"/>
              <a:buChar char="•"/>
            </a:pPr>
            <a:r>
              <a:rPr lang="en-US" sz="2000" dirty="0">
                <a:solidFill>
                  <a:srgbClr val="000000"/>
                </a:solidFill>
                <a:latin typeface="Times New Roman"/>
              </a:rPr>
              <a:t>To get to practices and games on time. </a:t>
            </a:r>
          </a:p>
          <a:p>
            <a:pPr marL="285750" indent="-285750">
              <a:buFont typeface="Arial" panose="020B0604020202020204" pitchFamily="34" charset="0"/>
              <a:buChar char="•"/>
            </a:pPr>
            <a:r>
              <a:rPr lang="en-US" sz="2000" dirty="0">
                <a:solidFill>
                  <a:srgbClr val="000000"/>
                </a:solidFill>
                <a:latin typeface="Times New Roman"/>
              </a:rPr>
              <a:t>To perform to the extent of your potential, according to your expectations and standards. You should have fun, work hard, and become the best player you can. </a:t>
            </a:r>
          </a:p>
          <a:p>
            <a:pPr marL="285750" indent="-285750">
              <a:buFont typeface="Arial" panose="020B0604020202020204" pitchFamily="34" charset="0"/>
              <a:buChar char="•"/>
            </a:pPr>
            <a:r>
              <a:rPr lang="en-US" sz="2000" dirty="0">
                <a:solidFill>
                  <a:srgbClr val="000000"/>
                </a:solidFill>
                <a:latin typeface="Times New Roman"/>
              </a:rPr>
              <a:t>To show proper respect to your coaches and teammates. </a:t>
            </a:r>
          </a:p>
          <a:p>
            <a:pPr marL="285750" indent="-285750">
              <a:buFont typeface="Arial" panose="020B0604020202020204" pitchFamily="34" charset="0"/>
              <a:buChar char="•"/>
            </a:pPr>
            <a:r>
              <a:rPr lang="en-US" sz="2000" dirty="0">
                <a:solidFill>
                  <a:srgbClr val="000000"/>
                </a:solidFill>
                <a:latin typeface="Times New Roman"/>
              </a:rPr>
              <a:t>To show proper respect to umpires and opposing players, coaches and their spectators. Your conduct on and off of the field should reflect positively on you, your team and the </a:t>
            </a:r>
            <a:r>
              <a:rPr lang="en-US" sz="2000" dirty="0" smtClean="0">
                <a:solidFill>
                  <a:srgbClr val="000000"/>
                </a:solidFill>
                <a:latin typeface="Times New Roman"/>
              </a:rPr>
              <a:t>HBA. </a:t>
            </a:r>
            <a:endParaRPr lang="en-US" sz="2000" dirty="0">
              <a:solidFill>
                <a:srgbClr val="000000"/>
              </a:solidFill>
              <a:latin typeface="Times New Roman"/>
            </a:endParaRPr>
          </a:p>
          <a:p>
            <a:pPr marL="285750" indent="-285750">
              <a:buFont typeface="Arial" panose="020B0604020202020204" pitchFamily="34" charset="0"/>
              <a:buChar char="•"/>
            </a:pPr>
            <a:r>
              <a:rPr lang="en-US" sz="2000" dirty="0">
                <a:solidFill>
                  <a:srgbClr val="000000"/>
                </a:solidFill>
                <a:latin typeface="Times New Roman"/>
              </a:rPr>
              <a:t>To assist with field preparation and clean up as requested by coaches and officials. </a:t>
            </a:r>
          </a:p>
          <a:p>
            <a:pPr marL="285750" indent="-285750">
              <a:buFont typeface="Arial" panose="020B0604020202020204" pitchFamily="34" charset="0"/>
              <a:buChar char="•"/>
            </a:pPr>
            <a:r>
              <a:rPr lang="en-US" sz="2000" dirty="0">
                <a:solidFill>
                  <a:srgbClr val="000000"/>
                </a:solidFill>
                <a:latin typeface="Times New Roman"/>
              </a:rPr>
              <a:t>Use of tobacco products in ANY setting is strictly prohibited. </a:t>
            </a:r>
          </a:p>
          <a:p>
            <a:pPr marL="285750" indent="-285750">
              <a:buFont typeface="Arial" panose="020B0604020202020204" pitchFamily="34" charset="0"/>
              <a:buChar char="•"/>
            </a:pPr>
            <a:r>
              <a:rPr lang="en-US" sz="2000" dirty="0">
                <a:solidFill>
                  <a:srgbClr val="000000"/>
                </a:solidFill>
                <a:latin typeface="Times New Roman"/>
              </a:rPr>
              <a:t>Use of alcoholic beverages in ANY setting is strictly prohibited. </a:t>
            </a:r>
          </a:p>
          <a:p>
            <a:pPr marL="285750" indent="-285750">
              <a:buFont typeface="Arial" panose="020B0604020202020204" pitchFamily="34" charset="0"/>
              <a:buChar char="•"/>
            </a:pPr>
            <a:r>
              <a:rPr lang="en-US" sz="2000" dirty="0">
                <a:solidFill>
                  <a:srgbClr val="000000"/>
                </a:solidFill>
                <a:latin typeface="Times New Roman"/>
              </a:rPr>
              <a:t>Use of illegal drugs in ANY setting is strictly prohibited. </a:t>
            </a:r>
          </a:p>
          <a:p>
            <a:endParaRPr lang="en-US" sz="2000" dirty="0">
              <a:solidFill>
                <a:srgbClr val="000000"/>
              </a:solidFill>
              <a:latin typeface="Times New Roman"/>
            </a:endParaRPr>
          </a:p>
          <a:p>
            <a:r>
              <a:rPr lang="en-US" sz="2000" b="1" dirty="0">
                <a:solidFill>
                  <a:srgbClr val="000000"/>
                </a:solidFill>
                <a:latin typeface="Times New Roman"/>
              </a:rPr>
              <a:t>Important: Violations may result in player suspension or dismissal. </a:t>
            </a:r>
            <a:endParaRPr lang="en-US" sz="2000" dirty="0"/>
          </a:p>
        </p:txBody>
      </p:sp>
    </p:spTree>
    <p:extLst>
      <p:ext uri="{BB962C8B-B14F-4D97-AF65-F5344CB8AC3E}">
        <p14:creationId xmlns:p14="http://schemas.microsoft.com/office/powerpoint/2010/main" val="4698489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mph" presetSubtype="1" nodeType="clickEffect">
                                  <p:stCondLst>
                                    <p:cond delay="0"/>
                                  </p:stCondLst>
                                  <p:childTnLst>
                                    <p:set>
                                      <p:cBhvr override="childStyle">
                                        <p:cTn id="6" dur="indefinite"/>
                                        <p:tgtEl>
                                          <p:spTgt spid="2">
                                            <p:txEl>
                                              <p:pRg st="3" end="3"/>
                                            </p:txEl>
                                          </p:spTgt>
                                        </p:tgtEl>
                                        <p:attrNameLst>
                                          <p:attrName>style.color</p:attrName>
                                        </p:attrNameLst>
                                      </p:cBhvr>
                                      <p:to>
                                        <p:clrVal>
                                          <a:srgbClr val="FF0000"/>
                                        </p:clrVal>
                                      </p:to>
                                    </p:set>
                                  </p:childTnLst>
                                </p:cTn>
                              </p:par>
                              <p:par>
                                <p:cTn id="7" presetID="3" presetClass="emph" presetSubtype="1" nodeType="withEffect">
                                  <p:stCondLst>
                                    <p:cond delay="0"/>
                                  </p:stCondLst>
                                  <p:childTnLst>
                                    <p:set>
                                      <p:cBhvr override="childStyle">
                                        <p:cTn id="8" dur="indefinite"/>
                                        <p:tgtEl>
                                          <p:spTgt spid="2">
                                            <p:txEl>
                                              <p:pRg st="4" end="4"/>
                                            </p:txEl>
                                          </p:spTgt>
                                        </p:tgtEl>
                                        <p:attrNameLst>
                                          <p:attrName>style.color</p:attrName>
                                        </p:attrNameLst>
                                      </p:cBhvr>
                                      <p:to>
                                        <p:clrVal>
                                          <a:srgbClr val="FF0000"/>
                                        </p:clrVal>
                                      </p:to>
                                    </p:set>
                                  </p:childTnLst>
                                </p:cTn>
                              </p:par>
                              <p:par>
                                <p:cTn id="9" presetID="3" presetClass="emph" presetSubtype="1" nodeType="withEffect">
                                  <p:stCondLst>
                                    <p:cond delay="0"/>
                                  </p:stCondLst>
                                  <p:childTnLst>
                                    <p:set>
                                      <p:cBhvr override="childStyle">
                                        <p:cTn id="10" dur="indefinite"/>
                                        <p:tgtEl>
                                          <p:spTgt spid="2">
                                            <p:txEl>
                                              <p:pRg st="5" end="5"/>
                                            </p:txEl>
                                          </p:spTgt>
                                        </p:tgtEl>
                                        <p:attrNameLst>
                                          <p:attrName>style.color</p:attrName>
                                        </p:attrNameLst>
                                      </p:cBhvr>
                                      <p:to>
                                        <p:clrVal>
                                          <a:srgbClr val="FF0000"/>
                                        </p:clrVal>
                                      </p:to>
                                    </p:set>
                                  </p:childTnLst>
                                </p:cTn>
                              </p:par>
                              <p:par>
                                <p:cTn id="11" presetID="3" presetClass="emph" presetSubtype="1" nodeType="withEffect">
                                  <p:stCondLst>
                                    <p:cond delay="0"/>
                                  </p:stCondLst>
                                  <p:childTnLst>
                                    <p:set>
                                      <p:cBhvr override="childStyle">
                                        <p:cTn id="12" dur="indefinite"/>
                                        <p:tgtEl>
                                          <p:spTgt spid="2">
                                            <p:txEl>
                                              <p:pRg st="6" end="6"/>
                                            </p:txEl>
                                          </p:spTgt>
                                        </p:tgtEl>
                                        <p:attrNameLst>
                                          <p:attrName>style.color</p:attrName>
                                        </p:attrNameLst>
                                      </p:cBhvr>
                                      <p:to>
                                        <p:clrVal>
                                          <a:srgbClr val="FF0000"/>
                                        </p:clrVal>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djacency">
  <a:themeElements>
    <a:clrScheme name="Adjacency">
      <a:dk1>
        <a:srgbClr val="2F2B20"/>
      </a:dk1>
      <a:lt1>
        <a:srgbClr val="FFFFFF"/>
      </a:lt1>
      <a:dk2>
        <a:srgbClr val="675E47"/>
      </a:dk2>
      <a:lt2>
        <a:srgbClr val="DFDCB7"/>
      </a:lt2>
      <a:accent1>
        <a:srgbClr val="A9A57C"/>
      </a:accent1>
      <a:accent2>
        <a:srgbClr val="9CBEBD"/>
      </a:accent2>
      <a:accent3>
        <a:srgbClr val="D2CB6C"/>
      </a:accent3>
      <a:accent4>
        <a:srgbClr val="95A39D"/>
      </a:accent4>
      <a:accent5>
        <a:srgbClr val="C89F5D"/>
      </a:accent5>
      <a:accent6>
        <a:srgbClr val="B1A089"/>
      </a:accent6>
      <a:hlink>
        <a:srgbClr val="D25814"/>
      </a:hlink>
      <a:folHlink>
        <a:srgbClr val="849A0A"/>
      </a:folHlink>
    </a:clrScheme>
    <a:fontScheme name="Office">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djacency">
      <a:fillStyleLst>
        <a:solidFill>
          <a:schemeClr val="phClr"/>
        </a:solidFill>
        <a:solidFill>
          <a:schemeClr val="phClr">
            <a:tint val="55000"/>
          </a:schemeClr>
        </a:solidFill>
        <a:solidFill>
          <a:schemeClr val="phClr"/>
        </a:soli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outerShdw blurRad="50800" dist="25400" algn="bl" rotWithShape="0">
              <a:srgbClr val="000000">
                <a:alpha val="60000"/>
              </a:srgbClr>
            </a:outerShdw>
          </a:effectLst>
        </a:effectStyle>
        <a:effectStyle>
          <a:effectLst/>
          <a:scene3d>
            <a:camera prst="orthographicFront">
              <a:rot lat="0" lon="0" rev="0"/>
            </a:camera>
            <a:lightRig rig="brightRoom" dir="tl">
              <a:rot lat="0" lon="0" rev="1800000"/>
            </a:lightRig>
          </a:scene3d>
          <a:sp3d contourW="10160" prstMaterial="dkEdge">
            <a:bevelT w="38100" h="50800" prst="angle"/>
            <a:contourClr>
              <a:schemeClr val="phClr">
                <a:shade val="40000"/>
                <a:satMod val="150000"/>
              </a:schemeClr>
            </a:contourClr>
          </a:sp3d>
        </a:effectStyle>
      </a:effectStyleLst>
      <a:bgFillStyleLst>
        <a:solidFill>
          <a:schemeClr val="phClr"/>
        </a:solidFill>
        <a:gradFill rotWithShape="1">
          <a:gsLst>
            <a:gs pos="0">
              <a:schemeClr val="phClr">
                <a:tint val="90000"/>
              </a:schemeClr>
            </a:gs>
            <a:gs pos="75000">
              <a:schemeClr val="phClr">
                <a:shade val="100000"/>
                <a:satMod val="115000"/>
              </a:schemeClr>
            </a:gs>
            <a:gs pos="100000">
              <a:schemeClr val="phClr">
                <a:shade val="70000"/>
                <a:satMod val="130000"/>
              </a:schemeClr>
            </a:gs>
          </a:gsLst>
          <a:path path="circle">
            <a:fillToRect l="20000" t="50000" r="100000" b="50000"/>
          </a:path>
        </a:gradFill>
        <a:blipFill rotWithShape="1">
          <a:blip xmlns:r="http://schemas.openxmlformats.org/officeDocument/2006/relationships" r:embed="rId1">
            <a:duotone>
              <a:schemeClr val="phClr">
                <a:tint val="97000"/>
              </a:schemeClr>
              <a:schemeClr val="phClr">
                <a:shade val="96000"/>
              </a:schemeClr>
            </a:duotone>
          </a:blip>
          <a:tile tx="0" ty="0" sx="32000" sy="32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Adjacency</Template>
  <TotalTime>2554</TotalTime>
  <Words>3052</Words>
  <Application>Microsoft Office PowerPoint</Application>
  <PresentationFormat>On-screen Show (4:3)</PresentationFormat>
  <Paragraphs>495</Paragraphs>
  <Slides>31</Slides>
  <Notes>16</Notes>
  <HiddenSlides>0</HiddenSlides>
  <MMClips>0</MMClips>
  <ScaleCrop>false</ScaleCrop>
  <HeadingPairs>
    <vt:vector size="4" baseType="variant">
      <vt:variant>
        <vt:lpstr>Theme</vt:lpstr>
      </vt:variant>
      <vt:variant>
        <vt:i4>1</vt:i4>
      </vt:variant>
      <vt:variant>
        <vt:lpstr>Slide Titles</vt:lpstr>
      </vt:variant>
      <vt:variant>
        <vt:i4>31</vt:i4>
      </vt:variant>
    </vt:vector>
  </HeadingPairs>
  <TitlesOfParts>
    <vt:vector size="32" baseType="lpstr">
      <vt:lpstr>Adjacency</vt:lpstr>
      <vt:lpstr>Hopkins Baseball Association</vt:lpstr>
      <vt:lpstr>PowerPoint Presentation</vt:lpstr>
      <vt:lpstr>Highlights from 2016</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Hopkins Minnetonka Babe Ruth Baseball</dc:title>
  <dc:creator>Jenny Kemp</dc:creator>
  <cp:lastModifiedBy>Paul Hurth</cp:lastModifiedBy>
  <cp:revision>175</cp:revision>
  <cp:lastPrinted>2017-01-25T19:17:47Z</cp:lastPrinted>
  <dcterms:created xsi:type="dcterms:W3CDTF">2014-01-09T22:36:21Z</dcterms:created>
  <dcterms:modified xsi:type="dcterms:W3CDTF">2017-01-25T19:22:28Z</dcterms:modified>
</cp:coreProperties>
</file>