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73" r:id="rId2"/>
    <p:sldId id="266" r:id="rId3"/>
    <p:sldId id="267" r:id="rId4"/>
    <p:sldId id="268" r:id="rId5"/>
    <p:sldId id="269" r:id="rId6"/>
    <p:sldId id="270" r:id="rId7"/>
    <p:sldId id="271" r:id="rId8"/>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56" autoAdjust="0"/>
    <p:restoredTop sz="83741" autoAdjust="0"/>
  </p:normalViewPr>
  <p:slideViewPr>
    <p:cSldViewPr>
      <p:cViewPr>
        <p:scale>
          <a:sx n="66" d="100"/>
          <a:sy n="66" d="100"/>
        </p:scale>
        <p:origin x="-2124" y="-330"/>
      </p:cViewPr>
      <p:guideLst>
        <p:guide orient="horz" pos="2160"/>
        <p:guide pos="2880"/>
      </p:guideLst>
    </p:cSldViewPr>
  </p:slideViewPr>
  <p:notesTextViewPr>
    <p:cViewPr>
      <p:scale>
        <a:sx n="1" d="1"/>
        <a:sy n="1" d="1"/>
      </p:scale>
      <p:origin x="0" y="0"/>
    </p:cViewPr>
  </p:notesTextViewPr>
  <p:sorterViewPr>
    <p:cViewPr>
      <p:scale>
        <a:sx n="100" d="100"/>
        <a:sy n="100" d="100"/>
      </p:scale>
      <p:origin x="0" y="234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38" tIns="49519" rIns="99038" bIns="49519" rtlCol="0"/>
          <a:lstStyle>
            <a:lvl1pPr algn="l">
              <a:defRPr sz="1300"/>
            </a:lvl1pPr>
          </a:lstStyle>
          <a:p>
            <a:endParaRPr lang="en-CA"/>
          </a:p>
        </p:txBody>
      </p:sp>
      <p:sp>
        <p:nvSpPr>
          <p:cNvPr id="3" name="Date Placeholder 2"/>
          <p:cNvSpPr>
            <a:spLocks noGrp="1"/>
          </p:cNvSpPr>
          <p:nvPr>
            <p:ph type="dt" sz="quarter" idx="1"/>
          </p:nvPr>
        </p:nvSpPr>
        <p:spPr>
          <a:xfrm>
            <a:off x="4021294" y="0"/>
            <a:ext cx="3076363" cy="511731"/>
          </a:xfrm>
          <a:prstGeom prst="rect">
            <a:avLst/>
          </a:prstGeom>
        </p:spPr>
        <p:txBody>
          <a:bodyPr vert="horz" lIns="99038" tIns="49519" rIns="99038" bIns="49519" rtlCol="0"/>
          <a:lstStyle>
            <a:lvl1pPr algn="r">
              <a:defRPr sz="1300"/>
            </a:lvl1pPr>
          </a:lstStyle>
          <a:p>
            <a:fld id="{3C3271FC-4710-4125-BBE3-772EDEC6A54F}" type="datetimeFigureOut">
              <a:rPr lang="en-CA" smtClean="0"/>
              <a:t>20/10/2014</a:t>
            </a:fld>
            <a:endParaRPr lang="en-CA"/>
          </a:p>
        </p:txBody>
      </p:sp>
      <p:sp>
        <p:nvSpPr>
          <p:cNvPr id="4" name="Footer Placeholder 3"/>
          <p:cNvSpPr>
            <a:spLocks noGrp="1"/>
          </p:cNvSpPr>
          <p:nvPr>
            <p:ph type="ftr" sz="quarter" idx="2"/>
          </p:nvPr>
        </p:nvSpPr>
        <p:spPr>
          <a:xfrm>
            <a:off x="0" y="9721106"/>
            <a:ext cx="3076363" cy="511731"/>
          </a:xfrm>
          <a:prstGeom prst="rect">
            <a:avLst/>
          </a:prstGeom>
        </p:spPr>
        <p:txBody>
          <a:bodyPr vert="horz" lIns="99038" tIns="49519" rIns="99038" bIns="49519" rtlCol="0" anchor="b"/>
          <a:lstStyle>
            <a:lvl1pPr algn="l">
              <a:defRPr sz="1300"/>
            </a:lvl1pPr>
          </a:lstStyle>
          <a:p>
            <a:endParaRPr lang="en-CA"/>
          </a:p>
        </p:txBody>
      </p:sp>
      <p:sp>
        <p:nvSpPr>
          <p:cNvPr id="5" name="Slide Number Placeholder 4"/>
          <p:cNvSpPr>
            <a:spLocks noGrp="1"/>
          </p:cNvSpPr>
          <p:nvPr>
            <p:ph type="sldNum" sz="quarter" idx="3"/>
          </p:nvPr>
        </p:nvSpPr>
        <p:spPr>
          <a:xfrm>
            <a:off x="4021294" y="9721106"/>
            <a:ext cx="3076363" cy="511731"/>
          </a:xfrm>
          <a:prstGeom prst="rect">
            <a:avLst/>
          </a:prstGeom>
        </p:spPr>
        <p:txBody>
          <a:bodyPr vert="horz" lIns="99038" tIns="49519" rIns="99038" bIns="49519" rtlCol="0" anchor="b"/>
          <a:lstStyle>
            <a:lvl1pPr algn="r">
              <a:defRPr sz="1300"/>
            </a:lvl1pPr>
          </a:lstStyle>
          <a:p>
            <a:fld id="{A411AC4A-D886-44DD-AD94-DFD03DAAB7E5}" type="slidenum">
              <a:rPr lang="en-CA" smtClean="0"/>
              <a:t>‹#›</a:t>
            </a:fld>
            <a:endParaRPr lang="en-CA"/>
          </a:p>
        </p:txBody>
      </p:sp>
    </p:spTree>
    <p:extLst>
      <p:ext uri="{BB962C8B-B14F-4D97-AF65-F5344CB8AC3E}">
        <p14:creationId xmlns:p14="http://schemas.microsoft.com/office/powerpoint/2010/main" val="5428729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38" tIns="49519" rIns="99038" bIns="49519" rtlCol="0"/>
          <a:lstStyle>
            <a:lvl1pPr algn="l">
              <a:defRPr sz="1300"/>
            </a:lvl1pPr>
          </a:lstStyle>
          <a:p>
            <a:endParaRPr lang="en-CA"/>
          </a:p>
        </p:txBody>
      </p:sp>
      <p:sp>
        <p:nvSpPr>
          <p:cNvPr id="3" name="Date Placeholder 2"/>
          <p:cNvSpPr>
            <a:spLocks noGrp="1"/>
          </p:cNvSpPr>
          <p:nvPr>
            <p:ph type="dt" idx="1"/>
          </p:nvPr>
        </p:nvSpPr>
        <p:spPr>
          <a:xfrm>
            <a:off x="4021294" y="0"/>
            <a:ext cx="3076363" cy="511731"/>
          </a:xfrm>
          <a:prstGeom prst="rect">
            <a:avLst/>
          </a:prstGeom>
        </p:spPr>
        <p:txBody>
          <a:bodyPr vert="horz" lIns="99038" tIns="49519" rIns="99038" bIns="49519" rtlCol="0"/>
          <a:lstStyle>
            <a:lvl1pPr algn="r">
              <a:defRPr sz="1300"/>
            </a:lvl1pPr>
          </a:lstStyle>
          <a:p>
            <a:fld id="{C0EE7C48-5162-4ABD-B9CB-2EFA7655A2D0}" type="datetimeFigureOut">
              <a:rPr lang="en-CA" smtClean="0"/>
              <a:t>20/10/2014</a:t>
            </a:fld>
            <a:endParaRPr lang="en-CA"/>
          </a:p>
        </p:txBody>
      </p:sp>
      <p:sp>
        <p:nvSpPr>
          <p:cNvPr id="4" name="Slide Image Placeholder 3"/>
          <p:cNvSpPr>
            <a:spLocks noGrp="1" noRot="1" noChangeAspect="1"/>
          </p:cNvSpPr>
          <p:nvPr>
            <p:ph type="sldImg" idx="2"/>
          </p:nvPr>
        </p:nvSpPr>
        <p:spPr>
          <a:xfrm>
            <a:off x="990600" y="766763"/>
            <a:ext cx="5118100" cy="3838575"/>
          </a:xfrm>
          <a:prstGeom prst="rect">
            <a:avLst/>
          </a:prstGeom>
          <a:noFill/>
          <a:ln w="12700">
            <a:solidFill>
              <a:prstClr val="black"/>
            </a:solidFill>
          </a:ln>
        </p:spPr>
        <p:txBody>
          <a:bodyPr vert="horz" lIns="99038" tIns="49519" rIns="99038" bIns="49519" rtlCol="0" anchor="ctr"/>
          <a:lstStyle/>
          <a:p>
            <a:endParaRPr lang="en-CA"/>
          </a:p>
        </p:txBody>
      </p:sp>
      <p:sp>
        <p:nvSpPr>
          <p:cNvPr id="5" name="Notes Placeholder 4"/>
          <p:cNvSpPr>
            <a:spLocks noGrp="1"/>
          </p:cNvSpPr>
          <p:nvPr>
            <p:ph type="body" sz="quarter" idx="3"/>
          </p:nvPr>
        </p:nvSpPr>
        <p:spPr>
          <a:xfrm>
            <a:off x="709930" y="4861441"/>
            <a:ext cx="5679440" cy="4605576"/>
          </a:xfrm>
          <a:prstGeom prst="rect">
            <a:avLst/>
          </a:prstGeom>
        </p:spPr>
        <p:txBody>
          <a:bodyPr vert="horz" lIns="99038" tIns="49519" rIns="99038" bIns="4951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9721106"/>
            <a:ext cx="3076363" cy="511731"/>
          </a:xfrm>
          <a:prstGeom prst="rect">
            <a:avLst/>
          </a:prstGeom>
        </p:spPr>
        <p:txBody>
          <a:bodyPr vert="horz" lIns="99038" tIns="49519" rIns="99038" bIns="49519" rtlCol="0" anchor="b"/>
          <a:lstStyle>
            <a:lvl1pPr algn="l">
              <a:defRPr sz="1300"/>
            </a:lvl1pPr>
          </a:lstStyle>
          <a:p>
            <a:endParaRPr lang="en-CA"/>
          </a:p>
        </p:txBody>
      </p:sp>
      <p:sp>
        <p:nvSpPr>
          <p:cNvPr id="7" name="Slide Number Placeholder 6"/>
          <p:cNvSpPr>
            <a:spLocks noGrp="1"/>
          </p:cNvSpPr>
          <p:nvPr>
            <p:ph type="sldNum" sz="quarter" idx="5"/>
          </p:nvPr>
        </p:nvSpPr>
        <p:spPr>
          <a:xfrm>
            <a:off x="4021294" y="9721106"/>
            <a:ext cx="3076363" cy="511731"/>
          </a:xfrm>
          <a:prstGeom prst="rect">
            <a:avLst/>
          </a:prstGeom>
        </p:spPr>
        <p:txBody>
          <a:bodyPr vert="horz" lIns="99038" tIns="49519" rIns="99038" bIns="49519" rtlCol="0" anchor="b"/>
          <a:lstStyle>
            <a:lvl1pPr algn="r">
              <a:defRPr sz="1300"/>
            </a:lvl1pPr>
          </a:lstStyle>
          <a:p>
            <a:fld id="{5D60B086-7470-4041-A231-955D07AF2555}" type="slidenum">
              <a:rPr lang="en-CA" smtClean="0"/>
              <a:t>‹#›</a:t>
            </a:fld>
            <a:endParaRPr lang="en-CA"/>
          </a:p>
        </p:txBody>
      </p:sp>
    </p:spTree>
    <p:extLst>
      <p:ext uri="{BB962C8B-B14F-4D97-AF65-F5344CB8AC3E}">
        <p14:creationId xmlns:p14="http://schemas.microsoft.com/office/powerpoint/2010/main" val="1336584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1D5BF9F6-404D-4DB3-AC32-0D690876C7A4}" type="datetime1">
              <a:rPr lang="en-CA" smtClean="0">
                <a:solidFill>
                  <a:prstClr val="black">
                    <a:tint val="75000"/>
                  </a:prstClr>
                </a:solidFill>
              </a:rPr>
              <a:pPr/>
              <a:t>20/10/2014</a:t>
            </a:fld>
            <a:endParaRPr lang="en-CA" dirty="0">
              <a:solidFill>
                <a:prstClr val="black">
                  <a:tint val="75000"/>
                </a:prstClr>
              </a:solidFill>
            </a:endParaRPr>
          </a:p>
        </p:txBody>
      </p:sp>
      <p:sp>
        <p:nvSpPr>
          <p:cNvPr id="5" name="Footer Placeholder 4"/>
          <p:cNvSpPr>
            <a:spLocks noGrp="1"/>
          </p:cNvSpPr>
          <p:nvPr>
            <p:ph type="ftr" sz="quarter" idx="11"/>
          </p:nvPr>
        </p:nvSpPr>
        <p:spPr/>
        <p:txBody>
          <a:bodyPr/>
          <a:lstStyle/>
          <a:p>
            <a:r>
              <a:rPr lang="en-CA" smtClean="0">
                <a:solidFill>
                  <a:prstClr val="black">
                    <a:tint val="75000"/>
                  </a:prstClr>
                </a:solidFill>
              </a:rPr>
              <a:t>Ontario Soccer Association  Grassroots Development</a:t>
            </a:r>
            <a:endParaRPr lang="en-C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F9A2BF-9B00-4CE5-9EE2-1208259CDB24}"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469609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CCFB000-D645-4E11-933E-79755B66ECB0}" type="datetime1">
              <a:rPr lang="en-CA" smtClean="0">
                <a:solidFill>
                  <a:prstClr val="black">
                    <a:tint val="75000"/>
                  </a:prstClr>
                </a:solidFill>
              </a:rPr>
              <a:pPr/>
              <a:t>20/10/2014</a:t>
            </a:fld>
            <a:endParaRPr lang="en-CA" dirty="0">
              <a:solidFill>
                <a:prstClr val="black">
                  <a:tint val="75000"/>
                </a:prstClr>
              </a:solidFill>
            </a:endParaRPr>
          </a:p>
        </p:txBody>
      </p:sp>
      <p:sp>
        <p:nvSpPr>
          <p:cNvPr id="5" name="Footer Placeholder 4"/>
          <p:cNvSpPr>
            <a:spLocks noGrp="1"/>
          </p:cNvSpPr>
          <p:nvPr>
            <p:ph type="ftr" sz="quarter" idx="11"/>
          </p:nvPr>
        </p:nvSpPr>
        <p:spPr/>
        <p:txBody>
          <a:bodyPr/>
          <a:lstStyle/>
          <a:p>
            <a:r>
              <a:rPr lang="en-CA" smtClean="0">
                <a:solidFill>
                  <a:prstClr val="black">
                    <a:tint val="75000"/>
                  </a:prstClr>
                </a:solidFill>
              </a:rPr>
              <a:t>Ontario Soccer Association  Grassroots Development</a:t>
            </a:r>
            <a:endParaRPr lang="en-C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F9A2BF-9B00-4CE5-9EE2-1208259CDB24}"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24019888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FEBBB27-8904-45D9-BAA6-EBF268D02A5D}" type="datetime1">
              <a:rPr lang="en-CA" smtClean="0">
                <a:solidFill>
                  <a:prstClr val="black">
                    <a:tint val="75000"/>
                  </a:prstClr>
                </a:solidFill>
              </a:rPr>
              <a:pPr/>
              <a:t>20/10/2014</a:t>
            </a:fld>
            <a:endParaRPr lang="en-CA" dirty="0">
              <a:solidFill>
                <a:prstClr val="black">
                  <a:tint val="75000"/>
                </a:prstClr>
              </a:solidFill>
            </a:endParaRPr>
          </a:p>
        </p:txBody>
      </p:sp>
      <p:sp>
        <p:nvSpPr>
          <p:cNvPr id="5" name="Footer Placeholder 4"/>
          <p:cNvSpPr>
            <a:spLocks noGrp="1"/>
          </p:cNvSpPr>
          <p:nvPr>
            <p:ph type="ftr" sz="quarter" idx="11"/>
          </p:nvPr>
        </p:nvSpPr>
        <p:spPr/>
        <p:txBody>
          <a:bodyPr/>
          <a:lstStyle/>
          <a:p>
            <a:r>
              <a:rPr lang="en-CA" smtClean="0">
                <a:solidFill>
                  <a:prstClr val="black">
                    <a:tint val="75000"/>
                  </a:prstClr>
                </a:solidFill>
              </a:rPr>
              <a:t>Ontario Soccer Association  Grassroots Development</a:t>
            </a:r>
            <a:endParaRPr lang="en-C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F9A2BF-9B00-4CE5-9EE2-1208259CDB24}"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395664143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smtClean="0"/>
              <a:t>Click to edit Master title style</a:t>
            </a:r>
            <a:endParaRPr lang="en-CA" dirty="0"/>
          </a:p>
        </p:txBody>
      </p:sp>
      <p:sp>
        <p:nvSpPr>
          <p:cNvPr id="3" name="Content Placeholder 2"/>
          <p:cNvSpPr>
            <a:spLocks noGrp="1"/>
          </p:cNvSpPr>
          <p:nvPr>
            <p:ph idx="1"/>
          </p:nvPr>
        </p:nvSpPr>
        <p:spPr>
          <a:xfrm>
            <a:off x="457200" y="1316765"/>
            <a:ext cx="82296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5" name="Footer Placeholder 4"/>
          <p:cNvSpPr>
            <a:spLocks noGrp="1"/>
          </p:cNvSpPr>
          <p:nvPr>
            <p:ph type="ftr" sz="quarter" idx="11"/>
          </p:nvPr>
        </p:nvSpPr>
        <p:spPr/>
        <p:txBody>
          <a:bodyPr/>
          <a:lstStyle/>
          <a:p>
            <a:r>
              <a:rPr lang="en-CA" dirty="0" smtClean="0">
                <a:solidFill>
                  <a:prstClr val="black">
                    <a:tint val="75000"/>
                  </a:prstClr>
                </a:solidFill>
              </a:rPr>
              <a:t>Ontario Soccer Association  Grassroots Development</a:t>
            </a:r>
            <a:endParaRPr lang="en-CA" dirty="0">
              <a:solidFill>
                <a:prstClr val="black">
                  <a:tint val="75000"/>
                </a:prstClr>
              </a:solidFill>
            </a:endParaRPr>
          </a:p>
        </p:txBody>
      </p:sp>
    </p:spTree>
    <p:extLst>
      <p:ext uri="{BB962C8B-B14F-4D97-AF65-F5344CB8AC3E}">
        <p14:creationId xmlns:p14="http://schemas.microsoft.com/office/powerpoint/2010/main" val="330084700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5536" y="4299174"/>
            <a:ext cx="7772400" cy="1362076"/>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395536" y="2798987"/>
            <a:ext cx="7772400" cy="1500187"/>
          </a:xfrm>
        </p:spPr>
        <p:txBody>
          <a:bodyPr anchor="b"/>
          <a:lstStyle>
            <a:lvl1pPr marL="0" indent="0">
              <a:buNone/>
              <a:defRPr sz="2000" baseline="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endParaRPr lang="en-US" dirty="0" smtClean="0"/>
          </a:p>
        </p:txBody>
      </p:sp>
      <p:sp>
        <p:nvSpPr>
          <p:cNvPr id="4" name="Date Placeholder 3"/>
          <p:cNvSpPr>
            <a:spLocks noGrp="1"/>
          </p:cNvSpPr>
          <p:nvPr>
            <p:ph type="dt" sz="half" idx="10"/>
          </p:nvPr>
        </p:nvSpPr>
        <p:spPr/>
        <p:txBody>
          <a:bodyPr/>
          <a:lstStyle/>
          <a:p>
            <a:fld id="{F5D9AA0D-1D31-436E-A97D-3A06610FCB4E}" type="datetime1">
              <a:rPr lang="en-CA" smtClean="0">
                <a:solidFill>
                  <a:prstClr val="black">
                    <a:tint val="75000"/>
                  </a:prstClr>
                </a:solidFill>
              </a:rPr>
              <a:pPr/>
              <a:t>20/10/2014</a:t>
            </a:fld>
            <a:endParaRPr lang="en-CA" dirty="0">
              <a:solidFill>
                <a:prstClr val="black">
                  <a:tint val="75000"/>
                </a:prstClr>
              </a:solidFill>
            </a:endParaRPr>
          </a:p>
        </p:txBody>
      </p:sp>
      <p:sp>
        <p:nvSpPr>
          <p:cNvPr id="5" name="Footer Placeholder 4"/>
          <p:cNvSpPr>
            <a:spLocks noGrp="1"/>
          </p:cNvSpPr>
          <p:nvPr>
            <p:ph type="ftr" sz="quarter" idx="11"/>
          </p:nvPr>
        </p:nvSpPr>
        <p:spPr/>
        <p:txBody>
          <a:bodyPr/>
          <a:lstStyle/>
          <a:p>
            <a:r>
              <a:rPr lang="en-CA" smtClean="0">
                <a:solidFill>
                  <a:prstClr val="black">
                    <a:tint val="75000"/>
                  </a:prstClr>
                </a:solidFill>
              </a:rPr>
              <a:t>Ontario Soccer Association  Grassroots Development</a:t>
            </a:r>
            <a:endParaRPr lang="en-C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F9A2BF-9B00-4CE5-9EE2-1208259CDB24}"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110334992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3CBA840F-6F06-4D78-9C7F-24645F173EE2}" type="datetime1">
              <a:rPr lang="en-CA" smtClean="0">
                <a:solidFill>
                  <a:prstClr val="black">
                    <a:tint val="75000"/>
                  </a:prstClr>
                </a:solidFill>
              </a:rPr>
              <a:pPr/>
              <a:t>20/10/2014</a:t>
            </a:fld>
            <a:endParaRPr lang="en-CA" dirty="0">
              <a:solidFill>
                <a:prstClr val="black">
                  <a:tint val="75000"/>
                </a:prstClr>
              </a:solidFill>
            </a:endParaRPr>
          </a:p>
        </p:txBody>
      </p:sp>
      <p:sp>
        <p:nvSpPr>
          <p:cNvPr id="6" name="Footer Placeholder 5"/>
          <p:cNvSpPr>
            <a:spLocks noGrp="1"/>
          </p:cNvSpPr>
          <p:nvPr>
            <p:ph type="ftr" sz="quarter" idx="11"/>
          </p:nvPr>
        </p:nvSpPr>
        <p:spPr/>
        <p:txBody>
          <a:bodyPr/>
          <a:lstStyle/>
          <a:p>
            <a:r>
              <a:rPr lang="en-CA" smtClean="0">
                <a:solidFill>
                  <a:prstClr val="black">
                    <a:tint val="75000"/>
                  </a:prstClr>
                </a:solidFill>
              </a:rPr>
              <a:t>Ontario Soccer Association  Grassroots Development</a:t>
            </a:r>
            <a:endParaRPr lang="en-CA"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6F9A2BF-9B00-4CE5-9EE2-1208259CDB24}"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3605117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8"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D47CFDBF-1D23-4653-8B64-5C9008D420B3}" type="datetime1">
              <a:rPr lang="en-CA" smtClean="0">
                <a:solidFill>
                  <a:prstClr val="black">
                    <a:tint val="75000"/>
                  </a:prstClr>
                </a:solidFill>
              </a:rPr>
              <a:pPr/>
              <a:t>20/10/2014</a:t>
            </a:fld>
            <a:endParaRPr lang="en-CA" dirty="0">
              <a:solidFill>
                <a:prstClr val="black">
                  <a:tint val="75000"/>
                </a:prstClr>
              </a:solidFill>
            </a:endParaRPr>
          </a:p>
        </p:txBody>
      </p:sp>
      <p:sp>
        <p:nvSpPr>
          <p:cNvPr id="8" name="Footer Placeholder 7"/>
          <p:cNvSpPr>
            <a:spLocks noGrp="1"/>
          </p:cNvSpPr>
          <p:nvPr>
            <p:ph type="ftr" sz="quarter" idx="11"/>
          </p:nvPr>
        </p:nvSpPr>
        <p:spPr/>
        <p:txBody>
          <a:bodyPr/>
          <a:lstStyle/>
          <a:p>
            <a:r>
              <a:rPr lang="en-CA" smtClean="0">
                <a:solidFill>
                  <a:prstClr val="black">
                    <a:tint val="75000"/>
                  </a:prstClr>
                </a:solidFill>
              </a:rPr>
              <a:t>Ontario Soccer Association  Grassroots Development</a:t>
            </a:r>
            <a:endParaRPr lang="en-CA"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26F9A2BF-9B00-4CE5-9EE2-1208259CDB24}"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2455226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82A9F8F1-8CBB-4EAC-9437-D3C7906367F5}" type="datetime1">
              <a:rPr lang="en-CA" smtClean="0">
                <a:solidFill>
                  <a:prstClr val="black">
                    <a:tint val="75000"/>
                  </a:prstClr>
                </a:solidFill>
              </a:rPr>
              <a:pPr/>
              <a:t>20/10/2014</a:t>
            </a:fld>
            <a:endParaRPr lang="en-CA" dirty="0">
              <a:solidFill>
                <a:prstClr val="black">
                  <a:tint val="75000"/>
                </a:prstClr>
              </a:solidFill>
            </a:endParaRPr>
          </a:p>
        </p:txBody>
      </p:sp>
      <p:sp>
        <p:nvSpPr>
          <p:cNvPr id="4" name="Footer Placeholder 3"/>
          <p:cNvSpPr>
            <a:spLocks noGrp="1"/>
          </p:cNvSpPr>
          <p:nvPr>
            <p:ph type="ftr" sz="quarter" idx="11"/>
          </p:nvPr>
        </p:nvSpPr>
        <p:spPr/>
        <p:txBody>
          <a:bodyPr/>
          <a:lstStyle/>
          <a:p>
            <a:r>
              <a:rPr lang="en-CA" smtClean="0">
                <a:solidFill>
                  <a:prstClr val="black">
                    <a:tint val="75000"/>
                  </a:prstClr>
                </a:solidFill>
              </a:rPr>
              <a:t>Ontario Soccer Association  Grassroots Development</a:t>
            </a:r>
            <a:endParaRPr lang="en-CA"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26F9A2BF-9B00-4CE5-9EE2-1208259CDB24}"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2990828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4B7F45-7C69-4AA5-9172-AFCAE1EC29C8}" type="datetime1">
              <a:rPr lang="en-CA" smtClean="0">
                <a:solidFill>
                  <a:prstClr val="black">
                    <a:tint val="75000"/>
                  </a:prstClr>
                </a:solidFill>
              </a:rPr>
              <a:pPr/>
              <a:t>20/10/2014</a:t>
            </a:fld>
            <a:endParaRPr lang="en-CA" dirty="0">
              <a:solidFill>
                <a:prstClr val="black">
                  <a:tint val="75000"/>
                </a:prstClr>
              </a:solidFill>
            </a:endParaRPr>
          </a:p>
        </p:txBody>
      </p:sp>
      <p:sp>
        <p:nvSpPr>
          <p:cNvPr id="3" name="Footer Placeholder 2"/>
          <p:cNvSpPr>
            <a:spLocks noGrp="1"/>
          </p:cNvSpPr>
          <p:nvPr>
            <p:ph type="ftr" sz="quarter" idx="11"/>
          </p:nvPr>
        </p:nvSpPr>
        <p:spPr/>
        <p:txBody>
          <a:bodyPr/>
          <a:lstStyle/>
          <a:p>
            <a:r>
              <a:rPr lang="en-CA" dirty="0" smtClean="0">
                <a:solidFill>
                  <a:prstClr val="black">
                    <a:tint val="75000"/>
                  </a:prstClr>
                </a:solidFill>
              </a:rPr>
              <a:t>Ontario Soccer Association  Grassroots Development</a:t>
            </a:r>
            <a:endParaRPr lang="en-CA"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26F9A2BF-9B00-4CE5-9EE2-1208259CDB24}" type="slidenum">
              <a:rPr lang="en-CA" smtClean="0">
                <a:solidFill>
                  <a:prstClr val="black">
                    <a:tint val="75000"/>
                  </a:prstClr>
                </a:solidFill>
              </a:rPr>
              <a:pPr/>
              <a:t>‹#›</a:t>
            </a:fld>
            <a:endParaRPr lang="en-CA" dirty="0">
              <a:solidFill>
                <a:prstClr val="black">
                  <a:tint val="75000"/>
                </a:prstClr>
              </a:solidFill>
            </a:endParaRPr>
          </a:p>
        </p:txBody>
      </p:sp>
      <p:sp>
        <p:nvSpPr>
          <p:cNvPr id="5" name="Rectangle 4"/>
          <p:cNvSpPr/>
          <p:nvPr userDrawn="1"/>
        </p:nvSpPr>
        <p:spPr>
          <a:xfrm>
            <a:off x="6372200" y="0"/>
            <a:ext cx="2771800" cy="11967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397448261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1"/>
            <a:ext cx="3008313" cy="1162051"/>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3"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2F5291-7A02-4845-8D99-822BD6437700}" type="datetime1">
              <a:rPr lang="en-CA" smtClean="0">
                <a:solidFill>
                  <a:prstClr val="black">
                    <a:tint val="75000"/>
                  </a:prstClr>
                </a:solidFill>
              </a:rPr>
              <a:pPr/>
              <a:t>20/10/2014</a:t>
            </a:fld>
            <a:endParaRPr lang="en-CA" dirty="0">
              <a:solidFill>
                <a:prstClr val="black">
                  <a:tint val="75000"/>
                </a:prstClr>
              </a:solidFill>
            </a:endParaRPr>
          </a:p>
        </p:txBody>
      </p:sp>
      <p:sp>
        <p:nvSpPr>
          <p:cNvPr id="6" name="Footer Placeholder 5"/>
          <p:cNvSpPr>
            <a:spLocks noGrp="1"/>
          </p:cNvSpPr>
          <p:nvPr>
            <p:ph type="ftr" sz="quarter" idx="11"/>
          </p:nvPr>
        </p:nvSpPr>
        <p:spPr/>
        <p:txBody>
          <a:bodyPr/>
          <a:lstStyle/>
          <a:p>
            <a:r>
              <a:rPr lang="en-CA" smtClean="0">
                <a:solidFill>
                  <a:prstClr val="black">
                    <a:tint val="75000"/>
                  </a:prstClr>
                </a:solidFill>
              </a:rPr>
              <a:t>Ontario Soccer Association  Grassroots Development</a:t>
            </a:r>
            <a:endParaRPr lang="en-CA"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6F9A2BF-9B00-4CE5-9EE2-1208259CDB24}"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117151762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9"/>
            <a:ext cx="5486400" cy="80486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2A3BE3-96CC-4843-82CD-0B894B3EB383}" type="datetime1">
              <a:rPr lang="en-CA" smtClean="0">
                <a:solidFill>
                  <a:prstClr val="black">
                    <a:tint val="75000"/>
                  </a:prstClr>
                </a:solidFill>
              </a:rPr>
              <a:pPr/>
              <a:t>20/10/2014</a:t>
            </a:fld>
            <a:endParaRPr lang="en-CA" dirty="0">
              <a:solidFill>
                <a:prstClr val="black">
                  <a:tint val="75000"/>
                </a:prstClr>
              </a:solidFill>
            </a:endParaRPr>
          </a:p>
        </p:txBody>
      </p:sp>
      <p:sp>
        <p:nvSpPr>
          <p:cNvPr id="6" name="Footer Placeholder 5"/>
          <p:cNvSpPr>
            <a:spLocks noGrp="1"/>
          </p:cNvSpPr>
          <p:nvPr>
            <p:ph type="ftr" sz="quarter" idx="11"/>
          </p:nvPr>
        </p:nvSpPr>
        <p:spPr/>
        <p:txBody>
          <a:bodyPr/>
          <a:lstStyle/>
          <a:p>
            <a:r>
              <a:rPr lang="en-CA" smtClean="0">
                <a:solidFill>
                  <a:prstClr val="black">
                    <a:tint val="75000"/>
                  </a:prstClr>
                </a:solidFill>
              </a:rPr>
              <a:t>Ontario Soccer Association  Grassroots Development</a:t>
            </a:r>
            <a:endParaRPr lang="en-CA"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6F9A2BF-9B00-4CE5-9EE2-1208259CDB24}"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20748107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6624736" y="95146"/>
            <a:ext cx="2411760" cy="741567"/>
          </a:xfrm>
          <a:prstGeom prst="rect">
            <a:avLst/>
          </a:prstGeom>
        </p:spPr>
      </p:pic>
      <p:sp>
        <p:nvSpPr>
          <p:cNvPr id="2" name="Title Placeholder 1"/>
          <p:cNvSpPr>
            <a:spLocks noGrp="1"/>
          </p:cNvSpPr>
          <p:nvPr>
            <p:ph type="title"/>
          </p:nvPr>
        </p:nvSpPr>
        <p:spPr>
          <a:xfrm>
            <a:off x="457200" y="274637"/>
            <a:ext cx="6167536" cy="850107"/>
          </a:xfrm>
          <a:prstGeom prst="rect">
            <a:avLst/>
          </a:prstGeom>
        </p:spPr>
        <p:txBody>
          <a:bodyPr vert="horz" lIns="91440" tIns="45720" rIns="91440" bIns="45720" rtlCol="0" anchor="ctr">
            <a:normAutofit/>
          </a:bodyPr>
          <a:lstStyle/>
          <a:p>
            <a:r>
              <a:rPr lang="en-US" dirty="0" smtClean="0"/>
              <a:t>Click to edit Master title style</a:t>
            </a:r>
            <a:endParaRPr lang="en-CA"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C8B8EA-6722-45E8-898C-9B58F357E08E}" type="datetime1">
              <a:rPr lang="en-CA" smtClean="0">
                <a:solidFill>
                  <a:prstClr val="black">
                    <a:tint val="75000"/>
                  </a:prstClr>
                </a:solidFill>
              </a:rPr>
              <a:pPr/>
              <a:t>20/10/2014</a:t>
            </a:fld>
            <a:endParaRPr lang="en-CA" dirty="0">
              <a:solidFill>
                <a:prstClr val="black">
                  <a:tint val="75000"/>
                </a:prstClr>
              </a:solidFill>
            </a:endParaRPr>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smtClean="0">
                <a:solidFill>
                  <a:prstClr val="black">
                    <a:tint val="75000"/>
                  </a:prstClr>
                </a:solidFill>
              </a:rPr>
              <a:t>Ontario Soccer Association  Grassroots Development</a:t>
            </a:r>
            <a:endParaRPr lang="en-CA" dirty="0">
              <a:solidFill>
                <a:prstClr val="black">
                  <a:tint val="75000"/>
                </a:prstClr>
              </a:solidFill>
            </a:endParaRPr>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F9A2BF-9B00-4CE5-9EE2-1208259CDB24}" type="slidenum">
              <a:rPr lang="en-CA" smtClean="0">
                <a:solidFill>
                  <a:prstClr val="black">
                    <a:tint val="75000"/>
                  </a:prstClr>
                </a:solidFill>
              </a:rPr>
              <a:pPr/>
              <a:t>‹#›</a:t>
            </a:fld>
            <a:endParaRPr lang="en-CA" dirty="0">
              <a:solidFill>
                <a:prstClr val="black">
                  <a:tint val="75000"/>
                </a:prstClr>
              </a:solidFill>
            </a:endParaRPr>
          </a:p>
        </p:txBody>
      </p:sp>
      <p:pic>
        <p:nvPicPr>
          <p:cNvPr id="7" name="Picture 3" descr="C:\Users\ahaines\AppData\Local\Microsoft\Windows\Temporary Internet Files\Content.Outlook\DPFRVYLF\Grass.jp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0" y="5805264"/>
            <a:ext cx="9144000" cy="11591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86285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dt="0"/>
  <p:txStyles>
    <p:titleStyle>
      <a:lvl1pPr algn="ctr" defTabSz="914400" rtl="0" eaLnBrk="1" latinLnBrk="0" hangingPunct="1">
        <a:spcBef>
          <a:spcPct val="0"/>
        </a:spcBef>
        <a:buNone/>
        <a:defRPr sz="3600" kern="1200" baseline="0">
          <a:solidFill>
            <a:schemeClr val="tx1"/>
          </a:solidFill>
          <a:latin typeface="Myriad Pro"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tx1"/>
          </a:solidFill>
          <a:latin typeface="Myriad Pro"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1"/>
          </a:solidFill>
          <a:latin typeface="Myriad Pro"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1"/>
          </a:solidFill>
          <a:latin typeface="Myriad Pro"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chemeClr val="tx1"/>
          </a:solidFill>
          <a:latin typeface="Myriad Pro"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chemeClr val="tx1"/>
          </a:solidFill>
          <a:latin typeface="Myriad Pro"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915816" y="6381328"/>
            <a:ext cx="4328120" cy="365125"/>
          </a:xfrm>
        </p:spPr>
        <p:txBody>
          <a:bodyPr/>
          <a:lstStyle/>
          <a:p>
            <a:r>
              <a:rPr lang="en-CA" sz="1400" b="1" dirty="0" smtClean="0">
                <a:solidFill>
                  <a:prstClr val="white"/>
                </a:solidFill>
              </a:rPr>
              <a:t>Ontario Soccer Association  Grassroots Development</a:t>
            </a:r>
            <a:endParaRPr lang="en-CA" sz="1400" b="1" dirty="0">
              <a:solidFill>
                <a:prstClr val="white"/>
              </a:solidFill>
            </a:endParaRPr>
          </a:p>
        </p:txBody>
      </p:sp>
      <p:sp>
        <p:nvSpPr>
          <p:cNvPr id="3" name="Slide Number Placeholder 2"/>
          <p:cNvSpPr>
            <a:spLocks noGrp="1"/>
          </p:cNvSpPr>
          <p:nvPr>
            <p:ph type="sldNum" sz="quarter" idx="12"/>
          </p:nvPr>
        </p:nvSpPr>
        <p:spPr/>
        <p:txBody>
          <a:bodyPr/>
          <a:lstStyle/>
          <a:p>
            <a:fld id="{26F9A2BF-9B00-4CE5-9EE2-1208259CDB24}" type="slidenum">
              <a:rPr lang="en-CA" smtClean="0">
                <a:solidFill>
                  <a:prstClr val="black">
                    <a:tint val="75000"/>
                  </a:prstClr>
                </a:solidFill>
              </a:rPr>
              <a:pPr/>
              <a:t>1</a:t>
            </a:fld>
            <a:endParaRPr lang="en-CA" dirty="0">
              <a:solidFill>
                <a:prstClr val="black">
                  <a:tint val="75000"/>
                </a:prstClr>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58" y="0"/>
            <a:ext cx="1641475" cy="1641475"/>
          </a:xfrm>
          <a:prstGeom prst="rect">
            <a:avLst/>
          </a:prstGeom>
          <a:noFill/>
          <a:ln w="0"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Box 6"/>
          <p:cNvSpPr txBox="1"/>
          <p:nvPr/>
        </p:nvSpPr>
        <p:spPr>
          <a:xfrm>
            <a:off x="275845" y="497571"/>
            <a:ext cx="8640959" cy="646331"/>
          </a:xfrm>
          <a:prstGeom prst="rect">
            <a:avLst/>
          </a:prstGeom>
          <a:noFill/>
        </p:spPr>
        <p:txBody>
          <a:bodyPr wrap="square" rtlCol="0">
            <a:spAutoFit/>
          </a:bodyPr>
          <a:lstStyle/>
          <a:p>
            <a:pPr algn="ctr"/>
            <a:r>
              <a:rPr lang="en-CA" b="1" u="sng" dirty="0" err="1" smtClean="0"/>
              <a:t>FUNdamentals</a:t>
            </a:r>
            <a:r>
              <a:rPr lang="en-CA" b="1" u="sng" dirty="0" smtClean="0"/>
              <a:t> practice plan</a:t>
            </a:r>
          </a:p>
          <a:p>
            <a:pPr algn="ctr"/>
            <a:r>
              <a:rPr lang="en-CA" b="1" u="sng" dirty="0" smtClean="0"/>
              <a:t> 4 Corner </a:t>
            </a:r>
            <a:r>
              <a:rPr lang="en-CA" b="1" u="sng" dirty="0"/>
              <a:t>c</a:t>
            </a:r>
            <a:r>
              <a:rPr lang="en-CA" b="1" u="sng" dirty="0" smtClean="0"/>
              <a:t>oncept</a:t>
            </a:r>
            <a:endParaRPr lang="en-CA" b="1" u="sng" dirty="0"/>
          </a:p>
        </p:txBody>
      </p:sp>
      <p:sp>
        <p:nvSpPr>
          <p:cNvPr id="4" name="Rectangle 3"/>
          <p:cNvSpPr/>
          <p:nvPr/>
        </p:nvSpPr>
        <p:spPr>
          <a:xfrm>
            <a:off x="287971" y="1534621"/>
            <a:ext cx="3851981" cy="4185761"/>
          </a:xfrm>
          <a:prstGeom prst="rect">
            <a:avLst/>
          </a:prstGeom>
        </p:spPr>
        <p:txBody>
          <a:bodyPr wrap="square">
            <a:spAutoFit/>
          </a:bodyPr>
          <a:lstStyle/>
          <a:p>
            <a:r>
              <a:rPr lang="en-CA" sz="1900" dirty="0" smtClean="0"/>
              <a:t>Hello , and welcome to this week session plan which design for coaches working with children at the </a:t>
            </a:r>
            <a:r>
              <a:rPr lang="en-CA" sz="1900" dirty="0" err="1" smtClean="0"/>
              <a:t>FUNdamentals</a:t>
            </a:r>
            <a:r>
              <a:rPr lang="en-CA" sz="1900" dirty="0" smtClean="0"/>
              <a:t> age groups . This is the 2nd stage at the grassroots level . We hope you enjoy this session plan.  The focus for this stage should be providing a  positive, and fun environment,  </a:t>
            </a:r>
          </a:p>
          <a:p>
            <a:r>
              <a:rPr lang="en-CA" sz="1900" dirty="0" smtClean="0"/>
              <a:t>concentration on ABC (Agility, Balance, and Coordination), and basic  soccer techniques as well as  placing the players in to small sided game environments.</a:t>
            </a:r>
            <a:endParaRPr lang="en-CA" sz="1900" dirty="0"/>
          </a:p>
        </p:txBody>
      </p:sp>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74485" y="53897"/>
            <a:ext cx="1444462" cy="14515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11276" y="1534621"/>
            <a:ext cx="4627661" cy="42706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4160484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915816" y="6381328"/>
            <a:ext cx="4328120" cy="365125"/>
          </a:xfrm>
        </p:spPr>
        <p:txBody>
          <a:bodyPr/>
          <a:lstStyle/>
          <a:p>
            <a:r>
              <a:rPr lang="en-CA" sz="1400" b="1" dirty="0" smtClean="0">
                <a:solidFill>
                  <a:prstClr val="white"/>
                </a:solidFill>
              </a:rPr>
              <a:t>Ontario Soccer Association  Grassroots Development</a:t>
            </a:r>
            <a:endParaRPr lang="en-CA" sz="1400" b="1" dirty="0">
              <a:solidFill>
                <a:prstClr val="white"/>
              </a:solidFill>
            </a:endParaRPr>
          </a:p>
        </p:txBody>
      </p:sp>
      <p:sp>
        <p:nvSpPr>
          <p:cNvPr id="3" name="Slide Number Placeholder 2"/>
          <p:cNvSpPr>
            <a:spLocks noGrp="1"/>
          </p:cNvSpPr>
          <p:nvPr>
            <p:ph type="sldNum" sz="quarter" idx="12"/>
          </p:nvPr>
        </p:nvSpPr>
        <p:spPr/>
        <p:txBody>
          <a:bodyPr/>
          <a:lstStyle/>
          <a:p>
            <a:fld id="{26F9A2BF-9B00-4CE5-9EE2-1208259CDB24}" type="slidenum">
              <a:rPr lang="en-CA" smtClean="0">
                <a:solidFill>
                  <a:prstClr val="black">
                    <a:tint val="75000"/>
                  </a:prstClr>
                </a:solidFill>
              </a:rPr>
              <a:pPr/>
              <a:t>2</a:t>
            </a:fld>
            <a:endParaRPr lang="en-CA" dirty="0">
              <a:solidFill>
                <a:prstClr val="black">
                  <a:tint val="75000"/>
                </a:prstClr>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58" y="0"/>
            <a:ext cx="1641475" cy="1641475"/>
          </a:xfrm>
          <a:prstGeom prst="rect">
            <a:avLst/>
          </a:prstGeom>
          <a:noFill/>
          <a:ln w="0"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Box 6"/>
          <p:cNvSpPr txBox="1"/>
          <p:nvPr/>
        </p:nvSpPr>
        <p:spPr>
          <a:xfrm>
            <a:off x="1403648" y="737101"/>
            <a:ext cx="5008785" cy="646331"/>
          </a:xfrm>
          <a:prstGeom prst="rect">
            <a:avLst/>
          </a:prstGeom>
          <a:noFill/>
        </p:spPr>
        <p:txBody>
          <a:bodyPr wrap="square" rtlCol="0">
            <a:spAutoFit/>
          </a:bodyPr>
          <a:lstStyle/>
          <a:p>
            <a:pPr algn="ctr"/>
            <a:r>
              <a:rPr lang="en-CA" b="1" u="sng" dirty="0" err="1" smtClean="0"/>
              <a:t>FUNdamentals</a:t>
            </a:r>
            <a:r>
              <a:rPr lang="en-CA" b="1" u="sng" dirty="0" smtClean="0"/>
              <a:t> </a:t>
            </a:r>
            <a:r>
              <a:rPr lang="en-CA" b="1" u="sng" dirty="0"/>
              <a:t>p</a:t>
            </a:r>
            <a:r>
              <a:rPr lang="en-CA" b="1" u="sng" dirty="0" smtClean="0"/>
              <a:t>ractice plan</a:t>
            </a:r>
          </a:p>
          <a:p>
            <a:pPr algn="ctr"/>
            <a:r>
              <a:rPr lang="en-CA" b="1" u="sng" dirty="0" smtClean="0"/>
              <a:t> 4 station </a:t>
            </a:r>
            <a:r>
              <a:rPr lang="en-CA" b="1" u="sng" dirty="0"/>
              <a:t>c</a:t>
            </a:r>
            <a:r>
              <a:rPr lang="en-CA" b="1" u="sng" dirty="0" smtClean="0"/>
              <a:t>oncept</a:t>
            </a:r>
            <a:endParaRPr lang="en-CA" b="1" u="sng" dirty="0"/>
          </a:p>
        </p:txBody>
      </p:sp>
      <p:sp>
        <p:nvSpPr>
          <p:cNvPr id="4" name="Rectangle 3"/>
          <p:cNvSpPr/>
          <p:nvPr/>
        </p:nvSpPr>
        <p:spPr>
          <a:xfrm>
            <a:off x="275845" y="1437101"/>
            <a:ext cx="8640960" cy="4278094"/>
          </a:xfrm>
          <a:prstGeom prst="rect">
            <a:avLst/>
          </a:prstGeom>
        </p:spPr>
        <p:txBody>
          <a:bodyPr wrap="square">
            <a:spAutoFit/>
          </a:bodyPr>
          <a:lstStyle/>
          <a:p>
            <a:r>
              <a:rPr lang="en-CA" sz="1700" dirty="0"/>
              <a:t>In this week’s edition the Grassroots department has focused on </a:t>
            </a:r>
            <a:r>
              <a:rPr lang="en-CA" sz="1700" dirty="0" smtClean="0"/>
              <a:t>the  </a:t>
            </a:r>
            <a:r>
              <a:rPr lang="en-CA" sz="1700" dirty="0" err="1" smtClean="0"/>
              <a:t>FUNdamentals</a:t>
            </a:r>
            <a:r>
              <a:rPr lang="en-CA" sz="1700" dirty="0" smtClean="0"/>
              <a:t> </a:t>
            </a:r>
            <a:r>
              <a:rPr lang="en-CA" sz="1700" dirty="0"/>
              <a:t>player. </a:t>
            </a:r>
          </a:p>
          <a:p>
            <a:endParaRPr lang="en-CA" sz="1700" dirty="0" smtClean="0"/>
          </a:p>
          <a:p>
            <a:r>
              <a:rPr lang="en-CA" sz="1700" dirty="0" smtClean="0"/>
              <a:t>The </a:t>
            </a:r>
            <a:r>
              <a:rPr lang="en-CA" sz="1700" dirty="0"/>
              <a:t>activities provided take a look at how stations are being used at the Grassroots level. </a:t>
            </a:r>
            <a:endParaRPr lang="en-CA" sz="1700" dirty="0" smtClean="0"/>
          </a:p>
          <a:p>
            <a:r>
              <a:rPr lang="en-CA" sz="1700" dirty="0" smtClean="0"/>
              <a:t>During </a:t>
            </a:r>
            <a:r>
              <a:rPr lang="en-CA" sz="1700" dirty="0"/>
              <a:t>the practice players will spend an allotted time at each station having fun and developing specific skills before moving onto the next station. By using station work we ensure players are continually motivated and we can ensure that their attention is not lost. </a:t>
            </a:r>
          </a:p>
          <a:p>
            <a:endParaRPr lang="en-CA" sz="1700" dirty="0" smtClean="0"/>
          </a:p>
          <a:p>
            <a:r>
              <a:rPr lang="en-CA" sz="1700" dirty="0" smtClean="0"/>
              <a:t>In </a:t>
            </a:r>
            <a:r>
              <a:rPr lang="en-CA" sz="1700" dirty="0"/>
              <a:t>this week’s edition players will travel through 4 stations, one station focuses on </a:t>
            </a:r>
            <a:r>
              <a:rPr lang="en-CA" sz="1700" dirty="0" smtClean="0"/>
              <a:t>general </a:t>
            </a:r>
            <a:r>
              <a:rPr lang="en-CA" sz="1700" dirty="0"/>
              <a:t>m</a:t>
            </a:r>
            <a:r>
              <a:rPr lang="en-CA" sz="1700" dirty="0" smtClean="0"/>
              <a:t>ovements, one station </a:t>
            </a:r>
            <a:r>
              <a:rPr lang="en-CA" sz="1700" dirty="0"/>
              <a:t>on s</a:t>
            </a:r>
            <a:r>
              <a:rPr lang="en-CA" sz="1700" dirty="0" smtClean="0"/>
              <a:t>occer coordination </a:t>
            </a:r>
            <a:r>
              <a:rPr lang="en-CA" sz="1700" dirty="0"/>
              <a:t>with the </a:t>
            </a:r>
            <a:r>
              <a:rPr lang="en-CA" sz="1700" dirty="0" smtClean="0"/>
              <a:t>ball, one station on soccer technique and the final station focuses on a small sided soccer game of 5v5 which includes the retreat line.</a:t>
            </a:r>
            <a:endParaRPr lang="en-CA" sz="1700" dirty="0"/>
          </a:p>
          <a:p>
            <a:endParaRPr lang="en-CA" sz="1700" dirty="0" smtClean="0"/>
          </a:p>
          <a:p>
            <a:r>
              <a:rPr lang="en-CA" sz="1700" dirty="0" smtClean="0"/>
              <a:t>All </a:t>
            </a:r>
            <a:r>
              <a:rPr lang="en-CA" sz="1700" dirty="0"/>
              <a:t>sessions take a holistic approach to developing our youth. Each game and activity will take a look at how we can focus on 4 main areas of the child's development; these include Social/Emotional, physical, physiological and also technical</a:t>
            </a:r>
          </a:p>
          <a:p>
            <a:endParaRPr lang="en-CA" sz="1700" dirty="0" smtClean="0"/>
          </a:p>
          <a:p>
            <a:r>
              <a:rPr lang="en-CA" sz="1700" dirty="0" smtClean="0"/>
              <a:t>Total </a:t>
            </a:r>
            <a:r>
              <a:rPr lang="en-CA" sz="1700" dirty="0"/>
              <a:t>Practice </a:t>
            </a:r>
            <a:r>
              <a:rPr lang="en-CA" sz="1700" dirty="0" smtClean="0"/>
              <a:t>time 30-45 minutes as per the OSA Recreational and Development Matrices</a:t>
            </a:r>
            <a:endParaRPr lang="en-CA" sz="1700" dirty="0"/>
          </a:p>
        </p:txBody>
      </p:sp>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74485" y="53897"/>
            <a:ext cx="1444462" cy="14515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3039281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915816" y="6381328"/>
            <a:ext cx="4328120" cy="365125"/>
          </a:xfrm>
        </p:spPr>
        <p:txBody>
          <a:bodyPr/>
          <a:lstStyle/>
          <a:p>
            <a:r>
              <a:rPr lang="en-CA" sz="1400" b="1" dirty="0" smtClean="0">
                <a:solidFill>
                  <a:prstClr val="white"/>
                </a:solidFill>
              </a:rPr>
              <a:t>Ontario Soccer Association  Grassroots Development</a:t>
            </a:r>
            <a:endParaRPr lang="en-CA" sz="1400" b="1" dirty="0">
              <a:solidFill>
                <a:prstClr val="white"/>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58" y="0"/>
            <a:ext cx="1641475" cy="1641475"/>
          </a:xfrm>
          <a:prstGeom prst="rect">
            <a:avLst/>
          </a:prstGeom>
          <a:noFill/>
          <a:ln w="0"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8" name="TextBox 7"/>
          <p:cNvSpPr txBox="1"/>
          <p:nvPr/>
        </p:nvSpPr>
        <p:spPr>
          <a:xfrm>
            <a:off x="1547664" y="564828"/>
            <a:ext cx="4687167" cy="646331"/>
          </a:xfrm>
          <a:prstGeom prst="rect">
            <a:avLst/>
          </a:prstGeom>
          <a:noFill/>
        </p:spPr>
        <p:txBody>
          <a:bodyPr wrap="square" rtlCol="0">
            <a:spAutoFit/>
          </a:bodyPr>
          <a:lstStyle/>
          <a:p>
            <a:pPr algn="ctr"/>
            <a:r>
              <a:rPr lang="en-CA" b="1" u="sng" dirty="0" err="1" smtClean="0"/>
              <a:t>FUNdamentals</a:t>
            </a:r>
            <a:r>
              <a:rPr lang="en-CA" b="1" u="sng" dirty="0" smtClean="0"/>
              <a:t> practice plan </a:t>
            </a:r>
          </a:p>
          <a:p>
            <a:pPr algn="ctr"/>
            <a:r>
              <a:rPr lang="en-CA" b="1" u="sng" dirty="0" smtClean="0"/>
              <a:t>How the 4 stations work</a:t>
            </a:r>
            <a:endParaRPr lang="en-CA" b="1" u="sng" dirty="0"/>
          </a:p>
        </p:txBody>
      </p:sp>
      <p:sp>
        <p:nvSpPr>
          <p:cNvPr id="9" name="Rectangle 8"/>
          <p:cNvSpPr/>
          <p:nvPr/>
        </p:nvSpPr>
        <p:spPr>
          <a:xfrm>
            <a:off x="5428373" y="1648121"/>
            <a:ext cx="3510136" cy="3724096"/>
          </a:xfrm>
          <a:prstGeom prst="rect">
            <a:avLst/>
          </a:prstGeom>
        </p:spPr>
        <p:txBody>
          <a:bodyPr wrap="square">
            <a:spAutoFit/>
          </a:bodyPr>
          <a:lstStyle/>
          <a:p>
            <a:r>
              <a:rPr lang="en-CA" dirty="0"/>
              <a:t>If working with a larger group organize players into groups of </a:t>
            </a:r>
            <a:r>
              <a:rPr lang="en-CA" dirty="0" smtClean="0"/>
              <a:t>8-10. </a:t>
            </a:r>
            <a:r>
              <a:rPr lang="en-CA" dirty="0"/>
              <a:t>Each station has a coach who will lead that specific station for the session. Players rotate every </a:t>
            </a:r>
            <a:r>
              <a:rPr lang="en-CA" dirty="0" smtClean="0"/>
              <a:t>10 -12 minutes </a:t>
            </a:r>
            <a:r>
              <a:rPr lang="en-CA" dirty="0"/>
              <a:t>with a 2 minute break in between each station to have a water break and move to the next station.</a:t>
            </a:r>
          </a:p>
          <a:p>
            <a:r>
              <a:rPr lang="en-CA" dirty="0"/>
              <a:t>If working with a smaller group you can still have the </a:t>
            </a:r>
            <a:r>
              <a:rPr lang="en-CA" dirty="0" smtClean="0"/>
              <a:t>4 </a:t>
            </a:r>
            <a:r>
              <a:rPr lang="en-CA" dirty="0"/>
              <a:t>stations and players will move together through all </a:t>
            </a:r>
            <a:r>
              <a:rPr lang="en-CA" dirty="0" smtClean="0"/>
              <a:t>4 </a:t>
            </a:r>
            <a:r>
              <a:rPr lang="en-CA" dirty="0"/>
              <a:t>stations until all are complete</a:t>
            </a:r>
            <a:r>
              <a:rPr lang="en-CA" sz="2000" dirty="0"/>
              <a:t>.</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1627682"/>
            <a:ext cx="5040560" cy="4077072"/>
          </a:xfrm>
          <a:prstGeom prst="rect">
            <a:avLst/>
          </a:prstGeom>
        </p:spPr>
      </p:pic>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74485" y="53897"/>
            <a:ext cx="1444462" cy="14515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4129685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915816" y="6381328"/>
            <a:ext cx="4328120" cy="365125"/>
          </a:xfrm>
        </p:spPr>
        <p:txBody>
          <a:bodyPr/>
          <a:lstStyle/>
          <a:p>
            <a:r>
              <a:rPr lang="en-CA" sz="1400" b="1" dirty="0" smtClean="0">
                <a:solidFill>
                  <a:prstClr val="white"/>
                </a:solidFill>
              </a:rPr>
              <a:t>Ontario Soccer Association  Grassroots Development</a:t>
            </a:r>
            <a:endParaRPr lang="en-CA" sz="1400" b="1" dirty="0">
              <a:solidFill>
                <a:prstClr val="white"/>
              </a:solidFill>
            </a:endParaRPr>
          </a:p>
        </p:txBody>
      </p:sp>
      <p:sp>
        <p:nvSpPr>
          <p:cNvPr id="3" name="Slide Number Placeholder 2"/>
          <p:cNvSpPr>
            <a:spLocks noGrp="1"/>
          </p:cNvSpPr>
          <p:nvPr>
            <p:ph type="sldNum" sz="quarter" idx="12"/>
          </p:nvPr>
        </p:nvSpPr>
        <p:spPr/>
        <p:txBody>
          <a:bodyPr/>
          <a:lstStyle/>
          <a:p>
            <a:fld id="{26F9A2BF-9B00-4CE5-9EE2-1208259CDB24}" type="slidenum">
              <a:rPr lang="en-CA" smtClean="0">
                <a:solidFill>
                  <a:prstClr val="black">
                    <a:tint val="75000"/>
                  </a:prstClr>
                </a:solidFill>
              </a:rPr>
              <a:pPr/>
              <a:t>4</a:t>
            </a:fld>
            <a:endParaRPr lang="en-CA" dirty="0">
              <a:solidFill>
                <a:prstClr val="black">
                  <a:tint val="75000"/>
                </a:prstClr>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58" y="0"/>
            <a:ext cx="1641475" cy="1641475"/>
          </a:xfrm>
          <a:prstGeom prst="rect">
            <a:avLst/>
          </a:prstGeom>
          <a:noFill/>
          <a:ln w="0"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8" name="TextBox 7"/>
          <p:cNvSpPr txBox="1"/>
          <p:nvPr/>
        </p:nvSpPr>
        <p:spPr>
          <a:xfrm>
            <a:off x="1236403" y="489446"/>
            <a:ext cx="5027918" cy="923330"/>
          </a:xfrm>
          <a:prstGeom prst="rect">
            <a:avLst/>
          </a:prstGeom>
          <a:noFill/>
        </p:spPr>
        <p:txBody>
          <a:bodyPr wrap="square" rtlCol="0">
            <a:spAutoFit/>
          </a:bodyPr>
          <a:lstStyle/>
          <a:p>
            <a:pPr algn="ctr"/>
            <a:r>
              <a:rPr lang="en-CA" b="1" u="sng" dirty="0" err="1" smtClean="0"/>
              <a:t>FUNdamentals</a:t>
            </a:r>
            <a:r>
              <a:rPr lang="en-CA" b="1" u="sng" dirty="0" smtClean="0"/>
              <a:t> practice plan</a:t>
            </a:r>
          </a:p>
          <a:p>
            <a:pPr algn="ctr"/>
            <a:r>
              <a:rPr lang="en-CA" b="1" u="sng" dirty="0" smtClean="0"/>
              <a:t>Station A</a:t>
            </a:r>
          </a:p>
          <a:p>
            <a:pPr algn="ctr"/>
            <a:r>
              <a:rPr lang="en-CA" b="1" u="sng" dirty="0" smtClean="0"/>
              <a:t>General Movements with a ball</a:t>
            </a:r>
            <a:endParaRPr lang="en-CA" b="1" u="sng" dirty="0"/>
          </a:p>
        </p:txBody>
      </p:sp>
      <p:sp>
        <p:nvSpPr>
          <p:cNvPr id="10" name="Rectangle 9"/>
          <p:cNvSpPr/>
          <p:nvPr/>
        </p:nvSpPr>
        <p:spPr>
          <a:xfrm>
            <a:off x="5266298" y="1553660"/>
            <a:ext cx="3851920" cy="2308324"/>
          </a:xfrm>
          <a:prstGeom prst="rect">
            <a:avLst/>
          </a:prstGeom>
        </p:spPr>
        <p:txBody>
          <a:bodyPr wrap="square">
            <a:spAutoFit/>
          </a:bodyPr>
          <a:lstStyle/>
          <a:p>
            <a:pPr algn="ctr"/>
            <a:r>
              <a:rPr lang="en-CA" b="1" u="sng" dirty="0"/>
              <a:t>Time </a:t>
            </a:r>
            <a:r>
              <a:rPr lang="en-CA" b="1" u="sng" dirty="0" smtClean="0"/>
              <a:t>frame</a:t>
            </a:r>
            <a:r>
              <a:rPr lang="en-CA" b="1" u="sng" dirty="0"/>
              <a:t>. </a:t>
            </a:r>
            <a:r>
              <a:rPr lang="en-CA" b="1" u="sng" dirty="0" smtClean="0"/>
              <a:t>10 </a:t>
            </a:r>
            <a:r>
              <a:rPr lang="en-CA" b="1" u="sng" dirty="0"/>
              <a:t>minutes</a:t>
            </a:r>
          </a:p>
          <a:p>
            <a:pPr algn="ctr"/>
            <a:r>
              <a:rPr lang="en-CA" b="1" u="sng" dirty="0"/>
              <a:t>Emphasis:</a:t>
            </a:r>
          </a:p>
          <a:p>
            <a:pPr algn="ctr"/>
            <a:r>
              <a:rPr lang="en-CA" dirty="0"/>
              <a:t>Listening</a:t>
            </a:r>
          </a:p>
          <a:p>
            <a:pPr algn="ctr"/>
            <a:r>
              <a:rPr lang="en-CA" dirty="0"/>
              <a:t>Different types of </a:t>
            </a:r>
            <a:r>
              <a:rPr lang="en-CA" dirty="0" smtClean="0"/>
              <a:t>running</a:t>
            </a:r>
          </a:p>
          <a:p>
            <a:pPr algn="ctr"/>
            <a:r>
              <a:rPr lang="en-CA" dirty="0" smtClean="0"/>
              <a:t>Dribbling</a:t>
            </a:r>
            <a:endParaRPr lang="en-CA" dirty="0"/>
          </a:p>
          <a:p>
            <a:pPr algn="ctr"/>
            <a:r>
              <a:rPr lang="en-CA" dirty="0"/>
              <a:t>Changing direction</a:t>
            </a:r>
          </a:p>
          <a:p>
            <a:pPr algn="ctr"/>
            <a:r>
              <a:rPr lang="en-CA" dirty="0"/>
              <a:t>Agility, Balance, Coordination</a:t>
            </a:r>
          </a:p>
          <a:p>
            <a:pPr algn="ctr"/>
            <a:r>
              <a:rPr lang="en-CA" dirty="0"/>
              <a:t>FUN!</a:t>
            </a:r>
          </a:p>
        </p:txBody>
      </p:sp>
      <p:sp>
        <p:nvSpPr>
          <p:cNvPr id="13" name="Rectangle 12"/>
          <p:cNvSpPr/>
          <p:nvPr/>
        </p:nvSpPr>
        <p:spPr>
          <a:xfrm>
            <a:off x="5292080" y="3588118"/>
            <a:ext cx="1790555" cy="120903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Rectangle 14"/>
          <p:cNvSpPr/>
          <p:nvPr/>
        </p:nvSpPr>
        <p:spPr>
          <a:xfrm>
            <a:off x="7104006" y="3588118"/>
            <a:ext cx="1846229" cy="1209034"/>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6" name="Rectangle 15"/>
          <p:cNvSpPr/>
          <p:nvPr/>
        </p:nvSpPr>
        <p:spPr>
          <a:xfrm>
            <a:off x="7104006" y="4797152"/>
            <a:ext cx="1834502" cy="10981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7" name="Rectangle 16"/>
          <p:cNvSpPr/>
          <p:nvPr/>
        </p:nvSpPr>
        <p:spPr>
          <a:xfrm>
            <a:off x="5292080" y="4797152"/>
            <a:ext cx="1800200" cy="109811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TextBox 13"/>
          <p:cNvSpPr txBox="1"/>
          <p:nvPr/>
        </p:nvSpPr>
        <p:spPr>
          <a:xfrm>
            <a:off x="5292080" y="3588118"/>
            <a:ext cx="1811926" cy="954107"/>
          </a:xfrm>
          <a:prstGeom prst="rect">
            <a:avLst/>
          </a:prstGeom>
          <a:noFill/>
        </p:spPr>
        <p:txBody>
          <a:bodyPr wrap="square" rtlCol="0">
            <a:spAutoFit/>
          </a:bodyPr>
          <a:lstStyle/>
          <a:p>
            <a:pPr algn="ctr"/>
            <a:r>
              <a:rPr lang="en-CA" sz="1400" b="1" u="sng" dirty="0" smtClean="0"/>
              <a:t>Psychologica</a:t>
            </a:r>
            <a:r>
              <a:rPr lang="en-CA" sz="1400" b="1" dirty="0" smtClean="0"/>
              <a:t>l</a:t>
            </a:r>
            <a:endParaRPr lang="en-CA" sz="1400" b="1" dirty="0"/>
          </a:p>
          <a:p>
            <a:pPr algn="ctr"/>
            <a:endParaRPr lang="en-CA" sz="1400" dirty="0" smtClean="0"/>
          </a:p>
          <a:p>
            <a:pPr algn="ctr"/>
            <a:r>
              <a:rPr lang="en-CA" sz="1400" dirty="0" smtClean="0"/>
              <a:t>Confidence</a:t>
            </a:r>
          </a:p>
          <a:p>
            <a:pPr algn="ctr"/>
            <a:r>
              <a:rPr lang="en-CA" sz="1400" dirty="0" smtClean="0"/>
              <a:t>Being safe</a:t>
            </a:r>
            <a:endParaRPr lang="en-CA" sz="1400" dirty="0"/>
          </a:p>
        </p:txBody>
      </p:sp>
      <p:sp>
        <p:nvSpPr>
          <p:cNvPr id="18" name="TextBox 17"/>
          <p:cNvSpPr txBox="1"/>
          <p:nvPr/>
        </p:nvSpPr>
        <p:spPr>
          <a:xfrm>
            <a:off x="5292081" y="4797152"/>
            <a:ext cx="1800200" cy="954107"/>
          </a:xfrm>
          <a:prstGeom prst="rect">
            <a:avLst/>
          </a:prstGeom>
          <a:noFill/>
        </p:spPr>
        <p:txBody>
          <a:bodyPr wrap="square" rtlCol="0">
            <a:spAutoFit/>
          </a:bodyPr>
          <a:lstStyle/>
          <a:p>
            <a:pPr algn="ctr"/>
            <a:r>
              <a:rPr lang="en-CA" sz="1400" b="1" u="sng" dirty="0" smtClean="0"/>
              <a:t>Physical</a:t>
            </a:r>
          </a:p>
          <a:p>
            <a:pPr algn="ctr"/>
            <a:endParaRPr lang="en-CA" sz="1400" dirty="0" smtClean="0"/>
          </a:p>
          <a:p>
            <a:pPr algn="ctr"/>
            <a:r>
              <a:rPr lang="en-CA" sz="1400" dirty="0" smtClean="0"/>
              <a:t>A,B,C’s</a:t>
            </a:r>
          </a:p>
          <a:p>
            <a:pPr algn="ctr"/>
            <a:r>
              <a:rPr lang="en-CA" sz="1400" dirty="0" smtClean="0"/>
              <a:t>Change of Direction</a:t>
            </a:r>
            <a:endParaRPr lang="en-CA" sz="1400" dirty="0"/>
          </a:p>
        </p:txBody>
      </p:sp>
      <p:sp>
        <p:nvSpPr>
          <p:cNvPr id="19" name="TextBox 18"/>
          <p:cNvSpPr txBox="1"/>
          <p:nvPr/>
        </p:nvSpPr>
        <p:spPr>
          <a:xfrm>
            <a:off x="7092281" y="4803639"/>
            <a:ext cx="1846228" cy="1446550"/>
          </a:xfrm>
          <a:prstGeom prst="rect">
            <a:avLst/>
          </a:prstGeom>
          <a:noFill/>
        </p:spPr>
        <p:txBody>
          <a:bodyPr wrap="square" rtlCol="0">
            <a:spAutoFit/>
          </a:bodyPr>
          <a:lstStyle/>
          <a:p>
            <a:pPr algn="ctr"/>
            <a:r>
              <a:rPr lang="en-CA" sz="1400" b="1" u="sng" dirty="0" smtClean="0"/>
              <a:t>Socia</a:t>
            </a:r>
            <a:r>
              <a:rPr lang="en-CA" b="1" u="sng" dirty="0" smtClean="0"/>
              <a:t>l</a:t>
            </a:r>
          </a:p>
          <a:p>
            <a:pPr algn="ctr"/>
            <a:r>
              <a:rPr lang="en-CA" sz="1400" dirty="0" smtClean="0"/>
              <a:t>Listening</a:t>
            </a:r>
          </a:p>
          <a:p>
            <a:pPr algn="ctr"/>
            <a:r>
              <a:rPr lang="en-CA" sz="1400" dirty="0" smtClean="0"/>
              <a:t>Communicating</a:t>
            </a:r>
          </a:p>
          <a:p>
            <a:pPr algn="ctr"/>
            <a:r>
              <a:rPr lang="en-CA" sz="1400" dirty="0" smtClean="0"/>
              <a:t>Celebrating</a:t>
            </a:r>
          </a:p>
          <a:p>
            <a:pPr algn="ctr"/>
            <a:endParaRPr lang="en-CA" sz="1400" dirty="0"/>
          </a:p>
          <a:p>
            <a:pPr algn="ctr"/>
            <a:endParaRPr lang="en-CA" sz="1400" b="1" u="sng" dirty="0"/>
          </a:p>
        </p:txBody>
      </p:sp>
      <p:sp>
        <p:nvSpPr>
          <p:cNvPr id="20" name="TextBox 19"/>
          <p:cNvSpPr txBox="1"/>
          <p:nvPr/>
        </p:nvSpPr>
        <p:spPr>
          <a:xfrm>
            <a:off x="7092279" y="3588118"/>
            <a:ext cx="1846229" cy="954107"/>
          </a:xfrm>
          <a:prstGeom prst="rect">
            <a:avLst/>
          </a:prstGeom>
          <a:noFill/>
        </p:spPr>
        <p:txBody>
          <a:bodyPr wrap="square" rtlCol="0">
            <a:spAutoFit/>
          </a:bodyPr>
          <a:lstStyle/>
          <a:p>
            <a:pPr algn="ctr"/>
            <a:r>
              <a:rPr lang="en-CA" sz="1400" b="1" u="sng" dirty="0" smtClean="0"/>
              <a:t>Technical</a:t>
            </a:r>
          </a:p>
          <a:p>
            <a:pPr algn="ctr"/>
            <a:r>
              <a:rPr lang="en-CA" sz="1400" dirty="0" smtClean="0"/>
              <a:t>Dribbling</a:t>
            </a:r>
          </a:p>
          <a:p>
            <a:pPr algn="ctr"/>
            <a:r>
              <a:rPr lang="en-CA" sz="1400" dirty="0" smtClean="0"/>
              <a:t>Moves</a:t>
            </a:r>
          </a:p>
          <a:p>
            <a:pPr algn="ctr"/>
            <a:r>
              <a:rPr lang="en-CA" sz="1400" dirty="0" smtClean="0"/>
              <a:t>Turning</a:t>
            </a:r>
            <a:endParaRPr lang="en-CA" sz="14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536" y="1491299"/>
            <a:ext cx="4697734" cy="4403971"/>
          </a:xfrm>
          <a:prstGeom prst="rect">
            <a:avLst/>
          </a:prstGeom>
        </p:spPr>
      </p:pic>
      <p:pic>
        <p:nvPicPr>
          <p:cNvPr id="2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74485" y="53897"/>
            <a:ext cx="1444462" cy="14515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7628030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915816" y="6381328"/>
            <a:ext cx="4328120" cy="365125"/>
          </a:xfrm>
        </p:spPr>
        <p:txBody>
          <a:bodyPr/>
          <a:lstStyle/>
          <a:p>
            <a:r>
              <a:rPr lang="en-CA" sz="1400" b="1" dirty="0" smtClean="0">
                <a:solidFill>
                  <a:prstClr val="white"/>
                </a:solidFill>
              </a:rPr>
              <a:t>Ontario Soccer Association  Grassroots Development</a:t>
            </a:r>
            <a:endParaRPr lang="en-CA" sz="1400" b="1" dirty="0">
              <a:solidFill>
                <a:prstClr val="white"/>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58" y="0"/>
            <a:ext cx="1641475" cy="1641475"/>
          </a:xfrm>
          <a:prstGeom prst="rect">
            <a:avLst/>
          </a:prstGeom>
          <a:noFill/>
          <a:ln w="0"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Rectangle 6"/>
          <p:cNvSpPr/>
          <p:nvPr/>
        </p:nvSpPr>
        <p:spPr>
          <a:xfrm>
            <a:off x="1685033" y="517322"/>
            <a:ext cx="4572000" cy="923330"/>
          </a:xfrm>
          <a:prstGeom prst="rect">
            <a:avLst/>
          </a:prstGeom>
        </p:spPr>
        <p:txBody>
          <a:bodyPr>
            <a:spAutoFit/>
          </a:bodyPr>
          <a:lstStyle/>
          <a:p>
            <a:pPr algn="ctr"/>
            <a:r>
              <a:rPr lang="en-CA" b="1" u="sng" dirty="0" err="1" smtClean="0"/>
              <a:t>FUNdamentals</a:t>
            </a:r>
            <a:r>
              <a:rPr lang="en-CA" b="1" u="sng" dirty="0" smtClean="0"/>
              <a:t> </a:t>
            </a:r>
            <a:r>
              <a:rPr lang="en-CA" b="1" u="sng" dirty="0"/>
              <a:t>p</a:t>
            </a:r>
            <a:r>
              <a:rPr lang="en-CA" b="1" u="sng" dirty="0" smtClean="0"/>
              <a:t>ractice </a:t>
            </a:r>
            <a:r>
              <a:rPr lang="en-CA" b="1" u="sng" dirty="0"/>
              <a:t>p</a:t>
            </a:r>
            <a:r>
              <a:rPr lang="en-CA" b="1" u="sng" dirty="0" smtClean="0"/>
              <a:t>lan</a:t>
            </a:r>
          </a:p>
          <a:p>
            <a:pPr algn="ctr"/>
            <a:r>
              <a:rPr lang="en-CA" b="1" u="sng" dirty="0" smtClean="0"/>
              <a:t> </a:t>
            </a:r>
            <a:r>
              <a:rPr lang="en-CA" b="1" u="sng" dirty="0"/>
              <a:t>Station </a:t>
            </a:r>
            <a:r>
              <a:rPr lang="en-CA" b="1" u="sng" dirty="0" smtClean="0"/>
              <a:t>B</a:t>
            </a:r>
            <a:endParaRPr lang="en-CA" b="1" u="sng" dirty="0"/>
          </a:p>
          <a:p>
            <a:pPr algn="ctr"/>
            <a:r>
              <a:rPr lang="en-CA" b="1" u="sng" dirty="0" smtClean="0"/>
              <a:t>Soccer Coordination – 1v1 to goals </a:t>
            </a:r>
            <a:endParaRPr lang="en-CA" b="1" u="sng" dirty="0"/>
          </a:p>
        </p:txBody>
      </p:sp>
      <p:sp>
        <p:nvSpPr>
          <p:cNvPr id="9" name="Rectangle 8"/>
          <p:cNvSpPr/>
          <p:nvPr/>
        </p:nvSpPr>
        <p:spPr>
          <a:xfrm>
            <a:off x="5237287" y="1484784"/>
            <a:ext cx="3906713" cy="2585323"/>
          </a:xfrm>
          <a:prstGeom prst="rect">
            <a:avLst/>
          </a:prstGeom>
        </p:spPr>
        <p:txBody>
          <a:bodyPr wrap="square">
            <a:spAutoFit/>
          </a:bodyPr>
          <a:lstStyle/>
          <a:p>
            <a:pPr algn="ctr"/>
            <a:r>
              <a:rPr lang="en-CA" b="1" u="sng" dirty="0"/>
              <a:t>Time </a:t>
            </a:r>
            <a:r>
              <a:rPr lang="en-CA" b="1" u="sng" dirty="0" smtClean="0"/>
              <a:t>frame</a:t>
            </a:r>
            <a:r>
              <a:rPr lang="en-CA" b="1" u="sng" dirty="0"/>
              <a:t>. </a:t>
            </a:r>
            <a:r>
              <a:rPr lang="en-CA" b="1" u="sng" dirty="0" smtClean="0"/>
              <a:t>10 </a:t>
            </a:r>
            <a:r>
              <a:rPr lang="en-CA" b="1" u="sng" dirty="0"/>
              <a:t>minutes</a:t>
            </a:r>
          </a:p>
          <a:p>
            <a:pPr algn="ctr"/>
            <a:r>
              <a:rPr lang="en-CA" b="1" u="sng" dirty="0"/>
              <a:t>Emphasis</a:t>
            </a:r>
            <a:r>
              <a:rPr lang="en-CA" b="1" u="sng" dirty="0" smtClean="0"/>
              <a:t>:</a:t>
            </a:r>
            <a:endParaRPr lang="en-CA" dirty="0"/>
          </a:p>
          <a:p>
            <a:pPr algn="ctr"/>
            <a:r>
              <a:rPr lang="en-CA" dirty="0" smtClean="0"/>
              <a:t>Dribbling</a:t>
            </a:r>
          </a:p>
          <a:p>
            <a:pPr algn="ctr"/>
            <a:r>
              <a:rPr lang="en-CA" dirty="0" smtClean="0"/>
              <a:t>1v1 attacking/defending</a:t>
            </a:r>
            <a:endParaRPr lang="en-CA" dirty="0"/>
          </a:p>
          <a:p>
            <a:pPr algn="ctr"/>
            <a:r>
              <a:rPr lang="en-CA" dirty="0"/>
              <a:t>Changing direction</a:t>
            </a:r>
          </a:p>
          <a:p>
            <a:pPr algn="ctr"/>
            <a:r>
              <a:rPr lang="en-CA" dirty="0"/>
              <a:t>Agility, Balance, Coordination</a:t>
            </a:r>
          </a:p>
          <a:p>
            <a:pPr algn="ctr"/>
            <a:r>
              <a:rPr lang="en-CA" dirty="0" smtClean="0"/>
              <a:t>Imagination</a:t>
            </a:r>
          </a:p>
          <a:p>
            <a:pPr algn="ctr"/>
            <a:r>
              <a:rPr lang="en-CA" dirty="0" smtClean="0"/>
              <a:t>Change of speed</a:t>
            </a:r>
            <a:endParaRPr lang="en-CA" dirty="0"/>
          </a:p>
          <a:p>
            <a:pPr algn="ctr"/>
            <a:r>
              <a:rPr lang="en-CA" dirty="0"/>
              <a:t>FUN!</a:t>
            </a:r>
          </a:p>
        </p:txBody>
      </p:sp>
      <p:sp>
        <p:nvSpPr>
          <p:cNvPr id="12" name="Rectangle 11"/>
          <p:cNvSpPr/>
          <p:nvPr/>
        </p:nvSpPr>
        <p:spPr>
          <a:xfrm>
            <a:off x="5364088" y="4043046"/>
            <a:ext cx="1728192" cy="120903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Rectangle 12"/>
          <p:cNvSpPr/>
          <p:nvPr/>
        </p:nvSpPr>
        <p:spPr>
          <a:xfrm>
            <a:off x="7092280" y="4043046"/>
            <a:ext cx="1846228" cy="1209034"/>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TextBox 13"/>
          <p:cNvSpPr txBox="1"/>
          <p:nvPr/>
        </p:nvSpPr>
        <p:spPr>
          <a:xfrm>
            <a:off x="5237287" y="4077072"/>
            <a:ext cx="1854993" cy="954107"/>
          </a:xfrm>
          <a:prstGeom prst="rect">
            <a:avLst/>
          </a:prstGeom>
          <a:noFill/>
        </p:spPr>
        <p:txBody>
          <a:bodyPr wrap="square" rtlCol="0">
            <a:spAutoFit/>
          </a:bodyPr>
          <a:lstStyle/>
          <a:p>
            <a:pPr algn="ctr"/>
            <a:r>
              <a:rPr lang="en-CA" sz="1400" b="1" u="sng" dirty="0" smtClean="0"/>
              <a:t>Psychologica</a:t>
            </a:r>
            <a:r>
              <a:rPr lang="en-CA" sz="1400" b="1" dirty="0" smtClean="0"/>
              <a:t>l</a:t>
            </a:r>
            <a:endParaRPr lang="en-CA" sz="1400" b="1" dirty="0"/>
          </a:p>
          <a:p>
            <a:pPr algn="ctr"/>
            <a:endParaRPr lang="en-CA" sz="1400" dirty="0" smtClean="0"/>
          </a:p>
          <a:p>
            <a:pPr algn="ctr"/>
            <a:r>
              <a:rPr lang="en-CA" sz="1400" dirty="0" smtClean="0"/>
              <a:t>Confidence</a:t>
            </a:r>
          </a:p>
          <a:p>
            <a:pPr algn="ctr"/>
            <a:r>
              <a:rPr lang="en-CA" sz="1400" dirty="0" smtClean="0"/>
              <a:t>Being safe</a:t>
            </a:r>
            <a:endParaRPr lang="en-CA" sz="1400" dirty="0"/>
          </a:p>
        </p:txBody>
      </p:sp>
      <p:sp>
        <p:nvSpPr>
          <p:cNvPr id="15" name="TextBox 14"/>
          <p:cNvSpPr txBox="1"/>
          <p:nvPr/>
        </p:nvSpPr>
        <p:spPr>
          <a:xfrm>
            <a:off x="7092279" y="4058488"/>
            <a:ext cx="1846229" cy="954107"/>
          </a:xfrm>
          <a:prstGeom prst="rect">
            <a:avLst/>
          </a:prstGeom>
          <a:noFill/>
        </p:spPr>
        <p:txBody>
          <a:bodyPr wrap="square" rtlCol="0">
            <a:spAutoFit/>
          </a:bodyPr>
          <a:lstStyle/>
          <a:p>
            <a:pPr algn="ctr"/>
            <a:r>
              <a:rPr lang="en-CA" sz="1400" b="1" u="sng" dirty="0" smtClean="0"/>
              <a:t>Technical</a:t>
            </a:r>
          </a:p>
          <a:p>
            <a:pPr algn="ctr"/>
            <a:r>
              <a:rPr lang="en-CA" sz="1400" dirty="0" smtClean="0"/>
              <a:t>Dribbling</a:t>
            </a:r>
          </a:p>
          <a:p>
            <a:pPr algn="ctr"/>
            <a:r>
              <a:rPr lang="en-CA" sz="1400" dirty="0" smtClean="0"/>
              <a:t>Running with the ball</a:t>
            </a:r>
          </a:p>
          <a:p>
            <a:pPr algn="ctr"/>
            <a:r>
              <a:rPr lang="en-CA" sz="1400" dirty="0" smtClean="0"/>
              <a:t>1v1 attack/defending</a:t>
            </a:r>
            <a:endParaRPr lang="en-CA" sz="1400" dirty="0"/>
          </a:p>
        </p:txBody>
      </p:sp>
      <p:sp>
        <p:nvSpPr>
          <p:cNvPr id="16" name="Rectangle 15"/>
          <p:cNvSpPr/>
          <p:nvPr/>
        </p:nvSpPr>
        <p:spPr>
          <a:xfrm>
            <a:off x="7085124" y="5229200"/>
            <a:ext cx="1853383" cy="10981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tx1"/>
              </a:solidFill>
            </a:endParaRPr>
          </a:p>
        </p:txBody>
      </p:sp>
      <p:sp>
        <p:nvSpPr>
          <p:cNvPr id="17" name="Rectangle 16"/>
          <p:cNvSpPr/>
          <p:nvPr/>
        </p:nvSpPr>
        <p:spPr>
          <a:xfrm>
            <a:off x="5364087" y="5239135"/>
            <a:ext cx="1721037" cy="109811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8" name="TextBox 17"/>
          <p:cNvSpPr txBox="1"/>
          <p:nvPr/>
        </p:nvSpPr>
        <p:spPr>
          <a:xfrm>
            <a:off x="5237287" y="5229200"/>
            <a:ext cx="1864637" cy="954107"/>
          </a:xfrm>
          <a:prstGeom prst="rect">
            <a:avLst/>
          </a:prstGeom>
          <a:noFill/>
        </p:spPr>
        <p:txBody>
          <a:bodyPr wrap="square" rtlCol="0">
            <a:spAutoFit/>
          </a:bodyPr>
          <a:lstStyle/>
          <a:p>
            <a:pPr algn="ctr"/>
            <a:r>
              <a:rPr lang="en-CA" sz="1400" b="1" u="sng" dirty="0" smtClean="0"/>
              <a:t>Physical</a:t>
            </a:r>
          </a:p>
          <a:p>
            <a:pPr algn="ctr"/>
            <a:endParaRPr lang="en-CA" sz="1400" dirty="0" smtClean="0"/>
          </a:p>
          <a:p>
            <a:pPr algn="ctr"/>
            <a:r>
              <a:rPr lang="en-CA" sz="1400" dirty="0" smtClean="0"/>
              <a:t>A,B,C’s</a:t>
            </a:r>
          </a:p>
          <a:p>
            <a:pPr algn="ctr"/>
            <a:r>
              <a:rPr lang="en-CA" sz="1400" dirty="0" smtClean="0"/>
              <a:t>Change of Direction</a:t>
            </a:r>
            <a:endParaRPr lang="en-CA" sz="1400" dirty="0"/>
          </a:p>
        </p:txBody>
      </p:sp>
      <p:sp>
        <p:nvSpPr>
          <p:cNvPr id="19" name="TextBox 18"/>
          <p:cNvSpPr txBox="1"/>
          <p:nvPr/>
        </p:nvSpPr>
        <p:spPr>
          <a:xfrm>
            <a:off x="7092280" y="5229200"/>
            <a:ext cx="1846229" cy="1231106"/>
          </a:xfrm>
          <a:prstGeom prst="rect">
            <a:avLst/>
          </a:prstGeom>
          <a:noFill/>
        </p:spPr>
        <p:txBody>
          <a:bodyPr wrap="square" rtlCol="0">
            <a:spAutoFit/>
          </a:bodyPr>
          <a:lstStyle/>
          <a:p>
            <a:pPr algn="ctr"/>
            <a:r>
              <a:rPr lang="en-CA" sz="1400" b="1" u="sng" dirty="0" smtClean="0"/>
              <a:t>Socia</a:t>
            </a:r>
            <a:r>
              <a:rPr lang="en-CA" b="1" u="sng" dirty="0" smtClean="0"/>
              <a:t>l</a:t>
            </a:r>
          </a:p>
          <a:p>
            <a:pPr algn="ctr"/>
            <a:r>
              <a:rPr lang="en-CA" sz="1400" dirty="0" smtClean="0"/>
              <a:t>Listening</a:t>
            </a:r>
          </a:p>
          <a:p>
            <a:pPr algn="ctr"/>
            <a:r>
              <a:rPr lang="en-CA" sz="1400" dirty="0" smtClean="0"/>
              <a:t>Communicating</a:t>
            </a:r>
          </a:p>
          <a:p>
            <a:pPr algn="ctr"/>
            <a:r>
              <a:rPr lang="en-CA" sz="1400" dirty="0" smtClean="0"/>
              <a:t>Celebrating</a:t>
            </a:r>
          </a:p>
          <a:p>
            <a:pPr algn="ctr"/>
            <a:endParaRPr lang="en-CA" sz="1400" b="1" u="sng"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528" y="1641475"/>
            <a:ext cx="4820792" cy="4692927"/>
          </a:xfrm>
          <a:prstGeom prst="rect">
            <a:avLst/>
          </a:prstGeom>
        </p:spPr>
      </p:pic>
      <p:pic>
        <p:nvPicPr>
          <p:cNvPr id="2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74485" y="53897"/>
            <a:ext cx="1444462" cy="14515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7568594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915816" y="6381328"/>
            <a:ext cx="4328120" cy="365125"/>
          </a:xfrm>
        </p:spPr>
        <p:txBody>
          <a:bodyPr/>
          <a:lstStyle/>
          <a:p>
            <a:r>
              <a:rPr lang="en-CA" sz="1400" b="1" dirty="0" smtClean="0">
                <a:solidFill>
                  <a:prstClr val="white"/>
                </a:solidFill>
              </a:rPr>
              <a:t>Ontario Soccer Association  Grassroots Development</a:t>
            </a:r>
            <a:endParaRPr lang="en-CA" sz="1400" b="1" dirty="0">
              <a:solidFill>
                <a:prstClr val="white"/>
              </a:solidFill>
            </a:endParaRPr>
          </a:p>
        </p:txBody>
      </p:sp>
      <p:sp>
        <p:nvSpPr>
          <p:cNvPr id="3" name="Slide Number Placeholder 2"/>
          <p:cNvSpPr>
            <a:spLocks noGrp="1"/>
          </p:cNvSpPr>
          <p:nvPr>
            <p:ph type="sldNum" sz="quarter" idx="12"/>
          </p:nvPr>
        </p:nvSpPr>
        <p:spPr/>
        <p:txBody>
          <a:bodyPr/>
          <a:lstStyle/>
          <a:p>
            <a:fld id="{26F9A2BF-9B00-4CE5-9EE2-1208259CDB24}" type="slidenum">
              <a:rPr lang="en-CA" smtClean="0">
                <a:solidFill>
                  <a:prstClr val="black">
                    <a:tint val="75000"/>
                  </a:prstClr>
                </a:solidFill>
              </a:rPr>
              <a:pPr/>
              <a:t>6</a:t>
            </a:fld>
            <a:endParaRPr lang="en-CA" dirty="0">
              <a:solidFill>
                <a:prstClr val="black">
                  <a:tint val="75000"/>
                </a:prstClr>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58" y="0"/>
            <a:ext cx="1641475" cy="1641475"/>
          </a:xfrm>
          <a:prstGeom prst="rect">
            <a:avLst/>
          </a:prstGeom>
          <a:noFill/>
          <a:ln w="0"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Rectangle 6"/>
          <p:cNvSpPr/>
          <p:nvPr/>
        </p:nvSpPr>
        <p:spPr>
          <a:xfrm>
            <a:off x="1571850" y="594846"/>
            <a:ext cx="4572000" cy="923330"/>
          </a:xfrm>
          <a:prstGeom prst="rect">
            <a:avLst/>
          </a:prstGeom>
        </p:spPr>
        <p:txBody>
          <a:bodyPr>
            <a:spAutoFit/>
          </a:bodyPr>
          <a:lstStyle/>
          <a:p>
            <a:pPr algn="ctr"/>
            <a:r>
              <a:rPr lang="en-CA" b="1" u="sng" dirty="0" err="1" smtClean="0"/>
              <a:t>FUNdamentals</a:t>
            </a:r>
            <a:r>
              <a:rPr lang="en-CA" b="1" u="sng" dirty="0" smtClean="0"/>
              <a:t> </a:t>
            </a:r>
            <a:r>
              <a:rPr lang="en-CA" b="1" u="sng" dirty="0"/>
              <a:t>p</a:t>
            </a:r>
            <a:r>
              <a:rPr lang="en-CA" b="1" u="sng" dirty="0" smtClean="0"/>
              <a:t>ractice </a:t>
            </a:r>
            <a:r>
              <a:rPr lang="en-CA" b="1" u="sng" dirty="0"/>
              <a:t>p</a:t>
            </a:r>
            <a:r>
              <a:rPr lang="en-CA" b="1" u="sng" dirty="0" smtClean="0"/>
              <a:t>lan</a:t>
            </a:r>
          </a:p>
          <a:p>
            <a:pPr algn="ctr"/>
            <a:r>
              <a:rPr lang="en-CA" b="1" u="sng" dirty="0" smtClean="0"/>
              <a:t> </a:t>
            </a:r>
            <a:r>
              <a:rPr lang="en-CA" b="1" u="sng" dirty="0"/>
              <a:t>Station C</a:t>
            </a:r>
          </a:p>
          <a:p>
            <a:pPr algn="ctr"/>
            <a:r>
              <a:rPr lang="en-CA" b="1" u="sng" dirty="0"/>
              <a:t>Soccer </a:t>
            </a:r>
            <a:r>
              <a:rPr lang="en-CA" b="1" u="sng" dirty="0" smtClean="0"/>
              <a:t>Technique – 1v1 to a goal with GKs</a:t>
            </a:r>
            <a:endParaRPr lang="en-CA" b="1" u="sng" dirty="0"/>
          </a:p>
        </p:txBody>
      </p:sp>
      <p:sp>
        <p:nvSpPr>
          <p:cNvPr id="9" name="Rectangle 8"/>
          <p:cNvSpPr/>
          <p:nvPr/>
        </p:nvSpPr>
        <p:spPr>
          <a:xfrm>
            <a:off x="5309295" y="1484784"/>
            <a:ext cx="3815916" cy="2616101"/>
          </a:xfrm>
          <a:prstGeom prst="rect">
            <a:avLst/>
          </a:prstGeom>
        </p:spPr>
        <p:txBody>
          <a:bodyPr wrap="square">
            <a:spAutoFit/>
          </a:bodyPr>
          <a:lstStyle/>
          <a:p>
            <a:pPr algn="ctr"/>
            <a:r>
              <a:rPr lang="en-CA" b="1" u="sng" dirty="0"/>
              <a:t>Time </a:t>
            </a:r>
            <a:r>
              <a:rPr lang="en-CA" b="1" u="sng" dirty="0" smtClean="0"/>
              <a:t>frame</a:t>
            </a:r>
            <a:r>
              <a:rPr lang="en-CA" b="1" u="sng" dirty="0"/>
              <a:t>. </a:t>
            </a:r>
            <a:r>
              <a:rPr lang="en-CA" b="1" u="sng" dirty="0" smtClean="0"/>
              <a:t>10 </a:t>
            </a:r>
            <a:r>
              <a:rPr lang="en-CA" b="1" u="sng" dirty="0"/>
              <a:t>minutes</a:t>
            </a:r>
          </a:p>
          <a:p>
            <a:pPr algn="ctr"/>
            <a:r>
              <a:rPr lang="en-CA" b="1" u="sng" dirty="0"/>
              <a:t>Emphasis</a:t>
            </a:r>
            <a:r>
              <a:rPr lang="en-CA" b="1" u="sng" dirty="0" smtClean="0"/>
              <a:t>:</a:t>
            </a:r>
          </a:p>
          <a:p>
            <a:pPr algn="ctr"/>
            <a:r>
              <a:rPr lang="en-CA" sz="1600" dirty="0" smtClean="0"/>
              <a:t>Running with the ball</a:t>
            </a:r>
          </a:p>
          <a:p>
            <a:pPr algn="ctr"/>
            <a:r>
              <a:rPr lang="en-CA" sz="1600" dirty="0" smtClean="0"/>
              <a:t>Dribbling</a:t>
            </a:r>
          </a:p>
          <a:p>
            <a:pPr algn="ctr"/>
            <a:r>
              <a:rPr lang="en-CA" sz="1600" dirty="0" smtClean="0"/>
              <a:t>1v1 attacking/defending</a:t>
            </a:r>
          </a:p>
          <a:p>
            <a:pPr algn="ctr"/>
            <a:r>
              <a:rPr lang="en-CA" sz="1600" dirty="0" smtClean="0"/>
              <a:t>Shooting</a:t>
            </a:r>
          </a:p>
          <a:p>
            <a:pPr algn="ctr"/>
            <a:r>
              <a:rPr lang="en-CA" sz="1600" dirty="0" smtClean="0"/>
              <a:t>Changing direction</a:t>
            </a:r>
          </a:p>
          <a:p>
            <a:pPr algn="ctr"/>
            <a:r>
              <a:rPr lang="en-CA" sz="1600" dirty="0" smtClean="0"/>
              <a:t>Agility, Balance, Coordination</a:t>
            </a:r>
          </a:p>
          <a:p>
            <a:pPr algn="ctr"/>
            <a:r>
              <a:rPr lang="en-CA" sz="1600" dirty="0" smtClean="0"/>
              <a:t>Imagination</a:t>
            </a:r>
          </a:p>
          <a:p>
            <a:pPr algn="ctr"/>
            <a:r>
              <a:rPr lang="en-CA" sz="1600" dirty="0" smtClean="0"/>
              <a:t>FUN!</a:t>
            </a:r>
            <a:endParaRPr lang="en-CA" sz="1600" dirty="0"/>
          </a:p>
        </p:txBody>
      </p:sp>
      <p:sp>
        <p:nvSpPr>
          <p:cNvPr id="11" name="Rectangle 10"/>
          <p:cNvSpPr/>
          <p:nvPr/>
        </p:nvSpPr>
        <p:spPr>
          <a:xfrm>
            <a:off x="5436096" y="4043046"/>
            <a:ext cx="1656184" cy="120903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Rectangle 11"/>
          <p:cNvSpPr/>
          <p:nvPr/>
        </p:nvSpPr>
        <p:spPr>
          <a:xfrm>
            <a:off x="7092279" y="4043046"/>
            <a:ext cx="1846229" cy="1209034"/>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 name="TextBox 12"/>
          <p:cNvSpPr txBox="1"/>
          <p:nvPr/>
        </p:nvSpPr>
        <p:spPr>
          <a:xfrm>
            <a:off x="5436096" y="4077072"/>
            <a:ext cx="1656184" cy="954107"/>
          </a:xfrm>
          <a:prstGeom prst="rect">
            <a:avLst/>
          </a:prstGeom>
          <a:noFill/>
        </p:spPr>
        <p:txBody>
          <a:bodyPr wrap="square" rtlCol="0">
            <a:spAutoFit/>
          </a:bodyPr>
          <a:lstStyle/>
          <a:p>
            <a:pPr algn="ctr"/>
            <a:r>
              <a:rPr lang="en-CA" sz="1400" b="1" u="sng" dirty="0" smtClean="0"/>
              <a:t>Psychologica</a:t>
            </a:r>
            <a:r>
              <a:rPr lang="en-CA" sz="1400" b="1" dirty="0" smtClean="0"/>
              <a:t>l</a:t>
            </a:r>
            <a:endParaRPr lang="en-CA" sz="1400" b="1" dirty="0"/>
          </a:p>
          <a:p>
            <a:pPr algn="ctr"/>
            <a:r>
              <a:rPr lang="en-CA" sz="1400" dirty="0" smtClean="0"/>
              <a:t>Confidence</a:t>
            </a:r>
          </a:p>
          <a:p>
            <a:pPr algn="ctr"/>
            <a:r>
              <a:rPr lang="en-CA" sz="1400" dirty="0" smtClean="0"/>
              <a:t>Being safe</a:t>
            </a:r>
          </a:p>
          <a:p>
            <a:pPr algn="ctr"/>
            <a:r>
              <a:rPr lang="en-CA" sz="1400" dirty="0" smtClean="0"/>
              <a:t>Imagination</a:t>
            </a:r>
            <a:endParaRPr lang="en-CA" sz="1400" dirty="0"/>
          </a:p>
        </p:txBody>
      </p:sp>
      <p:sp>
        <p:nvSpPr>
          <p:cNvPr id="14" name="TextBox 13"/>
          <p:cNvSpPr txBox="1"/>
          <p:nvPr/>
        </p:nvSpPr>
        <p:spPr>
          <a:xfrm>
            <a:off x="7092280" y="4058488"/>
            <a:ext cx="1846228" cy="1169551"/>
          </a:xfrm>
          <a:prstGeom prst="rect">
            <a:avLst/>
          </a:prstGeom>
          <a:noFill/>
        </p:spPr>
        <p:txBody>
          <a:bodyPr wrap="square" rtlCol="0">
            <a:spAutoFit/>
          </a:bodyPr>
          <a:lstStyle/>
          <a:p>
            <a:pPr algn="ctr"/>
            <a:r>
              <a:rPr lang="en-CA" sz="1400" b="1" u="sng" dirty="0" smtClean="0"/>
              <a:t>Technical</a:t>
            </a:r>
          </a:p>
          <a:p>
            <a:pPr algn="ctr"/>
            <a:r>
              <a:rPr lang="en-CA" sz="1400" dirty="0" smtClean="0"/>
              <a:t>Dribbling</a:t>
            </a:r>
          </a:p>
          <a:p>
            <a:pPr algn="ctr"/>
            <a:r>
              <a:rPr lang="en-CA" sz="1400" dirty="0" smtClean="0"/>
              <a:t>Running with the ball</a:t>
            </a:r>
          </a:p>
          <a:p>
            <a:pPr algn="ctr"/>
            <a:r>
              <a:rPr lang="en-CA" sz="1400" dirty="0" smtClean="0"/>
              <a:t>Shooting</a:t>
            </a:r>
          </a:p>
          <a:p>
            <a:pPr algn="ctr"/>
            <a:endParaRPr lang="en-CA" sz="1400" dirty="0"/>
          </a:p>
        </p:txBody>
      </p:sp>
      <p:sp>
        <p:nvSpPr>
          <p:cNvPr id="15" name="Rectangle 14"/>
          <p:cNvSpPr/>
          <p:nvPr/>
        </p:nvSpPr>
        <p:spPr>
          <a:xfrm>
            <a:off x="7085124" y="5211202"/>
            <a:ext cx="1853383" cy="10981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tx1"/>
              </a:solidFill>
            </a:endParaRPr>
          </a:p>
        </p:txBody>
      </p:sp>
      <p:sp>
        <p:nvSpPr>
          <p:cNvPr id="16" name="Rectangle 15"/>
          <p:cNvSpPr/>
          <p:nvPr/>
        </p:nvSpPr>
        <p:spPr>
          <a:xfrm>
            <a:off x="5428941" y="5239135"/>
            <a:ext cx="1656184" cy="109811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7" name="TextBox 16"/>
          <p:cNvSpPr txBox="1"/>
          <p:nvPr/>
        </p:nvSpPr>
        <p:spPr>
          <a:xfrm>
            <a:off x="5465029" y="5229200"/>
            <a:ext cx="1636895" cy="954107"/>
          </a:xfrm>
          <a:prstGeom prst="rect">
            <a:avLst/>
          </a:prstGeom>
          <a:noFill/>
        </p:spPr>
        <p:txBody>
          <a:bodyPr wrap="square" rtlCol="0">
            <a:spAutoFit/>
          </a:bodyPr>
          <a:lstStyle/>
          <a:p>
            <a:pPr algn="ctr"/>
            <a:r>
              <a:rPr lang="en-CA" sz="1400" b="1" u="sng" dirty="0" smtClean="0"/>
              <a:t>Physical</a:t>
            </a:r>
          </a:p>
          <a:p>
            <a:pPr algn="ctr"/>
            <a:endParaRPr lang="en-CA" sz="1400" dirty="0" smtClean="0"/>
          </a:p>
          <a:p>
            <a:pPr algn="ctr"/>
            <a:r>
              <a:rPr lang="en-CA" sz="1400" dirty="0" smtClean="0"/>
              <a:t>A,B,C’s</a:t>
            </a:r>
          </a:p>
          <a:p>
            <a:pPr algn="ctr"/>
            <a:r>
              <a:rPr lang="en-CA" sz="1400" dirty="0" smtClean="0"/>
              <a:t>Change of Direction</a:t>
            </a:r>
            <a:endParaRPr lang="en-CA" sz="1400" dirty="0"/>
          </a:p>
        </p:txBody>
      </p:sp>
      <p:sp>
        <p:nvSpPr>
          <p:cNvPr id="18" name="TextBox 17"/>
          <p:cNvSpPr txBox="1"/>
          <p:nvPr/>
        </p:nvSpPr>
        <p:spPr>
          <a:xfrm>
            <a:off x="7092279" y="5157192"/>
            <a:ext cx="1846228" cy="1231106"/>
          </a:xfrm>
          <a:prstGeom prst="rect">
            <a:avLst/>
          </a:prstGeom>
          <a:noFill/>
        </p:spPr>
        <p:txBody>
          <a:bodyPr wrap="square" rtlCol="0">
            <a:spAutoFit/>
          </a:bodyPr>
          <a:lstStyle/>
          <a:p>
            <a:pPr algn="ctr"/>
            <a:r>
              <a:rPr lang="en-CA" sz="1400" b="1" u="sng" dirty="0" smtClean="0"/>
              <a:t>Socia</a:t>
            </a:r>
            <a:r>
              <a:rPr lang="en-CA" b="1" u="sng" dirty="0" smtClean="0"/>
              <a:t>l</a:t>
            </a:r>
          </a:p>
          <a:p>
            <a:pPr algn="ctr"/>
            <a:r>
              <a:rPr lang="en-CA" sz="1400" dirty="0" smtClean="0"/>
              <a:t>Listening</a:t>
            </a:r>
          </a:p>
          <a:p>
            <a:pPr algn="ctr"/>
            <a:r>
              <a:rPr lang="en-CA" sz="1400" dirty="0" smtClean="0"/>
              <a:t>Communicating</a:t>
            </a:r>
          </a:p>
          <a:p>
            <a:pPr algn="ctr"/>
            <a:r>
              <a:rPr lang="en-CA" sz="1400" dirty="0" smtClean="0"/>
              <a:t>Celebrating</a:t>
            </a:r>
          </a:p>
          <a:p>
            <a:pPr algn="ctr"/>
            <a:endParaRPr lang="en-CA" sz="1400" b="1" u="sng"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0548" y="1641474"/>
            <a:ext cx="5057775" cy="4695779"/>
          </a:xfrm>
          <a:prstGeom prst="rect">
            <a:avLst/>
          </a:prstGeom>
        </p:spPr>
      </p:pic>
      <p:pic>
        <p:nvPicPr>
          <p:cNvPr id="1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74485" y="53897"/>
            <a:ext cx="1444462" cy="14515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7784674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915816" y="6381328"/>
            <a:ext cx="4328120" cy="365125"/>
          </a:xfrm>
        </p:spPr>
        <p:txBody>
          <a:bodyPr/>
          <a:lstStyle/>
          <a:p>
            <a:r>
              <a:rPr lang="en-CA" sz="1400" b="1" dirty="0" smtClean="0">
                <a:solidFill>
                  <a:prstClr val="white"/>
                </a:solidFill>
              </a:rPr>
              <a:t>Ontario Soccer Association  Grassroots Development</a:t>
            </a:r>
            <a:endParaRPr lang="en-CA" sz="1400" b="1" dirty="0">
              <a:solidFill>
                <a:prstClr val="white"/>
              </a:solidFill>
            </a:endParaRPr>
          </a:p>
        </p:txBody>
      </p:sp>
      <p:sp>
        <p:nvSpPr>
          <p:cNvPr id="3" name="Slide Number Placeholder 2"/>
          <p:cNvSpPr>
            <a:spLocks noGrp="1"/>
          </p:cNvSpPr>
          <p:nvPr>
            <p:ph type="sldNum" sz="quarter" idx="12"/>
          </p:nvPr>
        </p:nvSpPr>
        <p:spPr/>
        <p:txBody>
          <a:bodyPr/>
          <a:lstStyle/>
          <a:p>
            <a:fld id="{26F9A2BF-9B00-4CE5-9EE2-1208259CDB24}" type="slidenum">
              <a:rPr lang="en-CA" smtClean="0">
                <a:solidFill>
                  <a:prstClr val="black">
                    <a:tint val="75000"/>
                  </a:prstClr>
                </a:solidFill>
              </a:rPr>
              <a:pPr/>
              <a:t>7</a:t>
            </a:fld>
            <a:endParaRPr lang="en-CA" dirty="0">
              <a:solidFill>
                <a:prstClr val="black">
                  <a:tint val="75000"/>
                </a:prstClr>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58" y="0"/>
            <a:ext cx="1641475" cy="1641475"/>
          </a:xfrm>
          <a:prstGeom prst="rect">
            <a:avLst/>
          </a:prstGeom>
          <a:noFill/>
          <a:ln w="0"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Rectangle 6"/>
          <p:cNvSpPr/>
          <p:nvPr/>
        </p:nvSpPr>
        <p:spPr>
          <a:xfrm>
            <a:off x="1571850" y="594846"/>
            <a:ext cx="4572000" cy="923330"/>
          </a:xfrm>
          <a:prstGeom prst="rect">
            <a:avLst/>
          </a:prstGeom>
        </p:spPr>
        <p:txBody>
          <a:bodyPr>
            <a:spAutoFit/>
          </a:bodyPr>
          <a:lstStyle/>
          <a:p>
            <a:pPr algn="ctr"/>
            <a:r>
              <a:rPr lang="en-CA" b="1" u="sng" dirty="0" err="1" smtClean="0"/>
              <a:t>FUNdamentals</a:t>
            </a:r>
            <a:r>
              <a:rPr lang="en-CA" b="1" u="sng" dirty="0" smtClean="0"/>
              <a:t> </a:t>
            </a:r>
            <a:r>
              <a:rPr lang="en-CA" b="1" u="sng" dirty="0"/>
              <a:t>p</a:t>
            </a:r>
            <a:r>
              <a:rPr lang="en-CA" b="1" u="sng" dirty="0" smtClean="0"/>
              <a:t>ractice plan</a:t>
            </a:r>
          </a:p>
          <a:p>
            <a:pPr algn="ctr"/>
            <a:r>
              <a:rPr lang="en-CA" b="1" u="sng" dirty="0" smtClean="0"/>
              <a:t>Station D</a:t>
            </a:r>
            <a:endParaRPr lang="en-CA" b="1" u="sng" dirty="0"/>
          </a:p>
          <a:p>
            <a:pPr algn="ctr"/>
            <a:r>
              <a:rPr lang="en-CA" b="1" u="sng" dirty="0" smtClean="0"/>
              <a:t>Small Sided Game – 5v5 with Retreat line</a:t>
            </a:r>
            <a:endParaRPr lang="en-CA" b="1" u="sng" dirty="0"/>
          </a:p>
        </p:txBody>
      </p:sp>
      <p:sp>
        <p:nvSpPr>
          <p:cNvPr id="11" name="Rectangle 10"/>
          <p:cNvSpPr/>
          <p:nvPr/>
        </p:nvSpPr>
        <p:spPr>
          <a:xfrm>
            <a:off x="5436096" y="4043046"/>
            <a:ext cx="1656184" cy="120903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Rectangle 11"/>
          <p:cNvSpPr/>
          <p:nvPr/>
        </p:nvSpPr>
        <p:spPr>
          <a:xfrm>
            <a:off x="7092279" y="4043046"/>
            <a:ext cx="1846229" cy="1209034"/>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 name="TextBox 12"/>
          <p:cNvSpPr txBox="1"/>
          <p:nvPr/>
        </p:nvSpPr>
        <p:spPr>
          <a:xfrm>
            <a:off x="5436096" y="4077072"/>
            <a:ext cx="1656184" cy="954107"/>
          </a:xfrm>
          <a:prstGeom prst="rect">
            <a:avLst/>
          </a:prstGeom>
          <a:noFill/>
        </p:spPr>
        <p:txBody>
          <a:bodyPr wrap="square" rtlCol="0">
            <a:spAutoFit/>
          </a:bodyPr>
          <a:lstStyle/>
          <a:p>
            <a:pPr algn="ctr"/>
            <a:r>
              <a:rPr lang="en-CA" sz="1400" b="1" u="sng" dirty="0" smtClean="0"/>
              <a:t>Psychologica</a:t>
            </a:r>
            <a:r>
              <a:rPr lang="en-CA" sz="1400" b="1" dirty="0" smtClean="0"/>
              <a:t>l</a:t>
            </a:r>
            <a:endParaRPr lang="en-CA" sz="1400" b="1" dirty="0"/>
          </a:p>
          <a:p>
            <a:pPr algn="ctr"/>
            <a:endParaRPr lang="en-CA" sz="1400" dirty="0" smtClean="0"/>
          </a:p>
          <a:p>
            <a:pPr algn="ctr"/>
            <a:r>
              <a:rPr lang="en-CA" sz="1400" dirty="0" smtClean="0"/>
              <a:t>Confidence</a:t>
            </a:r>
          </a:p>
          <a:p>
            <a:pPr algn="ctr"/>
            <a:r>
              <a:rPr lang="en-CA" sz="1400" dirty="0" smtClean="0"/>
              <a:t>Being safe</a:t>
            </a:r>
            <a:endParaRPr lang="en-CA" sz="1400" dirty="0"/>
          </a:p>
        </p:txBody>
      </p:sp>
      <p:sp>
        <p:nvSpPr>
          <p:cNvPr id="14" name="TextBox 13"/>
          <p:cNvSpPr txBox="1"/>
          <p:nvPr/>
        </p:nvSpPr>
        <p:spPr>
          <a:xfrm>
            <a:off x="7092280" y="4058488"/>
            <a:ext cx="1846228" cy="954107"/>
          </a:xfrm>
          <a:prstGeom prst="rect">
            <a:avLst/>
          </a:prstGeom>
          <a:noFill/>
        </p:spPr>
        <p:txBody>
          <a:bodyPr wrap="square" rtlCol="0">
            <a:spAutoFit/>
          </a:bodyPr>
          <a:lstStyle/>
          <a:p>
            <a:pPr algn="ctr"/>
            <a:r>
              <a:rPr lang="en-CA" sz="1400" b="1" u="sng" dirty="0" smtClean="0"/>
              <a:t>Technical</a:t>
            </a:r>
          </a:p>
          <a:p>
            <a:endParaRPr lang="en-CA" sz="1400" dirty="0"/>
          </a:p>
          <a:p>
            <a:pPr algn="ctr"/>
            <a:r>
              <a:rPr lang="en-CA" sz="1400" dirty="0" smtClean="0"/>
              <a:t>Dribbling</a:t>
            </a:r>
          </a:p>
          <a:p>
            <a:pPr algn="ctr"/>
            <a:r>
              <a:rPr lang="en-CA" sz="1400" dirty="0" smtClean="0"/>
              <a:t>Running with the ball</a:t>
            </a:r>
            <a:endParaRPr lang="en-CA" sz="1400" dirty="0"/>
          </a:p>
        </p:txBody>
      </p:sp>
      <p:sp>
        <p:nvSpPr>
          <p:cNvPr id="15" name="Rectangle 14"/>
          <p:cNvSpPr/>
          <p:nvPr/>
        </p:nvSpPr>
        <p:spPr>
          <a:xfrm>
            <a:off x="7085124" y="5211202"/>
            <a:ext cx="1853383" cy="10981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tx1"/>
              </a:solidFill>
            </a:endParaRPr>
          </a:p>
        </p:txBody>
      </p:sp>
      <p:sp>
        <p:nvSpPr>
          <p:cNvPr id="16" name="Rectangle 15"/>
          <p:cNvSpPr/>
          <p:nvPr/>
        </p:nvSpPr>
        <p:spPr>
          <a:xfrm>
            <a:off x="5428941" y="5239135"/>
            <a:ext cx="1656184" cy="109811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7" name="TextBox 16"/>
          <p:cNvSpPr txBox="1"/>
          <p:nvPr/>
        </p:nvSpPr>
        <p:spPr>
          <a:xfrm>
            <a:off x="5465029" y="5229200"/>
            <a:ext cx="1636895" cy="954107"/>
          </a:xfrm>
          <a:prstGeom prst="rect">
            <a:avLst/>
          </a:prstGeom>
          <a:noFill/>
        </p:spPr>
        <p:txBody>
          <a:bodyPr wrap="square" rtlCol="0">
            <a:spAutoFit/>
          </a:bodyPr>
          <a:lstStyle/>
          <a:p>
            <a:pPr algn="ctr"/>
            <a:r>
              <a:rPr lang="en-CA" sz="1400" b="1" u="sng" dirty="0" smtClean="0"/>
              <a:t>Physical</a:t>
            </a:r>
          </a:p>
          <a:p>
            <a:pPr algn="ctr"/>
            <a:endParaRPr lang="en-CA" sz="1400" dirty="0" smtClean="0"/>
          </a:p>
          <a:p>
            <a:pPr algn="ctr"/>
            <a:r>
              <a:rPr lang="en-CA" sz="1400" dirty="0" smtClean="0"/>
              <a:t>A,B,C’s</a:t>
            </a:r>
          </a:p>
          <a:p>
            <a:pPr algn="ctr"/>
            <a:r>
              <a:rPr lang="en-CA" sz="1400" dirty="0" smtClean="0"/>
              <a:t>Change of Direction</a:t>
            </a:r>
            <a:endParaRPr lang="en-CA" sz="1400" dirty="0"/>
          </a:p>
        </p:txBody>
      </p:sp>
      <p:sp>
        <p:nvSpPr>
          <p:cNvPr id="18" name="TextBox 17"/>
          <p:cNvSpPr txBox="1"/>
          <p:nvPr/>
        </p:nvSpPr>
        <p:spPr>
          <a:xfrm>
            <a:off x="7092279" y="5157192"/>
            <a:ext cx="1846228" cy="1231106"/>
          </a:xfrm>
          <a:prstGeom prst="rect">
            <a:avLst/>
          </a:prstGeom>
          <a:noFill/>
        </p:spPr>
        <p:txBody>
          <a:bodyPr wrap="square" rtlCol="0">
            <a:spAutoFit/>
          </a:bodyPr>
          <a:lstStyle/>
          <a:p>
            <a:pPr algn="ctr"/>
            <a:r>
              <a:rPr lang="en-CA" sz="1400" b="1" u="sng" dirty="0" smtClean="0"/>
              <a:t>Socia</a:t>
            </a:r>
            <a:r>
              <a:rPr lang="en-CA" b="1" u="sng" dirty="0" smtClean="0"/>
              <a:t>l</a:t>
            </a:r>
          </a:p>
          <a:p>
            <a:pPr algn="ctr"/>
            <a:r>
              <a:rPr lang="en-CA" sz="1400" dirty="0" smtClean="0"/>
              <a:t>Listening</a:t>
            </a:r>
          </a:p>
          <a:p>
            <a:pPr algn="ctr"/>
            <a:r>
              <a:rPr lang="en-CA" sz="1400" dirty="0" smtClean="0"/>
              <a:t>Communicating</a:t>
            </a:r>
          </a:p>
          <a:p>
            <a:pPr algn="ctr"/>
            <a:r>
              <a:rPr lang="en-CA" sz="1400" dirty="0" smtClean="0"/>
              <a:t>Celebrating</a:t>
            </a:r>
          </a:p>
          <a:p>
            <a:pPr algn="ctr"/>
            <a:endParaRPr lang="en-CA" sz="1400" b="1" u="sng"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8674" y="1518175"/>
            <a:ext cx="5057775" cy="4819077"/>
          </a:xfrm>
          <a:prstGeom prst="rect">
            <a:avLst/>
          </a:prstGeom>
        </p:spPr>
      </p:pic>
      <p:pic>
        <p:nvPicPr>
          <p:cNvPr id="1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74485" y="53897"/>
            <a:ext cx="1444462" cy="14515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9"/>
          <p:cNvSpPr/>
          <p:nvPr/>
        </p:nvSpPr>
        <p:spPr>
          <a:xfrm>
            <a:off x="5261342" y="1296441"/>
            <a:ext cx="3882658" cy="2800767"/>
          </a:xfrm>
          <a:prstGeom prst="rect">
            <a:avLst/>
          </a:prstGeom>
        </p:spPr>
        <p:txBody>
          <a:bodyPr wrap="square">
            <a:spAutoFit/>
          </a:bodyPr>
          <a:lstStyle/>
          <a:p>
            <a:pPr algn="ctr"/>
            <a:r>
              <a:rPr lang="en-CA" b="1" u="sng" dirty="0"/>
              <a:t>Time </a:t>
            </a:r>
            <a:r>
              <a:rPr lang="en-CA" b="1" u="sng" dirty="0" smtClean="0"/>
              <a:t>frame</a:t>
            </a:r>
            <a:r>
              <a:rPr lang="en-CA" b="1" u="sng" dirty="0"/>
              <a:t>. </a:t>
            </a:r>
            <a:r>
              <a:rPr lang="en-CA" b="1" u="sng" dirty="0" smtClean="0"/>
              <a:t>10 </a:t>
            </a:r>
            <a:r>
              <a:rPr lang="en-CA" b="1" u="sng" dirty="0"/>
              <a:t>minutes</a:t>
            </a:r>
          </a:p>
          <a:p>
            <a:pPr algn="ctr"/>
            <a:r>
              <a:rPr lang="en-CA" b="1" u="sng" dirty="0"/>
              <a:t>Emphasis:</a:t>
            </a:r>
          </a:p>
          <a:p>
            <a:pPr algn="ctr"/>
            <a:r>
              <a:rPr lang="en-CA" sz="1400" dirty="0"/>
              <a:t>Listening</a:t>
            </a:r>
          </a:p>
          <a:p>
            <a:pPr algn="ctr"/>
            <a:r>
              <a:rPr lang="en-CA" sz="1400" dirty="0"/>
              <a:t>Running with the ball</a:t>
            </a:r>
          </a:p>
          <a:p>
            <a:pPr algn="ctr"/>
            <a:r>
              <a:rPr lang="en-CA" sz="1400" dirty="0"/>
              <a:t>Passing</a:t>
            </a:r>
          </a:p>
          <a:p>
            <a:pPr algn="ctr"/>
            <a:r>
              <a:rPr lang="en-CA" sz="1400" dirty="0"/>
              <a:t>Shooting</a:t>
            </a:r>
          </a:p>
          <a:p>
            <a:pPr algn="ctr"/>
            <a:r>
              <a:rPr lang="en-CA" sz="1400" dirty="0" smtClean="0"/>
              <a:t>Dribbling</a:t>
            </a:r>
          </a:p>
          <a:p>
            <a:pPr algn="ctr"/>
            <a:r>
              <a:rPr lang="en-CA" sz="1400" dirty="0" smtClean="0"/>
              <a:t>Team work</a:t>
            </a:r>
            <a:endParaRPr lang="en-CA" sz="1400" dirty="0"/>
          </a:p>
          <a:p>
            <a:pPr algn="ctr"/>
            <a:r>
              <a:rPr lang="en-CA" sz="1400" dirty="0"/>
              <a:t>Changing direction</a:t>
            </a:r>
          </a:p>
          <a:p>
            <a:pPr algn="ctr"/>
            <a:r>
              <a:rPr lang="en-CA" sz="1400" dirty="0"/>
              <a:t>Agility, Balance, Coordination</a:t>
            </a:r>
          </a:p>
          <a:p>
            <a:pPr algn="ctr"/>
            <a:r>
              <a:rPr lang="en-CA" sz="1400" dirty="0"/>
              <a:t>Imagination</a:t>
            </a:r>
          </a:p>
          <a:p>
            <a:pPr algn="ctr"/>
            <a:r>
              <a:rPr lang="en-CA" sz="1400" dirty="0"/>
              <a:t>FUN!</a:t>
            </a:r>
          </a:p>
        </p:txBody>
      </p:sp>
    </p:spTree>
    <p:extLst>
      <p:ext uri="{BB962C8B-B14F-4D97-AF65-F5344CB8AC3E}">
        <p14:creationId xmlns:p14="http://schemas.microsoft.com/office/powerpoint/2010/main" val="217360946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10306</TotalTime>
  <Words>637</Words>
  <Application>Microsoft Office PowerPoint</Application>
  <PresentationFormat>On-screen Show (4:3)</PresentationFormat>
  <Paragraphs>147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Grassroots Coaches Workshop - Day 2</dc:title>
  <dc:creator>Bobby Lennox</dc:creator>
  <cp:lastModifiedBy>Ben Rycroft</cp:lastModifiedBy>
  <cp:revision>172</cp:revision>
  <cp:lastPrinted>2014-08-08T15:04:22Z</cp:lastPrinted>
  <dcterms:created xsi:type="dcterms:W3CDTF">2013-08-13T19:40:55Z</dcterms:created>
  <dcterms:modified xsi:type="dcterms:W3CDTF">2014-10-20T18:00:31Z</dcterms:modified>
</cp:coreProperties>
</file>