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5" r:id="rId3"/>
    <p:sldId id="259" r:id="rId4"/>
    <p:sldId id="260" r:id="rId5"/>
    <p:sldId id="261" r:id="rId6"/>
    <p:sldId id="262" r:id="rId7"/>
    <p:sldId id="263" r:id="rId8"/>
    <p:sldId id="264" r:id="rId9"/>
    <p:sldId id="266" r:id="rId10"/>
    <p:sldId id="267"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FD6ED24-1C8F-4A9F-8EAA-707D8666754E}" type="datetimeFigureOut">
              <a:rPr lang="en-US">
                <a:solidFill>
                  <a:prstClr val="black">
                    <a:tint val="75000"/>
                  </a:prstClr>
                </a:solidFill>
              </a:rPr>
              <a:pPr>
                <a:def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1F059CEA-95D5-43C5-BEE8-66E226BF25C0}" type="slidenum">
              <a:rPr lang="en-US" altLang="en-US"/>
              <a:pPr/>
              <a:t>‹#›</a:t>
            </a:fld>
            <a:endParaRPr lang="en-US" altLang="en-US"/>
          </a:p>
        </p:txBody>
      </p:sp>
    </p:spTree>
    <p:extLst>
      <p:ext uri="{BB962C8B-B14F-4D97-AF65-F5344CB8AC3E}">
        <p14:creationId xmlns:p14="http://schemas.microsoft.com/office/powerpoint/2010/main" val="62701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C97095B-4C45-4CDD-BA16-9DE3AD062420}" type="datetimeFigureOut">
              <a:rPr lang="en-US">
                <a:solidFill>
                  <a:prstClr val="black">
                    <a:tint val="75000"/>
                  </a:prstClr>
                </a:solidFill>
              </a:rPr>
              <a:pPr>
                <a:def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CF355CDB-4AE4-4A56-B9F8-1A7FB111D420}" type="slidenum">
              <a:rPr lang="en-US" altLang="en-US"/>
              <a:pPr/>
              <a:t>‹#›</a:t>
            </a:fld>
            <a:endParaRPr lang="en-US" altLang="en-US"/>
          </a:p>
        </p:txBody>
      </p:sp>
    </p:spTree>
    <p:extLst>
      <p:ext uri="{BB962C8B-B14F-4D97-AF65-F5344CB8AC3E}">
        <p14:creationId xmlns:p14="http://schemas.microsoft.com/office/powerpoint/2010/main" val="1559778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93C4CAC-F65F-41EC-9342-542435F86CC3}" type="datetimeFigureOut">
              <a:rPr lang="en-US">
                <a:solidFill>
                  <a:prstClr val="black">
                    <a:tint val="75000"/>
                  </a:prstClr>
                </a:solidFill>
              </a:rPr>
              <a:pPr>
                <a:def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2279A1EA-3D51-4430-9F59-30F659FC43E5}" type="slidenum">
              <a:rPr lang="en-US" altLang="en-US"/>
              <a:pPr/>
              <a:t>‹#›</a:t>
            </a:fld>
            <a:endParaRPr lang="en-US" altLang="en-US"/>
          </a:p>
        </p:txBody>
      </p:sp>
    </p:spTree>
    <p:extLst>
      <p:ext uri="{BB962C8B-B14F-4D97-AF65-F5344CB8AC3E}">
        <p14:creationId xmlns:p14="http://schemas.microsoft.com/office/powerpoint/2010/main" val="1372975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936D3BA-7DB2-4229-829A-48A50CE42C47}" type="datetimeFigureOut">
              <a:rPr lang="en-US">
                <a:solidFill>
                  <a:prstClr val="black">
                    <a:tint val="75000"/>
                  </a:prstClr>
                </a:solidFill>
              </a:rPr>
              <a:pPr>
                <a:def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2E8A64B9-3B9C-4B2C-BC74-8263620783BA}" type="slidenum">
              <a:rPr lang="en-US" altLang="en-US"/>
              <a:pPr/>
              <a:t>‹#›</a:t>
            </a:fld>
            <a:endParaRPr lang="en-US" altLang="en-US"/>
          </a:p>
        </p:txBody>
      </p:sp>
    </p:spTree>
    <p:extLst>
      <p:ext uri="{BB962C8B-B14F-4D97-AF65-F5344CB8AC3E}">
        <p14:creationId xmlns:p14="http://schemas.microsoft.com/office/powerpoint/2010/main" val="3406460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1B4B5DC-5682-4D9B-8FD0-DBDD15671249}" type="datetimeFigureOut">
              <a:rPr lang="en-US">
                <a:solidFill>
                  <a:prstClr val="black">
                    <a:tint val="75000"/>
                  </a:prstClr>
                </a:solidFill>
              </a:rPr>
              <a:pPr>
                <a:def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BA14126F-B61F-4F43-9700-B1ADAAF8B872}" type="slidenum">
              <a:rPr lang="en-US" altLang="en-US"/>
              <a:pPr/>
              <a:t>‹#›</a:t>
            </a:fld>
            <a:endParaRPr lang="en-US" altLang="en-US"/>
          </a:p>
        </p:txBody>
      </p:sp>
    </p:spTree>
    <p:extLst>
      <p:ext uri="{BB962C8B-B14F-4D97-AF65-F5344CB8AC3E}">
        <p14:creationId xmlns:p14="http://schemas.microsoft.com/office/powerpoint/2010/main" val="1002274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FCE41DC-E27F-4CAD-82DB-D3E749163812}" type="datetimeFigureOut">
              <a:rPr lang="en-US">
                <a:solidFill>
                  <a:prstClr val="black">
                    <a:tint val="75000"/>
                  </a:prstClr>
                </a:solidFill>
              </a:rPr>
              <a:pPr>
                <a:defRPr/>
              </a:pPr>
              <a:t>7/27/2015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733BCD8E-6E3B-4C48-B1CA-A32C050CAB94}" type="slidenum">
              <a:rPr lang="en-US" altLang="en-US"/>
              <a:pPr/>
              <a:t>‹#›</a:t>
            </a:fld>
            <a:endParaRPr lang="en-US" altLang="en-US"/>
          </a:p>
        </p:txBody>
      </p:sp>
    </p:spTree>
    <p:extLst>
      <p:ext uri="{BB962C8B-B14F-4D97-AF65-F5344CB8AC3E}">
        <p14:creationId xmlns:p14="http://schemas.microsoft.com/office/powerpoint/2010/main" val="357990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6785986-EFF4-4805-BDAC-0969FDF7968F}" type="datetimeFigureOut">
              <a:rPr lang="en-US">
                <a:solidFill>
                  <a:prstClr val="black">
                    <a:tint val="75000"/>
                  </a:prstClr>
                </a:solidFill>
              </a:rPr>
              <a:pPr>
                <a:defRPr/>
              </a:pPr>
              <a:t>7/27/2015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7F174893-046E-41C3-88C7-5B6BA3C145BC}" type="slidenum">
              <a:rPr lang="en-US" altLang="en-US"/>
              <a:pPr/>
              <a:t>‹#›</a:t>
            </a:fld>
            <a:endParaRPr lang="en-US" altLang="en-US"/>
          </a:p>
        </p:txBody>
      </p:sp>
    </p:spTree>
    <p:extLst>
      <p:ext uri="{BB962C8B-B14F-4D97-AF65-F5344CB8AC3E}">
        <p14:creationId xmlns:p14="http://schemas.microsoft.com/office/powerpoint/2010/main" val="778413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5F66558-4EF7-4868-9236-D95C357DEF1B}" type="datetimeFigureOut">
              <a:rPr lang="en-US">
                <a:solidFill>
                  <a:prstClr val="black">
                    <a:tint val="75000"/>
                  </a:prstClr>
                </a:solidFill>
              </a:rPr>
              <a:pPr>
                <a:defRPr/>
              </a:pPr>
              <a:t>7/27/2015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1CD9E494-2B55-44BF-B875-F488027511C9}" type="slidenum">
              <a:rPr lang="en-US" altLang="en-US"/>
              <a:pPr/>
              <a:t>‹#›</a:t>
            </a:fld>
            <a:endParaRPr lang="en-US" altLang="en-US"/>
          </a:p>
        </p:txBody>
      </p:sp>
    </p:spTree>
    <p:extLst>
      <p:ext uri="{BB962C8B-B14F-4D97-AF65-F5344CB8AC3E}">
        <p14:creationId xmlns:p14="http://schemas.microsoft.com/office/powerpoint/2010/main" val="2446020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BF2BEFB-4002-4E3C-9D31-D39BA2251DF9}" type="datetimeFigureOut">
              <a:rPr lang="en-US">
                <a:solidFill>
                  <a:prstClr val="black">
                    <a:tint val="75000"/>
                  </a:prstClr>
                </a:solidFill>
              </a:rPr>
              <a:pPr>
                <a:defRPr/>
              </a:pPr>
              <a:t>7/27/2015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FBBEEE78-4991-4AE6-99D3-08AE6FEC22D9}" type="slidenum">
              <a:rPr lang="en-US" altLang="en-US"/>
              <a:pPr/>
              <a:t>‹#›</a:t>
            </a:fld>
            <a:endParaRPr lang="en-US" altLang="en-US"/>
          </a:p>
        </p:txBody>
      </p:sp>
    </p:spTree>
    <p:extLst>
      <p:ext uri="{BB962C8B-B14F-4D97-AF65-F5344CB8AC3E}">
        <p14:creationId xmlns:p14="http://schemas.microsoft.com/office/powerpoint/2010/main" val="2713302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2D3ABC4-1E7C-4E7F-967C-2EA3FB87599B}" type="datetimeFigureOut">
              <a:rPr lang="en-US">
                <a:solidFill>
                  <a:prstClr val="black">
                    <a:tint val="75000"/>
                  </a:prstClr>
                </a:solidFill>
              </a:rPr>
              <a:pPr>
                <a:defRPr/>
              </a:pPr>
              <a:t>7/27/2015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60FE98F1-CBFC-4439-B8AD-FCC4BC5F0095}" type="slidenum">
              <a:rPr lang="en-US" altLang="en-US"/>
              <a:pPr/>
              <a:t>‹#›</a:t>
            </a:fld>
            <a:endParaRPr lang="en-US" altLang="en-US"/>
          </a:p>
        </p:txBody>
      </p:sp>
    </p:spTree>
    <p:extLst>
      <p:ext uri="{BB962C8B-B14F-4D97-AF65-F5344CB8AC3E}">
        <p14:creationId xmlns:p14="http://schemas.microsoft.com/office/powerpoint/2010/main" val="982166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BF823A8-77DA-49ED-A304-53CB588BF4BD}" type="datetimeFigureOut">
              <a:rPr lang="en-US">
                <a:solidFill>
                  <a:prstClr val="black">
                    <a:tint val="75000"/>
                  </a:prstClr>
                </a:solidFill>
              </a:rPr>
              <a:pPr>
                <a:defRPr/>
              </a:pPr>
              <a:t>7/27/2015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295BEF50-7777-4348-B779-C149892CAFC1}" type="slidenum">
              <a:rPr lang="en-US" altLang="en-US"/>
              <a:pPr/>
              <a:t>‹#›</a:t>
            </a:fld>
            <a:endParaRPr lang="en-US" altLang="en-US"/>
          </a:p>
        </p:txBody>
      </p:sp>
    </p:spTree>
    <p:extLst>
      <p:ext uri="{BB962C8B-B14F-4D97-AF65-F5344CB8AC3E}">
        <p14:creationId xmlns:p14="http://schemas.microsoft.com/office/powerpoint/2010/main" val="4188312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cs typeface="Arial" charset="0"/>
              </a:defRPr>
            </a:lvl1pPr>
          </a:lstStyle>
          <a:p>
            <a:pPr fontAlgn="base">
              <a:spcBef>
                <a:spcPct val="0"/>
              </a:spcBef>
              <a:spcAft>
                <a:spcPct val="0"/>
              </a:spcAft>
              <a:defRPr/>
            </a:pPr>
            <a:fld id="{62071996-367C-4961-ABE3-5917D369500A}" type="datetimeFigureOut">
              <a:rPr lang="en-US">
                <a:solidFill>
                  <a:prstClr val="black">
                    <a:tint val="75000"/>
                  </a:prstClr>
                </a:solidFill>
              </a:rPr>
              <a:pPr fontAlgn="base">
                <a:spcBef>
                  <a:spcPct val="0"/>
                </a:spcBef>
                <a:spcAft>
                  <a:spcPct val="0"/>
                </a:spcAft>
                <a:defRPr/>
              </a:pPr>
              <a:t>7/27/2015</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cs typeface="Arial" charset="0"/>
              </a:defRPr>
            </a:lvl1pPr>
          </a:lstStyle>
          <a:p>
            <a:pPr fontAlgn="base">
              <a:spcBef>
                <a:spcPct val="0"/>
              </a:spcBef>
              <a:spcAft>
                <a:spcPct val="0"/>
              </a:spcAft>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fontAlgn="base">
              <a:spcBef>
                <a:spcPct val="0"/>
              </a:spcBef>
              <a:spcAft>
                <a:spcPct val="0"/>
              </a:spcAft>
            </a:pPr>
            <a:fld id="{7171913A-35A1-43EE-897E-A63D4FCE22A0}" type="slidenum">
              <a:rPr lang="en-US" altLang="en-US">
                <a:cs typeface="Arial" panose="020B0604020202020204" pitchFamily="34" charset="0"/>
              </a:rPr>
              <a:pPr fontAlgn="base">
                <a:spcBef>
                  <a:spcPct val="0"/>
                </a:spcBef>
                <a:spcAft>
                  <a:spcPct val="0"/>
                </a:spcAft>
              </a:pPr>
              <a:t>‹#›</a:t>
            </a:fld>
            <a:endParaRPr lang="en-US" altLang="en-US">
              <a:cs typeface="Arial" panose="020B0604020202020204" pitchFamily="34" charset="0"/>
            </a:endParaRPr>
          </a:p>
        </p:txBody>
      </p:sp>
      <p:sp>
        <p:nvSpPr>
          <p:cNvPr id="1031" name="Rectangle 10"/>
          <p:cNvSpPr>
            <a:spLocks noChangeArrowheads="1"/>
          </p:cNvSpPr>
          <p:nvPr userDrawn="1"/>
        </p:nvSpPr>
        <p:spPr bwMode="auto">
          <a:xfrm>
            <a:off x="1" y="0"/>
            <a:ext cx="912284" cy="6858000"/>
          </a:xfrm>
          <a:prstGeom prst="rect">
            <a:avLst/>
          </a:prstGeom>
          <a:solidFill>
            <a:srgbClr val="CC0000"/>
          </a:solidFill>
          <a:ln w="9525">
            <a:solidFill>
              <a:srgbClr val="CC0000"/>
            </a:solidFill>
            <a:miter lim="800000"/>
            <a:headEnd/>
            <a:tailEnd/>
          </a:ln>
        </p:spPr>
        <p:txBody>
          <a:bodyPr anchor="ctr"/>
          <a:lstStyle/>
          <a:p>
            <a:pPr algn="ctr" fontAlgn="base">
              <a:spcBef>
                <a:spcPct val="0"/>
              </a:spcBef>
              <a:spcAft>
                <a:spcPct val="0"/>
              </a:spcAft>
              <a:defRPr/>
            </a:pPr>
            <a:endParaRPr lang="en-CA" sz="2000" b="1">
              <a:solidFill>
                <a:prstClr val="white"/>
              </a:solidFill>
              <a:latin typeface="Arial" charset="0"/>
              <a:ea typeface="ＭＳ Ｐゴシック" pitchFamily="34" charset="-128"/>
              <a:cs typeface="Arial" charset="0"/>
            </a:endParaRPr>
          </a:p>
        </p:txBody>
      </p:sp>
      <p:pic>
        <p:nvPicPr>
          <p:cNvPr id="1032" name="Picture 11" descr="OHF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9840384" y="6165850"/>
            <a:ext cx="869949"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2" descr="hc_cmyk"/>
          <p:cNvPicPr>
            <a:picLocks noChangeAspect="1" noChangeArrowheads="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871200" y="6105525"/>
            <a:ext cx="889000"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2" descr="ref"/>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688918" y="0"/>
            <a:ext cx="3498849" cy="134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Tree>
    <p:extLst>
      <p:ext uri="{BB962C8B-B14F-4D97-AF65-F5344CB8AC3E}">
        <p14:creationId xmlns:p14="http://schemas.microsoft.com/office/powerpoint/2010/main" val="13153902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IT’S YOUR CALL 2015</a:t>
            </a:r>
            <a:br>
              <a:rPr lang="en-US" dirty="0" smtClean="0"/>
            </a:br>
            <a:r>
              <a:rPr lang="en-US" dirty="0" smtClean="0"/>
              <a:t>JUNIOR SCENARIOS</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234665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66401"/>
            <a:ext cx="10972800" cy="1143000"/>
          </a:xfrm>
        </p:spPr>
        <p:txBody>
          <a:bodyPr/>
          <a:lstStyle/>
          <a:p>
            <a:r>
              <a:rPr lang="en-US" dirty="0" smtClean="0"/>
              <a:t>IYC JUIOR SCENARIO #5</a:t>
            </a:r>
            <a:endParaRPr lang="en-US" dirty="0"/>
          </a:p>
        </p:txBody>
      </p:sp>
      <p:sp>
        <p:nvSpPr>
          <p:cNvPr id="3" name="Content Placeholder 2"/>
          <p:cNvSpPr>
            <a:spLocks noGrp="1"/>
          </p:cNvSpPr>
          <p:nvPr>
            <p:ph idx="1"/>
          </p:nvPr>
        </p:nvSpPr>
        <p:spPr>
          <a:xfrm>
            <a:off x="988540" y="1804086"/>
            <a:ext cx="10593859" cy="4322078"/>
          </a:xfrm>
        </p:spPr>
        <p:txBody>
          <a:bodyPr/>
          <a:lstStyle/>
          <a:p>
            <a:pPr marL="0" indent="0" algn="ctr">
              <a:buNone/>
            </a:pPr>
            <a:r>
              <a:rPr lang="en-US" sz="2800" dirty="0" smtClean="0"/>
              <a:t>A team shoots the puck in the direction of the goal and the delayed off-side goes into effect (the Referee/Linesman raises his arm) but before the puck gets to the goal, the offending team clears the zone and the Referee/Linesman drops his arm. When the puck enters the goal the Referee’s/Linesman’s arm is down. </a:t>
            </a:r>
          </a:p>
          <a:p>
            <a:pPr marL="0" indent="0" algn="ctr">
              <a:buNone/>
            </a:pPr>
            <a:endParaRPr lang="en-US" sz="2800" dirty="0"/>
          </a:p>
          <a:p>
            <a:pPr marL="0" indent="0" algn="ctr">
              <a:buNone/>
            </a:pPr>
            <a:r>
              <a:rPr lang="en-US" sz="2800" dirty="0" smtClean="0"/>
              <a:t>Does the goal count?</a:t>
            </a:r>
            <a:endParaRPr lang="en-US" sz="2800" dirty="0"/>
          </a:p>
        </p:txBody>
      </p:sp>
    </p:spTree>
    <p:extLst>
      <p:ext uri="{BB962C8B-B14F-4D97-AF65-F5344CB8AC3E}">
        <p14:creationId xmlns:p14="http://schemas.microsoft.com/office/powerpoint/2010/main" val="10446054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JUIOR SCENARIO #5</a:t>
            </a:r>
            <a:br>
              <a:rPr lang="en-US" dirty="0" smtClean="0"/>
            </a:br>
            <a:r>
              <a:rPr lang="en-US" dirty="0" smtClean="0"/>
              <a:t>ANSWER</a:t>
            </a:r>
            <a:endParaRPr lang="en-US" dirty="0"/>
          </a:p>
        </p:txBody>
      </p:sp>
      <p:sp>
        <p:nvSpPr>
          <p:cNvPr id="3" name="Content Placeholder 2"/>
          <p:cNvSpPr>
            <a:spLocks noGrp="1"/>
          </p:cNvSpPr>
          <p:nvPr>
            <p:ph idx="1"/>
          </p:nvPr>
        </p:nvSpPr>
        <p:spPr>
          <a:xfrm>
            <a:off x="1054442" y="1820562"/>
            <a:ext cx="10527957" cy="4305602"/>
          </a:xfrm>
        </p:spPr>
        <p:txBody>
          <a:bodyPr/>
          <a:lstStyle/>
          <a:p>
            <a:pPr marL="0" indent="0" algn="ctr">
              <a:buNone/>
            </a:pPr>
            <a:r>
              <a:rPr lang="en-US" b="1" dirty="0" smtClean="0"/>
              <a:t>Situation 22 Pg. 141</a:t>
            </a:r>
          </a:p>
          <a:p>
            <a:pPr marL="0" indent="0" algn="ctr">
              <a:buNone/>
            </a:pPr>
            <a:r>
              <a:rPr lang="en-US" dirty="0" smtClean="0"/>
              <a:t>ANSWER:</a:t>
            </a:r>
          </a:p>
          <a:p>
            <a:pPr marL="0" indent="0" algn="ctr">
              <a:buNone/>
            </a:pPr>
            <a:r>
              <a:rPr lang="en-US" dirty="0" smtClean="0"/>
              <a:t>NO</a:t>
            </a:r>
          </a:p>
          <a:p>
            <a:pPr marL="0" indent="0" algn="ctr">
              <a:buNone/>
            </a:pPr>
            <a:endParaRPr lang="en-US" dirty="0"/>
          </a:p>
          <a:p>
            <a:pPr marL="0" indent="0" algn="ctr">
              <a:buNone/>
            </a:pPr>
            <a:r>
              <a:rPr lang="en-US" dirty="0" smtClean="0"/>
              <a:t>No goal may be scored on a delay off-side by the offending team while the delayed off-side is still in effect, unless the defending team shoots or puts the puck in their own net without action or contact by the offending team (as in a delayed penalty situation).</a:t>
            </a:r>
            <a:endParaRPr lang="en-US" dirty="0"/>
          </a:p>
        </p:txBody>
      </p:sp>
    </p:spTree>
    <p:extLst>
      <p:ext uri="{BB962C8B-B14F-4D97-AF65-F5344CB8AC3E}">
        <p14:creationId xmlns:p14="http://schemas.microsoft.com/office/powerpoint/2010/main" val="3057614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5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5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10" presetClass="entr" presetSubtype="0" fill="hold" nodeType="withEffect">
                                  <p:stCondLst>
                                    <p:cond delay="400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JUIOR SCENARIO #1	</a:t>
            </a:r>
            <a:endParaRPr lang="en-US" dirty="0"/>
          </a:p>
        </p:txBody>
      </p:sp>
      <p:sp>
        <p:nvSpPr>
          <p:cNvPr id="3" name="Content Placeholder 2"/>
          <p:cNvSpPr>
            <a:spLocks noGrp="1"/>
          </p:cNvSpPr>
          <p:nvPr>
            <p:ph idx="1"/>
          </p:nvPr>
        </p:nvSpPr>
        <p:spPr>
          <a:xfrm>
            <a:off x="963827" y="2553730"/>
            <a:ext cx="10618573" cy="4445645"/>
          </a:xfrm>
        </p:spPr>
        <p:txBody>
          <a:bodyPr/>
          <a:lstStyle/>
          <a:p>
            <a:pPr marL="0" indent="0" algn="ctr">
              <a:buNone/>
            </a:pPr>
            <a:r>
              <a:rPr lang="en-US" dirty="0"/>
              <a:t>A goaltender has lost her stick in the corner. Can any defending player pick it up and bring it back to the goaltender, without being assessed a penalty?</a:t>
            </a:r>
          </a:p>
          <a:p>
            <a:pPr marL="0" indent="0" algn="ctr">
              <a:buNone/>
            </a:pPr>
            <a:endParaRPr lang="en-US" sz="2800" dirty="0"/>
          </a:p>
        </p:txBody>
      </p:sp>
    </p:spTree>
    <p:extLst>
      <p:ext uri="{BB962C8B-B14F-4D97-AF65-F5344CB8AC3E}">
        <p14:creationId xmlns:p14="http://schemas.microsoft.com/office/powerpoint/2010/main" val="2374839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JUIOR SCENARIO #1</a:t>
            </a:r>
            <a:br>
              <a:rPr lang="en-US" dirty="0" smtClean="0"/>
            </a:br>
            <a:r>
              <a:rPr lang="en-US" dirty="0" smtClean="0"/>
              <a:t>ANSWER</a:t>
            </a:r>
            <a:endParaRPr lang="en-US" dirty="0"/>
          </a:p>
        </p:txBody>
      </p:sp>
      <p:sp>
        <p:nvSpPr>
          <p:cNvPr id="3" name="Content Placeholder 2"/>
          <p:cNvSpPr>
            <a:spLocks noGrp="1"/>
          </p:cNvSpPr>
          <p:nvPr>
            <p:ph idx="1"/>
          </p:nvPr>
        </p:nvSpPr>
        <p:spPr>
          <a:xfrm>
            <a:off x="996778" y="2636108"/>
            <a:ext cx="10585622" cy="4396218"/>
          </a:xfrm>
        </p:spPr>
        <p:txBody>
          <a:bodyPr/>
          <a:lstStyle/>
          <a:p>
            <a:pPr marL="0" indent="0" algn="ctr">
              <a:buNone/>
            </a:pPr>
            <a:r>
              <a:rPr lang="en-US" sz="2800" dirty="0" smtClean="0"/>
              <a:t> </a:t>
            </a:r>
            <a:r>
              <a:rPr lang="en-US" sz="2800" b="1" dirty="0" smtClean="0"/>
              <a:t>Situation </a:t>
            </a:r>
            <a:r>
              <a:rPr lang="en-US" sz="2800" b="1" dirty="0"/>
              <a:t>9 Rule 3.2 (d) Pg. </a:t>
            </a:r>
            <a:r>
              <a:rPr lang="en-US" sz="2800" b="1" dirty="0" smtClean="0"/>
              <a:t>33</a:t>
            </a:r>
          </a:p>
          <a:p>
            <a:pPr marL="0" indent="0" algn="ctr">
              <a:buNone/>
            </a:pPr>
            <a:endParaRPr lang="en-US" dirty="0" smtClean="0"/>
          </a:p>
          <a:p>
            <a:pPr marL="0" indent="0">
              <a:buNone/>
            </a:pPr>
            <a:r>
              <a:rPr lang="en-US" sz="2800" dirty="0" smtClean="0"/>
              <a:t>ANSWER:</a:t>
            </a:r>
            <a:endParaRPr lang="en-US" sz="2800" dirty="0"/>
          </a:p>
          <a:p>
            <a:pPr marL="0" indent="0" algn="ctr">
              <a:buNone/>
            </a:pPr>
            <a:r>
              <a:rPr lang="en-US" sz="2800" dirty="0"/>
              <a:t>Yes, as long as that player does not participate in the play while carrying the goaltender’s stick. See Rule 3.3 (a), Situation 3.</a:t>
            </a:r>
          </a:p>
          <a:p>
            <a:pPr marL="0" indent="0" algn="ctr">
              <a:buNone/>
            </a:pPr>
            <a:endParaRPr lang="en-US" dirty="0"/>
          </a:p>
        </p:txBody>
      </p:sp>
    </p:spTree>
    <p:extLst>
      <p:ext uri="{BB962C8B-B14F-4D97-AF65-F5344CB8AC3E}">
        <p14:creationId xmlns:p14="http://schemas.microsoft.com/office/powerpoint/2010/main" val="2765554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JUIOR SCENARIO #2</a:t>
            </a:r>
            <a:endParaRPr lang="en-US" dirty="0"/>
          </a:p>
        </p:txBody>
      </p:sp>
      <p:sp>
        <p:nvSpPr>
          <p:cNvPr id="3" name="Content Placeholder 2"/>
          <p:cNvSpPr>
            <a:spLocks noGrp="1"/>
          </p:cNvSpPr>
          <p:nvPr>
            <p:ph idx="1"/>
          </p:nvPr>
        </p:nvSpPr>
        <p:spPr>
          <a:xfrm>
            <a:off x="1029730" y="2669060"/>
            <a:ext cx="10552670" cy="4289126"/>
          </a:xfrm>
        </p:spPr>
        <p:txBody>
          <a:bodyPr/>
          <a:lstStyle/>
          <a:p>
            <a:pPr marL="0" indent="0" algn="ctr">
              <a:buNone/>
            </a:pPr>
            <a:r>
              <a:rPr lang="en-US" dirty="0"/>
              <a:t>A player carrying a goaltender’s stick to a goaltender who has lost or broken her stick, </a:t>
            </a:r>
            <a:r>
              <a:rPr lang="en-US" sz="2800" dirty="0"/>
              <a:t>decides</a:t>
            </a:r>
            <a:r>
              <a:rPr lang="en-US" dirty="0"/>
              <a:t> to become involved in the play. The player drops the goaltender’s stick and participates in the play.</a:t>
            </a:r>
          </a:p>
          <a:p>
            <a:pPr marL="0" indent="0" algn="ctr">
              <a:buNone/>
            </a:pPr>
            <a:endParaRPr lang="en-US" dirty="0"/>
          </a:p>
        </p:txBody>
      </p:sp>
    </p:spTree>
    <p:extLst>
      <p:ext uri="{BB962C8B-B14F-4D97-AF65-F5344CB8AC3E}">
        <p14:creationId xmlns:p14="http://schemas.microsoft.com/office/powerpoint/2010/main" val="26077229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JUIOR SCENARIO #2</a:t>
            </a:r>
            <a:br>
              <a:rPr lang="en-US" dirty="0" smtClean="0"/>
            </a:br>
            <a:r>
              <a:rPr lang="en-US" dirty="0" smtClean="0"/>
              <a:t>ANSWER</a:t>
            </a:r>
            <a:endParaRPr lang="en-US" dirty="0"/>
          </a:p>
        </p:txBody>
      </p:sp>
      <p:sp>
        <p:nvSpPr>
          <p:cNvPr id="3" name="Content Placeholder 2"/>
          <p:cNvSpPr>
            <a:spLocks noGrp="1"/>
          </p:cNvSpPr>
          <p:nvPr>
            <p:ph idx="1"/>
          </p:nvPr>
        </p:nvSpPr>
        <p:spPr>
          <a:xfrm>
            <a:off x="1005016" y="1795849"/>
            <a:ext cx="10577384" cy="4387980"/>
          </a:xfrm>
        </p:spPr>
        <p:txBody>
          <a:bodyPr/>
          <a:lstStyle/>
          <a:p>
            <a:pPr marL="0" indent="0" algn="ctr">
              <a:buNone/>
            </a:pPr>
            <a:endParaRPr lang="en-US" sz="2800" b="1" dirty="0" smtClean="0"/>
          </a:p>
          <a:p>
            <a:pPr marL="0" indent="0" algn="ctr">
              <a:buNone/>
            </a:pPr>
            <a:r>
              <a:rPr lang="en-US" sz="2800" b="1" dirty="0" smtClean="0"/>
              <a:t>Ruling</a:t>
            </a:r>
            <a:r>
              <a:rPr lang="en-US" sz="2800" b="1" dirty="0"/>
              <a:t>: Situation 10 Rule 3.2 (d) Pg. </a:t>
            </a:r>
            <a:r>
              <a:rPr lang="en-US" sz="2800" b="1" dirty="0" smtClean="0"/>
              <a:t>33</a:t>
            </a:r>
          </a:p>
          <a:p>
            <a:pPr marL="0" indent="0" algn="ctr">
              <a:buNone/>
            </a:pPr>
            <a:endParaRPr lang="en-US" sz="2800" dirty="0"/>
          </a:p>
          <a:p>
            <a:pPr marL="0" indent="0" algn="ctr">
              <a:buNone/>
            </a:pPr>
            <a:r>
              <a:rPr lang="en-US" sz="2800" dirty="0"/>
              <a:t>Assess the player a Minor penalty for interference. Once the player makes the commitment to carry the stick to the goaltender, she must follow through with that commitment. As long as she in no way participates with the play, no penalty would be assessed for carrying the stick to the goaltender, even though the player may be in the vicinity of the play.</a:t>
            </a:r>
          </a:p>
          <a:p>
            <a:pPr marL="0" indent="0" algn="ctr">
              <a:buNone/>
            </a:pPr>
            <a:endParaRPr lang="en-US" sz="2800" dirty="0"/>
          </a:p>
        </p:txBody>
      </p:sp>
    </p:spTree>
    <p:extLst>
      <p:ext uri="{BB962C8B-B14F-4D97-AF65-F5344CB8AC3E}">
        <p14:creationId xmlns:p14="http://schemas.microsoft.com/office/powerpoint/2010/main" val="3775692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JUIOR SCENARIO #3</a:t>
            </a:r>
            <a:endParaRPr lang="en-US" dirty="0"/>
          </a:p>
        </p:txBody>
      </p:sp>
      <p:sp>
        <p:nvSpPr>
          <p:cNvPr id="3" name="Content Placeholder 2"/>
          <p:cNvSpPr>
            <a:spLocks noGrp="1"/>
          </p:cNvSpPr>
          <p:nvPr>
            <p:ph idx="1"/>
          </p:nvPr>
        </p:nvSpPr>
        <p:spPr>
          <a:xfrm>
            <a:off x="963826" y="1919416"/>
            <a:ext cx="10618573" cy="4206748"/>
          </a:xfrm>
        </p:spPr>
        <p:txBody>
          <a:bodyPr/>
          <a:lstStyle/>
          <a:p>
            <a:pPr marL="0" indent="0" algn="ctr">
              <a:buNone/>
            </a:pPr>
            <a:endParaRPr lang="en-US" sz="2800" dirty="0" smtClean="0"/>
          </a:p>
          <a:p>
            <a:pPr marL="0" indent="0" algn="ctr">
              <a:buNone/>
            </a:pPr>
            <a:endParaRPr lang="en-US" sz="2800" dirty="0"/>
          </a:p>
          <a:p>
            <a:pPr marL="0" indent="0" algn="ctr">
              <a:buNone/>
            </a:pPr>
            <a:r>
              <a:rPr lang="en-US" sz="2800" dirty="0"/>
              <a:t>Team A#7 is battling for the puck along the boards with Team B#2 and comes out with the puck. B#2 chases A#7 but fails to realize that his chinstrap has come undone. What two (2) options does B#2 have at this point?</a:t>
            </a:r>
          </a:p>
          <a:p>
            <a:pPr marL="0" indent="0" algn="ctr">
              <a:buNone/>
            </a:pPr>
            <a:endParaRPr lang="en-US" sz="2800" dirty="0"/>
          </a:p>
        </p:txBody>
      </p:sp>
    </p:spTree>
    <p:extLst>
      <p:ext uri="{BB962C8B-B14F-4D97-AF65-F5344CB8AC3E}">
        <p14:creationId xmlns:p14="http://schemas.microsoft.com/office/powerpoint/2010/main" val="7198796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JUIOR SCENARIO #3</a:t>
            </a:r>
            <a:br>
              <a:rPr lang="en-US" dirty="0" smtClean="0"/>
            </a:br>
            <a:r>
              <a:rPr lang="en-US" dirty="0" smtClean="0"/>
              <a:t>ANSWER</a:t>
            </a:r>
            <a:endParaRPr lang="en-US" dirty="0"/>
          </a:p>
        </p:txBody>
      </p:sp>
      <p:sp>
        <p:nvSpPr>
          <p:cNvPr id="3" name="Content Placeholder 2"/>
          <p:cNvSpPr>
            <a:spLocks noGrp="1"/>
          </p:cNvSpPr>
          <p:nvPr>
            <p:ph idx="1"/>
          </p:nvPr>
        </p:nvSpPr>
        <p:spPr>
          <a:xfrm>
            <a:off x="963826" y="1804085"/>
            <a:ext cx="10618573" cy="4815655"/>
          </a:xfrm>
        </p:spPr>
        <p:txBody>
          <a:bodyPr/>
          <a:lstStyle/>
          <a:p>
            <a:pPr marL="0" indent="0" algn="ctr">
              <a:buNone/>
            </a:pPr>
            <a:r>
              <a:rPr lang="en-US" sz="2400" b="1" dirty="0"/>
              <a:t>Rule 3.6 (c) </a:t>
            </a:r>
            <a:r>
              <a:rPr lang="en-US" sz="2400" b="1" dirty="0" smtClean="0"/>
              <a:t>Pg.40</a:t>
            </a:r>
          </a:p>
          <a:p>
            <a:pPr marL="0" indent="0" algn="ctr">
              <a:buNone/>
            </a:pPr>
            <a:endParaRPr lang="en-US" sz="2400" dirty="0"/>
          </a:p>
          <a:p>
            <a:pPr marL="0" indent="0" algn="ctr">
              <a:buNone/>
            </a:pPr>
            <a:r>
              <a:rPr lang="en-US" sz="2400" dirty="0"/>
              <a:t>If a player loses his helmet, facial protector, throat protector, or his chinstrap becomes undone while play is in progress, that player has two (2) options:</a:t>
            </a:r>
          </a:p>
          <a:p>
            <a:pPr marL="0" lvl="0" indent="0" algn="ctr">
              <a:buNone/>
            </a:pPr>
            <a:r>
              <a:rPr lang="en-US" sz="2400" dirty="0"/>
              <a:t>Replace his helmet, facial protector, throat protector, or his chinstrap and properly fasten it before participating in the play or,</a:t>
            </a:r>
          </a:p>
          <a:p>
            <a:pPr marL="0" lvl="0" indent="0" algn="ctr">
              <a:buNone/>
            </a:pPr>
            <a:r>
              <a:rPr lang="en-US" sz="2400" dirty="0"/>
              <a:t>Proceed to the players’ bench and be substituted for, in accordance with the rules. If a player participates in the play without his helmet, facial protector, throat protector or without a chinstrap fastened, play shall be stopped immediately, regardless of which team is in possession of the puck and the offending player shall be assessed a Minor penalty for “Ineligible Player”.</a:t>
            </a:r>
          </a:p>
          <a:p>
            <a:pPr marL="0" indent="0" algn="ctr">
              <a:buNone/>
            </a:pPr>
            <a:r>
              <a:rPr lang="en-US" sz="2400" dirty="0"/>
              <a:t>Note: </a:t>
            </a:r>
            <a:r>
              <a:rPr lang="en-US" sz="2400" b="1" dirty="0"/>
              <a:t>THIS IS NOT A DELAYED PENALTY</a:t>
            </a:r>
            <a:endParaRPr lang="en-US" sz="2400" dirty="0"/>
          </a:p>
        </p:txBody>
      </p:sp>
    </p:spTree>
    <p:extLst>
      <p:ext uri="{BB962C8B-B14F-4D97-AF65-F5344CB8AC3E}">
        <p14:creationId xmlns:p14="http://schemas.microsoft.com/office/powerpoint/2010/main" val="377385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50"/>
                                        <p:tgtEl>
                                          <p:spTgt spid="3">
                                            <p:txEl>
                                              <p:pRg st="0" end="0"/>
                                            </p:txEl>
                                          </p:spTgt>
                                        </p:tgtEl>
                                      </p:cBhvr>
                                    </p:animEffect>
                                    <p:anim calcmode="lin" valueType="num">
                                      <p:cBhvr>
                                        <p:cTn id="8"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5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250"/>
                                        <p:tgtEl>
                                          <p:spTgt spid="3">
                                            <p:txEl>
                                              <p:pRg st="2" end="2"/>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50"/>
                                        <p:tgtEl>
                                          <p:spTgt spid="3">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25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25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JUIOR SCENARIO #4</a:t>
            </a:r>
            <a:endParaRPr lang="en-US" dirty="0"/>
          </a:p>
        </p:txBody>
      </p:sp>
      <p:sp>
        <p:nvSpPr>
          <p:cNvPr id="3" name="Content Placeholder 2"/>
          <p:cNvSpPr>
            <a:spLocks noGrp="1"/>
          </p:cNvSpPr>
          <p:nvPr>
            <p:ph idx="1"/>
          </p:nvPr>
        </p:nvSpPr>
        <p:spPr>
          <a:xfrm>
            <a:off x="1013254" y="1762897"/>
            <a:ext cx="10569146" cy="4363267"/>
          </a:xfrm>
        </p:spPr>
        <p:txBody>
          <a:bodyPr/>
          <a:lstStyle/>
          <a:p>
            <a:pPr marL="0" indent="0" algn="ctr">
              <a:buNone/>
            </a:pPr>
            <a:endParaRPr lang="en-US" sz="2800" dirty="0" smtClean="0"/>
          </a:p>
          <a:p>
            <a:pPr marL="0" indent="0" algn="ctr">
              <a:buNone/>
            </a:pPr>
            <a:r>
              <a:rPr lang="en-US" sz="2800" dirty="0"/>
              <a:t>A defending player shoots the puck out over his defending blue line. It then deflects off another defending player back into his defending zone while an attacking player is in that zone.</a:t>
            </a:r>
          </a:p>
          <a:p>
            <a:pPr marL="0" indent="0" algn="ctr">
              <a:buNone/>
            </a:pPr>
            <a:endParaRPr lang="en-US" sz="2800" dirty="0" smtClean="0"/>
          </a:p>
          <a:p>
            <a:pPr marL="0" indent="0" algn="ctr">
              <a:buNone/>
            </a:pPr>
            <a:r>
              <a:rPr lang="en-US" sz="2800" dirty="0" smtClean="0"/>
              <a:t>Is this offside?</a:t>
            </a:r>
            <a:endParaRPr lang="en-US" sz="2800" dirty="0"/>
          </a:p>
        </p:txBody>
      </p:sp>
    </p:spTree>
    <p:extLst>
      <p:ext uri="{BB962C8B-B14F-4D97-AF65-F5344CB8AC3E}">
        <p14:creationId xmlns:p14="http://schemas.microsoft.com/office/powerpoint/2010/main" val="568729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JUIOR SCENARIO #4</a:t>
            </a:r>
            <a:br>
              <a:rPr lang="en-US" dirty="0" smtClean="0"/>
            </a:br>
            <a:r>
              <a:rPr lang="en-US" dirty="0" smtClean="0"/>
              <a:t>ANSWER</a:t>
            </a:r>
            <a:endParaRPr lang="en-US" dirty="0"/>
          </a:p>
        </p:txBody>
      </p:sp>
      <p:sp>
        <p:nvSpPr>
          <p:cNvPr id="3" name="Content Placeholder 2"/>
          <p:cNvSpPr>
            <a:spLocks noGrp="1"/>
          </p:cNvSpPr>
          <p:nvPr>
            <p:ph idx="1"/>
          </p:nvPr>
        </p:nvSpPr>
        <p:spPr>
          <a:xfrm>
            <a:off x="1013254" y="1902941"/>
            <a:ext cx="10569146" cy="4223223"/>
          </a:xfrm>
        </p:spPr>
        <p:txBody>
          <a:bodyPr/>
          <a:lstStyle/>
          <a:p>
            <a:pPr marL="0" indent="0" algn="ctr">
              <a:buNone/>
            </a:pPr>
            <a:endParaRPr lang="en-US" sz="2800" dirty="0" smtClean="0"/>
          </a:p>
          <a:p>
            <a:pPr marL="0" indent="0" algn="ctr">
              <a:buNone/>
            </a:pPr>
            <a:r>
              <a:rPr lang="en-US" sz="2800" b="1" dirty="0" smtClean="0"/>
              <a:t>Situation </a:t>
            </a:r>
            <a:r>
              <a:rPr lang="en-US" sz="2800" b="1" dirty="0"/>
              <a:t>13 Rule 10.8 (a) Note </a:t>
            </a:r>
            <a:r>
              <a:rPr lang="en-US" sz="2800" b="1" dirty="0" smtClean="0"/>
              <a:t>1 Pg.140</a:t>
            </a:r>
          </a:p>
          <a:p>
            <a:pPr marL="0" indent="0" algn="ctr">
              <a:buNone/>
            </a:pPr>
            <a:endParaRPr lang="en-US" sz="2800" dirty="0"/>
          </a:p>
          <a:p>
            <a:pPr marL="0" indent="0" algn="ctr">
              <a:buNone/>
            </a:pPr>
            <a:r>
              <a:rPr lang="en-US" sz="2800" dirty="0"/>
              <a:t>DELAYED OFF-SIDE </a:t>
            </a:r>
          </a:p>
          <a:p>
            <a:pPr marL="0" indent="0" algn="ctr">
              <a:buNone/>
            </a:pPr>
            <a:endParaRPr lang="en-US" sz="2800" dirty="0"/>
          </a:p>
        </p:txBody>
      </p:sp>
    </p:spTree>
    <p:extLst>
      <p:ext uri="{BB962C8B-B14F-4D97-AF65-F5344CB8AC3E}">
        <p14:creationId xmlns:p14="http://schemas.microsoft.com/office/powerpoint/2010/main" val="3339750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605</Words>
  <Application>Microsoft Office PowerPoint</Application>
  <PresentationFormat>Widescreen</PresentationFormat>
  <Paragraphs>46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ＭＳ Ｐゴシック</vt:lpstr>
      <vt:lpstr>Arial</vt:lpstr>
      <vt:lpstr>Calibri</vt:lpstr>
      <vt:lpstr>Custom Design</vt:lpstr>
      <vt:lpstr>IT’S YOUR CALL 2015 JUNIOR SCENARIOS</vt:lpstr>
      <vt:lpstr>IYC JUIOR SCENARIO #1 </vt:lpstr>
      <vt:lpstr>IYC JUIOR SCENARIO #1 ANSWER</vt:lpstr>
      <vt:lpstr>IYC JUIOR SCENARIO #2</vt:lpstr>
      <vt:lpstr>IYC JUIOR SCENARIO #2 ANSWER</vt:lpstr>
      <vt:lpstr>IYC JUIOR SCENARIO #3</vt:lpstr>
      <vt:lpstr>IYC JUIOR SCENARIO #3 ANSWER</vt:lpstr>
      <vt:lpstr>IYC JUIOR SCENARIO #4</vt:lpstr>
      <vt:lpstr>IYC JUIOR SCENARIO #4 ANSWER</vt:lpstr>
      <vt:lpstr>IYC JUIOR SCENARIO #5</vt:lpstr>
      <vt:lpstr>IYC JUIOR SCENARIO #5 ANSWER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 Delves</dc:creator>
  <cp:lastModifiedBy>Rob Delves</cp:lastModifiedBy>
  <cp:revision>21</cp:revision>
  <dcterms:created xsi:type="dcterms:W3CDTF">2015-07-20T17:07:34Z</dcterms:created>
  <dcterms:modified xsi:type="dcterms:W3CDTF">2015-07-28T02:37:34Z</dcterms:modified>
</cp:coreProperties>
</file>