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7" r:id="rId2"/>
    <p:sldId id="258" r:id="rId3"/>
    <p:sldId id="259" r:id="rId4"/>
    <p:sldId id="266" r:id="rId5"/>
    <p:sldId id="260" r:id="rId6"/>
    <p:sldId id="264" r:id="rId7"/>
    <p:sldId id="261" r:id="rId8"/>
    <p:sldId id="262" r:id="rId9"/>
    <p:sldId id="265" r:id="rId10"/>
    <p:sldId id="270" r:id="rId11"/>
    <p:sldId id="272" r:id="rId12"/>
    <p:sldId id="273" r:id="rId13"/>
    <p:sldId id="277" r:id="rId14"/>
    <p:sldId id="279" r:id="rId15"/>
    <p:sldId id="280" r:id="rId16"/>
    <p:sldId id="287" r:id="rId17"/>
    <p:sldId id="281" r:id="rId18"/>
    <p:sldId id="289" r:id="rId19"/>
    <p:sldId id="276" r:id="rId20"/>
    <p:sldId id="282" r:id="rId21"/>
    <p:sldId id="284" r:id="rId22"/>
    <p:sldId id="286" r:id="rId23"/>
    <p:sldId id="310" r:id="rId24"/>
    <p:sldId id="290" r:id="rId25"/>
    <p:sldId id="292" r:id="rId26"/>
    <p:sldId id="293" r:id="rId27"/>
    <p:sldId id="294" r:id="rId28"/>
    <p:sldId id="295" r:id="rId29"/>
    <p:sldId id="297" r:id="rId30"/>
    <p:sldId id="298" r:id="rId31"/>
    <p:sldId id="300" r:id="rId32"/>
    <p:sldId id="301" r:id="rId33"/>
    <p:sldId id="302" r:id="rId34"/>
    <p:sldId id="263" r:id="rId35"/>
    <p:sldId id="267" r:id="rId36"/>
    <p:sldId id="303" r:id="rId37"/>
    <p:sldId id="304" r:id="rId38"/>
    <p:sldId id="305" r:id="rId39"/>
    <p:sldId id="306" r:id="rId40"/>
    <p:sldId id="307" r:id="rId41"/>
    <p:sldId id="308" r:id="rId42"/>
    <p:sldId id="30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1AF9910-D737-400B-BFD8-7C865BA0F956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C82D976-51B0-4640-AE11-CED43C905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72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CA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8856B0-61EA-4D25-A2D4-78C707F8D235}" type="slidenum">
              <a:rPr lang="en-CA">
                <a:solidFill>
                  <a:srgbClr val="1F497D"/>
                </a:solidFill>
                <a:latin typeface="Arial Black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CA">
              <a:solidFill>
                <a:srgbClr val="1F497D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0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60458F3-4B93-4B25-8971-89ED8D8CECC7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098B54-C71E-4A34-9165-B54A93413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2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EE1969-D36F-43B7-BD2F-DFCF3A973E54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64F7F92-F638-4510-908C-9C7E23AAF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8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AF0A57-E80B-4CE2-9897-79A4AFBF3D85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69B2A2F-0352-4B51-8F3D-92D931702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3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08D2941-887B-46C0-B928-195CCFC4B808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73553AC-14A5-44AD-9B6F-F4AE74AAD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4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393F48-BA38-493E-8EB3-CF4083899D12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961CFEB-CD66-4821-8861-AC289A748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1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0CFB42F-77AD-4857-B01E-45B549069150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AA1D3D3-A7B1-4A07-A3F0-5DD4E4881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45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6732AB3-3129-42F1-B5E0-8FFB7EBA0CA0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FA01226-7D04-47B7-B60E-F6676FF5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9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64C7879-D298-4412-98A0-C1E910109772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EA235AA-0DB7-4BE7-AD12-3C8F8FC5C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9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C7301CD-869F-4F01-884C-3B5A2D171172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41CF782-AE25-47CE-B785-145356E85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8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3B49466-AC46-4E64-B3A9-81312486B379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AEB4D3C-5038-43DB-B1BE-915E7E423F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8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549B788-2E38-46DB-9E1C-0F568CE2E197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2879167-F12D-413A-A784-8E1B91CEE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8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prstClr val="black">
                    <a:tint val="75000"/>
                  </a:prstClr>
                </a:solidFill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F86E75CE-355B-417D-84EB-624909132AAF}" type="datetimeFigureOut">
              <a:rPr lang="en-US"/>
              <a:pPr>
                <a:defRPr/>
              </a:pPr>
              <a:t>7/28/2015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prstClr val="black">
                    <a:tint val="75000"/>
                  </a:prstClr>
                </a:solidFill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E67E5486-51BF-4F2F-BDEF-C9CCED99C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0"/>
          <p:cNvSpPr>
            <a:spLocks noChangeArrowheads="1"/>
          </p:cNvSpPr>
          <p:nvPr userDrawn="1"/>
        </p:nvSpPr>
        <p:spPr bwMode="auto">
          <a:xfrm>
            <a:off x="0" y="0"/>
            <a:ext cx="684213" cy="6858000"/>
          </a:xfrm>
          <a:prstGeom prst="rect">
            <a:avLst/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CA" sz="2000" b="1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032" name="Picture 11" descr="OHF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6165850"/>
            <a:ext cx="652462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2" descr="hc_cmyk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105525"/>
            <a:ext cx="666750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2" descr="re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0"/>
            <a:ext cx="2624137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828800"/>
            <a:ext cx="7772400" cy="1470025"/>
          </a:xfrm>
        </p:spPr>
        <p:txBody>
          <a:bodyPr/>
          <a:lstStyle/>
          <a:p>
            <a:r>
              <a:rPr lang="en-CA" b="1" u="sng" dirty="0" smtClean="0"/>
              <a:t>Time and Co-Incidental Penalties</a:t>
            </a:r>
            <a:endParaRPr lang="en-CA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29000"/>
            <a:ext cx="6400800" cy="1752600"/>
          </a:xfrm>
        </p:spPr>
        <p:txBody>
          <a:bodyPr/>
          <a:lstStyle/>
          <a:p>
            <a:r>
              <a:rPr lang="en-CA" dirty="0" smtClean="0"/>
              <a:t>A new approach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524418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04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130543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95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680105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80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2555773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2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94786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19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41003"/>
              </p:ext>
            </p:extLst>
          </p:nvPr>
        </p:nvGraphicFramePr>
        <p:xfrm>
          <a:off x="838200" y="1295400"/>
          <a:ext cx="7848600" cy="4783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91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509125"/>
              </p:ext>
            </p:extLst>
          </p:nvPr>
        </p:nvGraphicFramePr>
        <p:xfrm>
          <a:off x="838200" y="1295400"/>
          <a:ext cx="7848600" cy="503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Nothing</a:t>
                      </a:r>
                    </a:p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99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938200"/>
              </p:ext>
            </p:extLst>
          </p:nvPr>
        </p:nvGraphicFramePr>
        <p:xfrm>
          <a:off x="838200" y="1295400"/>
          <a:ext cx="7848600" cy="503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57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158026"/>
              </p:ext>
            </p:extLst>
          </p:nvPr>
        </p:nvGraphicFramePr>
        <p:xfrm>
          <a:off x="838200" y="1295400"/>
          <a:ext cx="7848600" cy="503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12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572658"/>
              </p:ext>
            </p:extLst>
          </p:nvPr>
        </p:nvGraphicFramePr>
        <p:xfrm>
          <a:off x="838200" y="1295400"/>
          <a:ext cx="7848600" cy="5036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84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CA" dirty="0" smtClean="0"/>
              <a:t>What is the Difference between Time Penalties and Coincidental Penalties?</a:t>
            </a:r>
          </a:p>
          <a:p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Really, nothing</a:t>
            </a:r>
          </a:p>
          <a:p>
            <a:pPr marL="0" indent="0" algn="ctr">
              <a:buNone/>
            </a:pPr>
            <a:endParaRPr lang="en-CA" dirty="0" smtClean="0"/>
          </a:p>
          <a:p>
            <a:pPr algn="ctr"/>
            <a:r>
              <a:rPr lang="en-CA" dirty="0" smtClean="0"/>
              <a:t>All penalties are minors or majors.</a:t>
            </a:r>
          </a:p>
          <a:p>
            <a:pPr algn="ctr"/>
            <a:r>
              <a:rPr lang="en-CA" dirty="0" smtClean="0"/>
              <a:t>It all depends on how many are called at any particular stoppage of play.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479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137955"/>
              </p:ext>
            </p:extLst>
          </p:nvPr>
        </p:nvGraphicFramePr>
        <p:xfrm>
          <a:off x="838200" y="1295400"/>
          <a:ext cx="7848600" cy="509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</a:p>
                    <a:p>
                      <a:pPr algn="ctr"/>
                      <a:r>
                        <a:rPr lang="en-CA" sz="1200" dirty="0" smtClean="0"/>
                        <a:t>Time Penalty gets removed on goal</a:t>
                      </a:r>
                      <a:endParaRPr lang="en-C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 &amp;</a:t>
                      </a:r>
                    </a:p>
                    <a:p>
                      <a:pPr algn="ctr"/>
                      <a:r>
                        <a:rPr lang="en-CA" dirty="0" smtClean="0"/>
                        <a:t>Co-Incidental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39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114142"/>
              </p:ext>
            </p:extLst>
          </p:nvPr>
        </p:nvGraphicFramePr>
        <p:xfrm>
          <a:off x="838200" y="1295400"/>
          <a:ext cx="7848600" cy="509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 smtClean="0"/>
                        <a:t>Time Penalty gets removed on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 &amp;</a:t>
                      </a:r>
                    </a:p>
                    <a:p>
                      <a:pPr algn="ctr"/>
                      <a:r>
                        <a:rPr lang="en-CA" dirty="0" smtClean="0"/>
                        <a:t>Co-Incidental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+ 2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49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4643334"/>
              </p:ext>
            </p:extLst>
          </p:nvPr>
        </p:nvGraphicFramePr>
        <p:xfrm>
          <a:off x="838200" y="1295400"/>
          <a:ext cx="7848600" cy="509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 smtClean="0"/>
                        <a:t>Time Penalty gets removed on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 &amp;</a:t>
                      </a:r>
                    </a:p>
                    <a:p>
                      <a:pPr algn="ctr"/>
                      <a:r>
                        <a:rPr lang="en-CA" dirty="0" smtClean="0"/>
                        <a:t>Co-Incidental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+ 2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min on “A”</a:t>
                      </a:r>
                    </a:p>
                    <a:p>
                      <a:pPr algn="ctr"/>
                      <a:r>
                        <a:rPr lang="en-CA" sz="1400" dirty="0" smtClean="0"/>
                        <a:t>And extra player in the box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93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885109"/>
              </p:ext>
            </p:extLst>
          </p:nvPr>
        </p:nvGraphicFramePr>
        <p:xfrm>
          <a:off x="838200" y="1295400"/>
          <a:ext cx="7848600" cy="509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Scores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Scores @ 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400" b="1" dirty="0" smtClean="0"/>
                        <a:t>No one returns</a:t>
                      </a:r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algn="ctr"/>
                      <a:r>
                        <a:rPr lang="en-CA" dirty="0" smtClean="0"/>
                        <a:t>2 @ 3:30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min on “A”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 smtClean="0"/>
                        <a:t>Time Penalty gets removed on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@ 3:30</a:t>
                      </a:r>
                    </a:p>
                    <a:p>
                      <a:pPr algn="ctr"/>
                      <a:r>
                        <a:rPr lang="en-CA" dirty="0" smtClean="0"/>
                        <a:t>Scores @ 3:00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 &amp;</a:t>
                      </a:r>
                    </a:p>
                    <a:p>
                      <a:pPr algn="ctr"/>
                      <a:r>
                        <a:rPr lang="en-CA" dirty="0" smtClean="0"/>
                        <a:t>Co-Incidental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125740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 + 2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min on “A”</a:t>
                      </a:r>
                    </a:p>
                    <a:p>
                      <a:pPr algn="ctr"/>
                      <a:r>
                        <a:rPr lang="en-CA" sz="1400" dirty="0" smtClean="0"/>
                        <a:t>And extra player in the box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Time &amp;</a:t>
                      </a:r>
                    </a:p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23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378962"/>
              </p:ext>
            </p:extLst>
          </p:nvPr>
        </p:nvGraphicFramePr>
        <p:xfrm>
          <a:off x="838200" y="1295400"/>
          <a:ext cx="8153400" cy="4069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9499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401947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01947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01947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401947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703407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01947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05957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97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464692"/>
              </p:ext>
            </p:extLst>
          </p:nvPr>
        </p:nvGraphicFramePr>
        <p:xfrm>
          <a:off x="838200" y="1295400"/>
          <a:ext cx="8153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661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24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90533"/>
              </p:ext>
            </p:extLst>
          </p:nvPr>
        </p:nvGraphicFramePr>
        <p:xfrm>
          <a:off x="838200" y="1295400"/>
          <a:ext cx="8153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661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45760"/>
              </p:ext>
            </p:extLst>
          </p:nvPr>
        </p:nvGraphicFramePr>
        <p:xfrm>
          <a:off x="838200" y="1295400"/>
          <a:ext cx="8153401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891031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77062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6893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5760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31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893450"/>
              </p:ext>
            </p:extLst>
          </p:nvPr>
        </p:nvGraphicFramePr>
        <p:xfrm>
          <a:off x="838200" y="1295400"/>
          <a:ext cx="8153401" cy="4570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46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971452"/>
              </p:ext>
            </p:extLst>
          </p:nvPr>
        </p:nvGraphicFramePr>
        <p:xfrm>
          <a:off x="838200" y="1295400"/>
          <a:ext cx="8153401" cy="4570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1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algn="ctr"/>
            <a:r>
              <a:rPr lang="en-CA" dirty="0" smtClean="0"/>
              <a:t>If one minor penalty is called at a stoppage of play, what kind of penalty is it?</a:t>
            </a:r>
          </a:p>
          <a:p>
            <a:pPr marL="0" indent="0">
              <a:buNone/>
            </a:pPr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 a Time penalty</a:t>
            </a:r>
          </a:p>
          <a:p>
            <a:pPr algn="ctr"/>
            <a:r>
              <a:rPr lang="en-CA" dirty="0" smtClean="0"/>
              <a:t>because is goes on the clock and the team receiving the penalty will play 1 player short because of it.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556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440959"/>
              </p:ext>
            </p:extLst>
          </p:nvPr>
        </p:nvGraphicFramePr>
        <p:xfrm>
          <a:off x="838200" y="1295400"/>
          <a:ext cx="8153401" cy="4768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 smtClean="0"/>
                        <a:t>5 min for</a:t>
                      </a:r>
                      <a:r>
                        <a:rPr lang="en-CA" sz="1600" baseline="0" dirty="0" smtClean="0"/>
                        <a:t> “A”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2 min for “B”</a:t>
                      </a:r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400" b="1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565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230687"/>
              </p:ext>
            </p:extLst>
          </p:nvPr>
        </p:nvGraphicFramePr>
        <p:xfrm>
          <a:off x="838200" y="1295400"/>
          <a:ext cx="8153401" cy="4768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 smtClean="0"/>
                        <a:t>5 min for</a:t>
                      </a:r>
                      <a:r>
                        <a:rPr lang="en-CA" sz="1600" baseline="0" dirty="0" smtClean="0"/>
                        <a:t> “A”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2 min for “B”</a:t>
                      </a:r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/>
                        <a:t>Time</a:t>
                      </a:r>
                      <a:endParaRPr lang="en-CA" sz="1600" b="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690130"/>
              </p:ext>
            </p:extLst>
          </p:nvPr>
        </p:nvGraphicFramePr>
        <p:xfrm>
          <a:off x="838200" y="1295400"/>
          <a:ext cx="8153401" cy="4768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 smtClean="0"/>
                        <a:t>5 min for</a:t>
                      </a:r>
                      <a:r>
                        <a:rPr lang="en-CA" sz="1600" baseline="0" dirty="0" smtClean="0"/>
                        <a:t> “A”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2 min for “B”</a:t>
                      </a:r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/>
                        <a:t>Time</a:t>
                      </a:r>
                      <a:endParaRPr lang="en-CA" sz="1600" b="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smtClean="0"/>
                        <a:t>A6 - 2 @ Stoppage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66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446741"/>
              </p:ext>
            </p:extLst>
          </p:nvPr>
        </p:nvGraphicFramePr>
        <p:xfrm>
          <a:off x="838200" y="1295400"/>
          <a:ext cx="8153401" cy="466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531"/>
                <a:gridCol w="1590531"/>
                <a:gridCol w="1590531"/>
                <a:gridCol w="1590531"/>
                <a:gridCol w="1791277"/>
              </a:tblGrid>
              <a:tr h="1171738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Example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will the penalty clock look like?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Team 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What types of Penalties are they?</a:t>
                      </a:r>
                      <a:endParaRPr lang="en-CA" dirty="0"/>
                    </a:p>
                  </a:txBody>
                  <a:tcPr/>
                </a:tc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</a:t>
                      </a:r>
                      <a:r>
                        <a:rPr lang="en-CA" baseline="0" dirty="0" smtClean="0"/>
                        <a:t> @ 4:00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Nothing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2+2 @ 4:00</a:t>
                      </a:r>
                    </a:p>
                    <a:p>
                      <a:pPr algn="ctr"/>
                      <a:r>
                        <a:rPr lang="en-CA" dirty="0" smtClean="0"/>
                        <a:t>No 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Co-Incidental</a:t>
                      </a:r>
                    </a:p>
                    <a:p>
                      <a:pPr algn="ctr"/>
                      <a:r>
                        <a:rPr lang="en-CA" sz="1200" dirty="0" smtClean="0"/>
                        <a:t>Players serve 4 plus a whistle</a:t>
                      </a:r>
                      <a:endParaRPr lang="en-CA" sz="120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5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dirty="0" smtClean="0"/>
                        <a:t>5 min for</a:t>
                      </a:r>
                      <a:r>
                        <a:rPr lang="en-CA" sz="1600" baseline="0" dirty="0" smtClean="0"/>
                        <a:t> “A”</a:t>
                      </a:r>
                    </a:p>
                    <a:p>
                      <a:pPr algn="ctr"/>
                      <a:r>
                        <a:rPr lang="en-CA" sz="1600" baseline="0" dirty="0" smtClean="0"/>
                        <a:t>2 min for “B”</a:t>
                      </a:r>
                      <a:endParaRPr lang="en-C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2 @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600" b="0" dirty="0" smtClean="0"/>
                        <a:t>Time</a:t>
                      </a:r>
                      <a:endParaRPr lang="en-CA" sz="1600" b="0" dirty="0"/>
                    </a:p>
                  </a:txBody>
                  <a:tcPr/>
                </a:tc>
              </a:tr>
              <a:tr h="38136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66739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</a:t>
                      </a:r>
                    </a:p>
                    <a:p>
                      <a:pPr algn="ctr"/>
                      <a:r>
                        <a:rPr lang="en-CA" dirty="0" smtClean="0"/>
                        <a:t>Bonus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smtClean="0"/>
                        <a:t>A6 - 2 @ Stoppage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smtClean="0"/>
                        <a:t>Before play resumes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smtClean="0"/>
                        <a:t>A4 - 2 for </a:t>
                      </a:r>
                      <a:r>
                        <a:rPr lang="en-CA" sz="1400" dirty="0" err="1" smtClean="0"/>
                        <a:t>Unsports</a:t>
                      </a:r>
                      <a:endParaRPr lang="en-C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dirty="0" smtClean="0"/>
                        <a:t>B8 - 2 for </a:t>
                      </a:r>
                      <a:r>
                        <a:rPr lang="en-CA" sz="1400" dirty="0" err="1" smtClean="0"/>
                        <a:t>Unsports</a:t>
                      </a:r>
                      <a:endParaRPr lang="en-C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Answer on Board</a:t>
                      </a:r>
                      <a:endParaRPr lang="en-CA" dirty="0"/>
                    </a:p>
                  </a:txBody>
                  <a:tcPr/>
                </a:tc>
              </a:tr>
              <a:tr h="413186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18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8229600" cy="5257800"/>
          </a:xfrm>
        </p:spPr>
        <p:txBody>
          <a:bodyPr/>
          <a:lstStyle/>
          <a:p>
            <a:pPr algn="ctr"/>
            <a:r>
              <a:rPr lang="en-CA" dirty="0" smtClean="0"/>
              <a:t>So, what happens now, when I call 3 penalties against the same team at 3 stoppages in a row?</a:t>
            </a:r>
          </a:p>
          <a:p>
            <a:endParaRPr lang="en-CA" dirty="0"/>
          </a:p>
          <a:p>
            <a:pPr algn="ctr"/>
            <a:r>
              <a:rPr lang="en-CA" dirty="0" smtClean="0"/>
              <a:t>What do we call this situation?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 Delayed Penalty Situation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4227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algn="ctr"/>
            <a:r>
              <a:rPr lang="en-CA" dirty="0" smtClean="0"/>
              <a:t>All penalties to Team A</a:t>
            </a:r>
          </a:p>
          <a:p>
            <a:pPr marL="0" indent="0" algn="ctr">
              <a:buNone/>
            </a:pPr>
            <a:endParaRPr lang="en-CA" dirty="0"/>
          </a:p>
          <a:p>
            <a:pPr algn="ctr"/>
            <a:r>
              <a:rPr lang="en-CA" dirty="0" smtClean="0"/>
              <a:t>#12 – 2:00 at  9:42</a:t>
            </a:r>
          </a:p>
          <a:p>
            <a:pPr algn="ctr"/>
            <a:r>
              <a:rPr lang="en-CA" dirty="0" smtClean="0"/>
              <a:t>#25 – 2:00 at  8:55</a:t>
            </a:r>
          </a:p>
          <a:p>
            <a:pPr algn="ctr"/>
            <a:r>
              <a:rPr lang="en-CA" dirty="0" smtClean="0"/>
              <a:t>#14 – 2:00 at  7:52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Draw up the scenario</a:t>
            </a:r>
            <a:endParaRPr lang="en-CA" dirty="0"/>
          </a:p>
          <a:p>
            <a:pPr algn="ctr"/>
            <a:r>
              <a:rPr lang="en-CA" dirty="0" smtClean="0"/>
              <a:t>What does the clock look like?</a:t>
            </a:r>
          </a:p>
          <a:p>
            <a:pPr algn="ctr"/>
            <a:r>
              <a:rPr lang="en-CA" dirty="0" smtClean="0"/>
              <a:t>What do we do?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3360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99670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37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305759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07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098672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7:52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3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665144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7:52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69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"/>
            <a:ext cx="7924800" cy="5943600"/>
          </a:xfrm>
        </p:spPr>
        <p:txBody>
          <a:bodyPr/>
          <a:lstStyle/>
          <a:p>
            <a:r>
              <a:rPr lang="en-CA" dirty="0" smtClean="0"/>
              <a:t>Now what happens when the </a:t>
            </a:r>
            <a:r>
              <a:rPr lang="en-CA" dirty="0" smtClean="0"/>
              <a:t>other</a:t>
            </a:r>
          </a:p>
          <a:p>
            <a:pPr marL="0" indent="0">
              <a:buNone/>
            </a:pPr>
            <a:r>
              <a:rPr lang="en-CA" dirty="0" smtClean="0"/>
              <a:t> </a:t>
            </a:r>
            <a:r>
              <a:rPr lang="en-CA" dirty="0" smtClean="0"/>
              <a:t>team scores</a:t>
            </a:r>
            <a:r>
              <a:rPr lang="en-CA" dirty="0" smtClean="0"/>
              <a:t>?</a:t>
            </a:r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r>
              <a:rPr lang="en-CA" dirty="0" smtClean="0"/>
              <a:t>the player serving the minor penalty will return because his penalty has the least amount of time. (and it is the only one)</a:t>
            </a:r>
          </a:p>
          <a:p>
            <a:pPr algn="ctr"/>
            <a:endParaRPr lang="en-CA" dirty="0"/>
          </a:p>
          <a:p>
            <a:pPr algn="ctr"/>
            <a:r>
              <a:rPr lang="en-CA" dirty="0" err="1" smtClean="0"/>
              <a:t>Pg</a:t>
            </a:r>
            <a:r>
              <a:rPr lang="en-CA" dirty="0" smtClean="0"/>
              <a:t> 48 Rule Book – Open – Read Sit 1.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What are the 2 questions?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68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567551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6:55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7:52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67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032670"/>
              </p:ext>
            </p:extLst>
          </p:nvPr>
        </p:nvGraphicFramePr>
        <p:xfrm>
          <a:off x="762000" y="18288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6:55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5:42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7:52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4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955709"/>
              </p:ext>
            </p:extLst>
          </p:nvPr>
        </p:nvGraphicFramePr>
        <p:xfrm>
          <a:off x="762000" y="1828800"/>
          <a:ext cx="82296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Number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Min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Infraction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Off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Start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On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9:42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6:55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8:55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5:42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TR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7:52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7:42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First stoppage after 5:42</a:t>
                      </a:r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7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 algn="ctr"/>
            <a:r>
              <a:rPr lang="en-CA" dirty="0" smtClean="0"/>
              <a:t>If one minor penalty is called against each team at the same stoppage of play, what kind of penalties are they?</a:t>
            </a:r>
          </a:p>
          <a:p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r>
              <a:rPr lang="en-CA" dirty="0" smtClean="0"/>
              <a:t>Co-incidental; because will use MOTO to cancel each penalty, they will not go on the clock and each team will play full strength. The players must serve their time plus a whistle before they return.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619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553200"/>
          </a:xfrm>
        </p:spPr>
        <p:txBody>
          <a:bodyPr/>
          <a:lstStyle/>
          <a:p>
            <a:pPr algn="ctr"/>
            <a:r>
              <a:rPr lang="en-CA" dirty="0" smtClean="0"/>
              <a:t>MOTO</a:t>
            </a:r>
          </a:p>
          <a:p>
            <a:pPr algn="ctr"/>
            <a:r>
              <a:rPr lang="en-CA" dirty="0" smtClean="0"/>
              <a:t>What does it stand for?</a:t>
            </a:r>
          </a:p>
          <a:p>
            <a:pPr algn="ctr"/>
            <a:r>
              <a:rPr lang="en-CA" dirty="0"/>
              <a:t>Many</a:t>
            </a:r>
          </a:p>
          <a:p>
            <a:pPr algn="ctr"/>
            <a:r>
              <a:rPr lang="en-CA" dirty="0"/>
              <a:t>Only One</a:t>
            </a:r>
          </a:p>
          <a:p>
            <a:pPr algn="ctr"/>
            <a:r>
              <a:rPr lang="en-CA" dirty="0"/>
              <a:t>avoid Taking</a:t>
            </a:r>
          </a:p>
          <a:p>
            <a:pPr algn="ctr"/>
            <a:r>
              <a:rPr lang="en-CA" dirty="0"/>
              <a:t>Order of Occurrence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We must think of it as an equation, so it must be followed in order, for it to work correctly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Rule Book : </a:t>
            </a:r>
            <a:r>
              <a:rPr lang="en-CA" dirty="0" err="1" smtClean="0"/>
              <a:t>Pg</a:t>
            </a:r>
            <a:r>
              <a:rPr lang="en-CA" dirty="0" smtClean="0"/>
              <a:t> 48   </a:t>
            </a:r>
            <a:r>
              <a:rPr lang="en-CA" dirty="0" err="1" smtClean="0"/>
              <a:t>Pg</a:t>
            </a:r>
            <a:r>
              <a:rPr lang="en-CA" dirty="0" smtClean="0"/>
              <a:t> 53  </a:t>
            </a:r>
            <a:r>
              <a:rPr lang="en-CA" dirty="0" err="1" smtClean="0"/>
              <a:t>Pg</a:t>
            </a:r>
            <a:r>
              <a:rPr lang="en-CA" dirty="0" smtClean="0"/>
              <a:t> 78 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679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algn="ctr"/>
            <a:r>
              <a:rPr lang="en-CA" dirty="0" smtClean="0"/>
              <a:t>If 2 minor penalties are called against the same team at the same stoppage of play, what kind of penalties are they?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Time penalties because they will both go up on the clock separately and the team will play 2 men short because of the penalties</a:t>
            </a:r>
          </a:p>
        </p:txBody>
      </p:sp>
    </p:spTree>
    <p:extLst>
      <p:ext uri="{BB962C8B-B14F-4D97-AF65-F5344CB8AC3E}">
        <p14:creationId xmlns:p14="http://schemas.microsoft.com/office/powerpoint/2010/main" val="418083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/>
            <a:r>
              <a:rPr lang="en-CA" dirty="0" smtClean="0"/>
              <a:t>Now what happens when the other team scores?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The answer is:</a:t>
            </a:r>
          </a:p>
          <a:p>
            <a:pPr algn="ctr"/>
            <a:endParaRPr lang="en-CA" dirty="0" smtClean="0"/>
          </a:p>
          <a:p>
            <a:pPr algn="ctr"/>
            <a:r>
              <a:rPr lang="en-CA" dirty="0" smtClean="0"/>
              <a:t>the player serving the first minor penalty will return because his penalty has the least amount of time and in this case it is the first listed.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6931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CA" dirty="0" smtClean="0"/>
              <a:t>We are going to be moving people around in the classroom to provide visual examples.</a:t>
            </a:r>
          </a:p>
          <a:p>
            <a:pPr algn="ctr"/>
            <a:endParaRPr lang="en-CA" dirty="0"/>
          </a:p>
          <a:p>
            <a:pPr algn="ctr"/>
            <a:r>
              <a:rPr lang="en-CA" dirty="0" smtClean="0"/>
              <a:t>Along with writing them out on the whiteboard (and in the participants workbook)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538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11406</TotalTime>
  <Words>1899</Words>
  <Application>Microsoft Office PowerPoint</Application>
  <PresentationFormat>On-screen Show (4:3)</PresentationFormat>
  <Paragraphs>662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ＭＳ Ｐゴシック</vt:lpstr>
      <vt:lpstr>Arial</vt:lpstr>
      <vt:lpstr>Arial Black</vt:lpstr>
      <vt:lpstr>Calibri</vt:lpstr>
      <vt:lpstr>Custom Design</vt:lpstr>
      <vt:lpstr>Time and Co-Incidental Penalties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omha-9908</dc:creator>
  <cp:lastModifiedBy>wade taylor</cp:lastModifiedBy>
  <cp:revision>61</cp:revision>
  <dcterms:created xsi:type="dcterms:W3CDTF">2014-07-29T23:36:13Z</dcterms:created>
  <dcterms:modified xsi:type="dcterms:W3CDTF">2015-07-30T00:53:50Z</dcterms:modified>
</cp:coreProperties>
</file>