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F99F9-A093-4694-AB02-09D4E84F8DFA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58891-6C47-44B9-8D47-ACDA944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0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8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8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AB3A1-684C-BC4F-9538-17828F4EA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9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7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4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7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7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4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6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72B147-94E1-4209-9BC0-D054C2B228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 Black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7/27/2015</a:t>
            </a:fld>
            <a:endParaRPr lang="en-US">
              <a:solidFill>
                <a:prstClr val="black">
                  <a:tint val="75000"/>
                </a:prstClr>
              </a:solidFill>
              <a:latin typeface="Arial Black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 Black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66AB66-BC3C-4CF8-A743-BD30AEE230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Black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Black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0"/>
            <a:ext cx="684213" cy="6858000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2000" b="1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8" name="Picture 11" descr="OHF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80312" y="6165304"/>
            <a:ext cx="652928" cy="5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c_cmyk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823" y="6105420"/>
            <a:ext cx="666649" cy="63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ref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624137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1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705600" cy="1112838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Is this a good procedure?</a:t>
            </a:r>
            <a:endParaRPr lang="en-US" b="1" dirty="0"/>
          </a:p>
        </p:txBody>
      </p:sp>
      <p:pic>
        <p:nvPicPr>
          <p:cNvPr id="5" name="My Movi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47800"/>
            <a:ext cx="8183676" cy="4599185"/>
          </a:xfrm>
        </p:spPr>
      </p:pic>
    </p:spTree>
    <p:extLst>
      <p:ext uri="{BB962C8B-B14F-4D97-AF65-F5344CB8AC3E}">
        <p14:creationId xmlns:p14="http://schemas.microsoft.com/office/powerpoint/2010/main" val="37951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b="1" dirty="0"/>
              <a:t>Is this a good procedure?</a:t>
            </a:r>
          </a:p>
        </p:txBody>
      </p:sp>
      <p:pic>
        <p:nvPicPr>
          <p:cNvPr id="4" name="procedu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478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197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>
                <a:latin typeface="Arial" charset="0"/>
              </a:rPr>
              <a:t>Quiz – Junior Class 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8229600" cy="3906967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endParaRPr lang="en-US" sz="2400" dirty="0" smtClean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cs typeface="+mn-cs"/>
              </a:rPr>
              <a:t>When you assessing multiple penalties of the same kind, you only have to signal the penalty once? (T/F)</a:t>
            </a: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cs typeface="+mn-cs"/>
              </a:rPr>
              <a:t>How do you identify the offending player?</a:t>
            </a: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cs typeface="+mn-cs"/>
              </a:rPr>
              <a:t>What are two ways to communicate?</a:t>
            </a: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cs typeface="+mn-cs"/>
              </a:rPr>
              <a:t>What arm do I raise to signal an infraction?</a:t>
            </a: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cs typeface="+mn-cs"/>
              </a:rPr>
              <a:t>Should I skate with the penalized player to the penalty bench?</a:t>
            </a: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2400" dirty="0" smtClean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2400" dirty="0" smtClean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2400" dirty="0" smtClean="0">
              <a:solidFill>
                <a:srgbClr val="FF0000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85EB754-52BD-5841-9BC0-545D8872DDC7}" type="slidenum">
              <a:rPr lang="en-US" sz="1400" smtClean="0">
                <a:latin typeface="Times New Roman" charset="0"/>
              </a:rPr>
              <a:pPr>
                <a:defRPr/>
              </a:pPr>
              <a:t>12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231F20"/>
                </a:solidFill>
                <a:latin typeface="HelveticaNeue-Bold" charset="0"/>
              </a:rPr>
              <a:t/>
            </a:r>
            <a:br>
              <a:rPr lang="en-US" sz="3200" b="1" dirty="0">
                <a:solidFill>
                  <a:srgbClr val="231F20"/>
                </a:solidFill>
                <a:latin typeface="HelveticaNeue-Bold" charset="0"/>
              </a:rPr>
            </a:br>
            <a:r>
              <a:rPr lang="en-US" sz="3200" b="1" dirty="0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 dirty="0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 dirty="0">
                <a:solidFill>
                  <a:srgbClr val="231F20"/>
                </a:solidFill>
                <a:latin typeface="Arial" charset="0"/>
              </a:rPr>
              <a:t>S SIGNALS</a:t>
            </a:r>
            <a:r>
              <a:rPr lang="en-US" altLang="ja-JP" sz="3200" dirty="0">
                <a:solidFill>
                  <a:srgbClr val="000000"/>
                </a:solidFill>
                <a:latin typeface="HelveticaNeue-Bold" charset="0"/>
              </a:rPr>
              <a:t/>
            </a:r>
            <a:br>
              <a:rPr lang="en-US" altLang="ja-JP" sz="3200" dirty="0">
                <a:solidFill>
                  <a:srgbClr val="000000"/>
                </a:solidFill>
                <a:latin typeface="HelveticaNeue-Bold" charset="0"/>
              </a:rPr>
            </a:br>
            <a:endParaRPr lang="en-US" sz="3200" dirty="0">
              <a:solidFill>
                <a:srgbClr val="000000"/>
              </a:solidFill>
              <a:latin typeface="HelveticaNeue-Bold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4913" y="1981200"/>
            <a:ext cx="3076575" cy="4114800"/>
          </a:xfrm>
        </p:spPr>
      </p:pic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945357" y="1577236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15679" y="2022236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/>
              <a:t>Striking the clenched fist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of one hand into the open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palm of the opposite hand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in front of the chest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00400" y="11430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BOARDING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10443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bldLvl="5" autoUpdateAnimBg="0" advAuto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FE653D2-88C1-4340-814F-77D3A7F40270}" type="slidenum">
              <a:rPr lang="en-US" sz="1400" smtClean="0">
                <a:latin typeface="Times New Roman" charset="0"/>
              </a:rPr>
              <a:pPr>
                <a:defRPr/>
              </a:pPr>
              <a:t>13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HelveticaNeue-Bold" charset="0"/>
              </a:rPr>
              <a:t/>
            </a:r>
            <a:br>
              <a:rPr lang="en-US" sz="3200" b="1">
                <a:solidFill>
                  <a:srgbClr val="231F20"/>
                </a:solidFill>
                <a:latin typeface="HelveticaNeue-Bold" charset="0"/>
              </a:rPr>
            </a:b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r>
              <a:rPr lang="en-US" altLang="ja-JP" sz="3200">
                <a:solidFill>
                  <a:srgbClr val="000000"/>
                </a:solidFill>
                <a:latin typeface="HelveticaNeue-Bold" charset="0"/>
              </a:rPr>
              <a:t/>
            </a:r>
            <a:br>
              <a:rPr lang="en-US" altLang="ja-JP" sz="3200">
                <a:solidFill>
                  <a:srgbClr val="000000"/>
                </a:solidFill>
                <a:latin typeface="HelveticaNeue-Bold" charset="0"/>
              </a:rPr>
            </a:b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9548" y="224155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Open palm of the </a:t>
            </a:r>
            <a:r>
              <a:rPr lang="en-US" sz="1800" dirty="0" err="1">
                <a:solidFill>
                  <a:srgbClr val="231F20"/>
                </a:solidFill>
              </a:rPr>
              <a:t>nonwhistle</a:t>
            </a: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hand, with fingers together, comes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across body on to the opposite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shoulder.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5125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99548" y="1790700"/>
            <a:ext cx="3055937" cy="4114800"/>
          </a:xfrm>
        </p:spPr>
      </p:pic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1371600" y="1666875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59100" y="1143000"/>
            <a:ext cx="313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BODYCHECKING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290030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14572C7-15CF-D84F-BE32-7E6B20538E71}" type="slidenum">
              <a:rPr lang="en-US" sz="1400" smtClean="0">
                <a:latin typeface="Times New Roman" charset="0"/>
              </a:rPr>
              <a:pPr>
                <a:defRPr/>
              </a:pPr>
              <a:t>14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148" y="2818878"/>
            <a:ext cx="2392079" cy="21336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A cross motion of the forearms,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one moving under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other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6149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981200"/>
            <a:ext cx="3095625" cy="4114800"/>
          </a:xfrm>
        </p:spPr>
      </p:pic>
      <p:sp>
        <p:nvSpPr>
          <p:cNvPr id="27653" name="Oval 7"/>
          <p:cNvSpPr>
            <a:spLocks noChangeArrowheads="1"/>
          </p:cNvSpPr>
          <p:nvPr/>
        </p:nvSpPr>
        <p:spPr bwMode="auto">
          <a:xfrm>
            <a:off x="1042988" y="1637778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6600" y="914400"/>
            <a:ext cx="264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BUTT-ENDING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18590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844AA12-75F7-0A42-A5C4-C74CF85F911A}" type="slidenum">
              <a:rPr lang="en-US" sz="1400" smtClean="0">
                <a:latin typeface="Times New Roman" charset="0"/>
              </a:rPr>
              <a:pPr>
                <a:defRPr/>
              </a:pPr>
              <a:t>15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FF33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2027259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Rotating clenched fists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around one another in front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of the chest.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1965542"/>
            <a:ext cx="2994025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7" name="Oval 7"/>
          <p:cNvSpPr>
            <a:spLocks noChangeArrowheads="1"/>
          </p:cNvSpPr>
          <p:nvPr/>
        </p:nvSpPr>
        <p:spPr bwMode="auto">
          <a:xfrm>
            <a:off x="1600200" y="179331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81400" y="1219200"/>
            <a:ext cx="2139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CHARGING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3400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276DB23-5348-9F43-BA38-1A789CDC543D}" type="slidenum">
              <a:rPr lang="en-US" sz="1400" smtClean="0">
                <a:latin typeface="Times New Roman" charset="0"/>
              </a:rPr>
              <a:pPr>
                <a:defRPr/>
              </a:pPr>
              <a:t>16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FF33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71700" y="2114583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A forward motion of both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arms, with the palms of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the hands open and facing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away from the body, fully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extended from the chest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</a:rPr>
              <a:t>at shoulder level.</a:t>
            </a: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8197" name="Picture 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91200" y="1987615"/>
            <a:ext cx="3167063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1" name="Oval 9"/>
          <p:cNvSpPr>
            <a:spLocks noChangeArrowheads="1"/>
          </p:cNvSpPr>
          <p:nvPr/>
        </p:nvSpPr>
        <p:spPr bwMode="auto">
          <a:xfrm>
            <a:off x="1447800" y="186055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0" y="11430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CHECKING FROM BEHIND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0590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303F165-552E-7643-BF26-CC8369DA9BAF}" type="slidenum">
              <a:rPr lang="en-US" sz="1400" smtClean="0">
                <a:latin typeface="Times New Roman" charset="0"/>
              </a:rPr>
              <a:pPr>
                <a:defRPr/>
              </a:pPr>
              <a:t>17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230187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Patting flat (open palm)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of the non-whistle hand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on this side of the head.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9221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9800" y="1981200"/>
            <a:ext cx="3000375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5" name="Oval 7"/>
          <p:cNvSpPr>
            <a:spLocks noChangeArrowheads="1"/>
          </p:cNvSpPr>
          <p:nvPr/>
        </p:nvSpPr>
        <p:spPr bwMode="auto">
          <a:xfrm>
            <a:off x="1676400" y="17907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24200" y="11430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HEAD CONTACT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25427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9402F66-5EFB-2B4F-B2CD-41BBEA522C45}" type="slidenum">
              <a:rPr lang="en-US" sz="1400" smtClean="0">
                <a:latin typeface="Times New Roman" charset="0"/>
              </a:rPr>
              <a:pPr>
                <a:defRPr/>
              </a:pPr>
              <a:t>18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39288" y="200834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A forward and backward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motion of the arms with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both fists clenched,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extending from the chest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for a distance of about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one foot.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0245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62650" y="1981200"/>
            <a:ext cx="3097213" cy="4114800"/>
          </a:xfrm>
        </p:spPr>
      </p:pic>
      <p:sp>
        <p:nvSpPr>
          <p:cNvPr id="31749" name="Oval 7"/>
          <p:cNvSpPr>
            <a:spLocks noChangeArrowheads="1"/>
          </p:cNvSpPr>
          <p:nvPr/>
        </p:nvSpPr>
        <p:spPr bwMode="auto">
          <a:xfrm>
            <a:off x="1600200" y="17907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19400" y="1066800"/>
            <a:ext cx="3497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CROSS-CHECKING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25359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F7AA7BB-ECBE-B04E-BB8A-8CFE70D7B503}" type="slidenum">
              <a:rPr lang="en-US" sz="1400" smtClean="0">
                <a:latin typeface="Times New Roman" charset="0"/>
              </a:rPr>
              <a:pPr>
                <a:defRPr/>
              </a:pPr>
              <a:t>19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123684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Non-whistle arm fully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extended above the head.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To nullify a delayed offside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Linesman shall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drop the arm to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side.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1269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1956148"/>
            <a:ext cx="2927350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447800" y="1765648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19400" y="1219200"/>
            <a:ext cx="3641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DELAYED OFF-SIDE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24083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u="sng" dirty="0" smtClean="0">
                <a:cs typeface="+mj-cs"/>
              </a:rPr>
              <a:t>Purpose</a:t>
            </a:r>
            <a:endParaRPr lang="en-US" b="1" u="sng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049" y="16002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>
                <a:cs typeface="+mn-cs"/>
              </a:rPr>
              <a:t>Penalties exist in hockey to maintain rules, maintain respect and maintain order on the ice. </a:t>
            </a:r>
            <a:endParaRPr lang="en-US" dirty="0"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cs typeface="+mn-cs"/>
              </a:rPr>
              <a:t>How do officials communicate: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Signals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Verbal Communication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cs typeface="+mn-cs"/>
              </a:rPr>
              <a:t>Every action an officials makes on the ice is direct and purposeful. 	</a:t>
            </a:r>
            <a:r>
              <a:rPr lang="en-US" dirty="0" smtClean="0">
                <a:solidFill>
                  <a:srgbClr val="FF0000"/>
                </a:solidFill>
                <a:cs typeface="+mn-cs"/>
              </a:rPr>
              <a:t>			</a:t>
            </a:r>
            <a:endParaRPr lang="en-US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8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1F2760B-A099-084D-B2C2-8250A62609FD}" type="slidenum">
              <a:rPr lang="en-US" sz="1400" smtClean="0">
                <a:latin typeface="Times New Roman" charset="0"/>
              </a:rPr>
              <a:pPr>
                <a:defRPr/>
              </a:pPr>
              <a:t>20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229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FF3300"/>
              </a:solidFill>
              <a:latin typeface="HelveticaNeue-Bold" charset="0"/>
            </a:endParaRP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220027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Extending the non-whistle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arm fully above the head.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2293" name="Picture 102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1981200"/>
            <a:ext cx="3089275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Oval 1029"/>
          <p:cNvSpPr>
            <a:spLocks noChangeArrowheads="1"/>
          </p:cNvSpPr>
          <p:nvPr/>
        </p:nvSpPr>
        <p:spPr bwMode="auto">
          <a:xfrm>
            <a:off x="1371600" y="186055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05000" y="1143000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DELAYED CALLING PENALTY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5123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2ED68E7-FDF9-C347-ACA0-472727EFC396}" type="slidenum">
              <a:rPr lang="en-US" sz="1400" smtClean="0">
                <a:latin typeface="Times New Roman" charset="0"/>
              </a:rPr>
              <a:pPr>
                <a:defRPr/>
              </a:pPr>
              <a:t>21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226551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Tapping either elbow with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the opposite hand.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3317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1790700"/>
            <a:ext cx="2913063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1" name="Oval 8"/>
          <p:cNvSpPr>
            <a:spLocks noChangeArrowheads="1"/>
          </p:cNvSpPr>
          <p:nvPr/>
        </p:nvSpPr>
        <p:spPr bwMode="auto">
          <a:xfrm>
            <a:off x="1576388" y="1778174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57588" y="1219200"/>
            <a:ext cx="2157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ELBOWING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9765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6E2941F-995E-0440-B7FC-5DC9A99A714B}" type="slidenum">
              <a:rPr lang="en-US" sz="1400" smtClean="0">
                <a:latin typeface="Times New Roman" charset="0"/>
              </a:rPr>
              <a:pPr>
                <a:defRPr/>
              </a:pPr>
              <a:t>22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2020866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A single point directed at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the goal in which the puck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legally entered.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4341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38800" y="1981200"/>
            <a:ext cx="3263900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5" name="Oval 7"/>
          <p:cNvSpPr>
            <a:spLocks noChangeArrowheads="1"/>
          </p:cNvSpPr>
          <p:nvPr/>
        </p:nvSpPr>
        <p:spPr bwMode="auto">
          <a:xfrm>
            <a:off x="1219200" y="16764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00400" y="1143000"/>
            <a:ext cx="285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GOAL SCORED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04676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6CAFCC4-2311-DD4B-97A5-C2A832F63B76}" type="slidenum">
              <a:rPr lang="en-US" sz="1400" smtClean="0">
                <a:latin typeface="Times New Roman" charset="0"/>
              </a:rPr>
              <a:pPr>
                <a:defRPr/>
              </a:pPr>
              <a:t>23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7718" y="2263775"/>
            <a:ext cx="3810000" cy="2971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Arm lowered, palm open, forward motion 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sp>
        <p:nvSpPr>
          <p:cNvPr id="36868" name="Oval 7"/>
          <p:cNvSpPr>
            <a:spLocks noChangeArrowheads="1"/>
          </p:cNvSpPr>
          <p:nvPr/>
        </p:nvSpPr>
        <p:spPr bwMode="auto">
          <a:xfrm>
            <a:off x="1055318" y="16764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43288" y="1143000"/>
            <a:ext cx="2271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HAND PASS</a:t>
            </a:r>
            <a:endParaRPr lang="en-CA" sz="2800"/>
          </a:p>
        </p:txBody>
      </p:sp>
      <p:pic>
        <p:nvPicPr>
          <p:cNvPr id="9" name="Picture 3" descr="C:\Users\tanderson\AppData\Local\Microsoft\Windows\Temporary Internet Files\Content.Outlook\QROB036K\HandPass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3411"/>
            <a:ext cx="3968532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B596810-0214-2942-BCBF-9ACE6F4A12BD}" type="slidenum">
              <a:rPr lang="en-US" sz="1400" smtClean="0">
                <a:latin typeface="Times New Roman" charset="0"/>
              </a:rPr>
              <a:pPr>
                <a:defRPr/>
              </a:pPr>
              <a:t>24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201612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Holding both fists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clenched, one immediately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above the other at the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height of the forehead.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6389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1790700"/>
            <a:ext cx="3000375" cy="4114800"/>
          </a:xfrm>
        </p:spPr>
      </p:pic>
      <p:sp>
        <p:nvSpPr>
          <p:cNvPr id="37893" name="Oval 7"/>
          <p:cNvSpPr>
            <a:spLocks noChangeArrowheads="1"/>
          </p:cNvSpPr>
          <p:nvPr/>
        </p:nvSpPr>
        <p:spPr bwMode="auto">
          <a:xfrm>
            <a:off x="1447800" y="17907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24200" y="1143000"/>
            <a:ext cx="2897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HIGH STICKING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754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4026A0D-F093-F84B-95BD-104C98BDE7A6}" type="slidenum">
              <a:rPr lang="en-US" sz="1400" smtClean="0">
                <a:latin typeface="Times New Roman" charset="0"/>
              </a:rPr>
              <a:pPr>
                <a:defRPr/>
              </a:pPr>
              <a:t>25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93357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Clasping either wrist with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other hand in front of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chest.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7413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790700"/>
            <a:ext cx="3144837" cy="4114800"/>
          </a:xfrm>
        </p:spPr>
      </p:pic>
      <p:sp>
        <p:nvSpPr>
          <p:cNvPr id="38917" name="Oval 7"/>
          <p:cNvSpPr>
            <a:spLocks noChangeArrowheads="1"/>
          </p:cNvSpPr>
          <p:nvPr/>
        </p:nvSpPr>
        <p:spPr bwMode="auto">
          <a:xfrm>
            <a:off x="1143000" y="1743075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57600" y="1219200"/>
            <a:ext cx="1839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HelveticaNeue-Bold" charset="0"/>
              </a:rPr>
              <a:t>HOLDING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963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5FBCAA0-57F6-DE48-B0C1-05CE327F4C37}" type="slidenum">
              <a:rPr lang="en-US" sz="1400" smtClean="0">
                <a:latin typeface="Times New Roman" charset="0"/>
              </a:rPr>
              <a:pPr>
                <a:defRPr/>
              </a:pPr>
              <a:t>26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200834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Two stage signal involving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holding signal (shown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above) followed by a signal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indicating you are holding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onto a stick with two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hands in a normal manner.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8437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1981200"/>
            <a:ext cx="2951163" cy="4114800"/>
          </a:xfrm>
        </p:spPr>
      </p:pic>
      <p:sp>
        <p:nvSpPr>
          <p:cNvPr id="39941" name="Oval 7"/>
          <p:cNvSpPr>
            <a:spLocks noChangeArrowheads="1"/>
          </p:cNvSpPr>
          <p:nvPr/>
        </p:nvSpPr>
        <p:spPr bwMode="auto">
          <a:xfrm>
            <a:off x="1447800" y="17907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67000" y="1143000"/>
            <a:ext cx="383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HOLDING THE STICK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9153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231B6C8-8CC2-6E4C-9E7F-1D6B947073CC}" type="slidenum">
              <a:rPr lang="en-US" sz="1400" smtClean="0">
                <a:latin typeface="Times New Roman" charset="0"/>
              </a:rPr>
              <a:pPr>
                <a:defRPr/>
              </a:pPr>
              <a:t>27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2280477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>
              <a:solidFill>
                <a:srgbClr val="231F2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A tugging motion with both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arms as if pulling something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from in front toward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solidFill>
                  <a:srgbClr val="231F20"/>
                </a:solidFill>
              </a:rPr>
              <a:t>the stomach.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19461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92871" y="1949885"/>
            <a:ext cx="3222625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5" name="Oval 7"/>
          <p:cNvSpPr>
            <a:spLocks noChangeArrowheads="1"/>
          </p:cNvSpPr>
          <p:nvPr/>
        </p:nvSpPr>
        <p:spPr bwMode="auto">
          <a:xfrm>
            <a:off x="1447800" y="1753644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62363" y="1143000"/>
            <a:ext cx="1900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HOOKING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13658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178FD1A-B242-7940-9FEE-393C5EDFA635}" type="slidenum">
              <a:rPr lang="en-US" sz="1400" smtClean="0">
                <a:latin typeface="Times New Roman" charset="0"/>
              </a:rPr>
              <a:pPr>
                <a:defRPr/>
              </a:pPr>
              <a:t>28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43100" y="210359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800" dirty="0"/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The back Referee or Linesman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Signals a possible icing by fully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extending either arm over her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head. The arm should remain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raised until the front Referee or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Linesman, either blows the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whistle to indicate an icing or until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the icing is washed out.  Once the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icing has been completed, the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back Referee or Linesman will then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point to the appropriate face-off</a:t>
            </a:r>
          </a:p>
          <a:p>
            <a:pPr algn="ctr" eaLnBrk="1" hangingPunct="1">
              <a:buFontTx/>
              <a:buNone/>
              <a:defRPr/>
            </a:pPr>
            <a:r>
              <a:rPr lang="en-US" sz="1600" dirty="0"/>
              <a:t>Spot.</a:t>
            </a:r>
          </a:p>
        </p:txBody>
      </p:sp>
      <p:pic>
        <p:nvPicPr>
          <p:cNvPr id="2048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54663" y="1943100"/>
            <a:ext cx="2470150" cy="41148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9" name="Oval 9"/>
          <p:cNvSpPr>
            <a:spLocks noChangeArrowheads="1"/>
          </p:cNvSpPr>
          <p:nvPr/>
        </p:nvSpPr>
        <p:spPr bwMode="auto">
          <a:xfrm>
            <a:off x="1752600" y="1666875"/>
            <a:ext cx="4191000" cy="480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32138" y="1143000"/>
            <a:ext cx="311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ICING THE PUCK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8340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8C125E2-8538-2C4B-A5B0-C0BDE89D1E40}" type="slidenum">
              <a:rPr lang="en-US" sz="1400" smtClean="0">
                <a:latin typeface="Times New Roman" charset="0"/>
              </a:rPr>
              <a:pPr>
                <a:defRPr/>
              </a:pPr>
              <a:t>29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18738" y="224155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Crossing arms stationary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in front of the chest.</a:t>
            </a:r>
          </a:p>
        </p:txBody>
      </p:sp>
      <p:pic>
        <p:nvPicPr>
          <p:cNvPr id="21509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24563" y="2328862"/>
            <a:ext cx="2808287" cy="35718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3" name="Oval 9"/>
          <p:cNvSpPr>
            <a:spLocks noChangeArrowheads="1"/>
          </p:cNvSpPr>
          <p:nvPr/>
        </p:nvSpPr>
        <p:spPr bwMode="auto">
          <a:xfrm>
            <a:off x="1676400" y="1919483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0" y="1219200"/>
            <a:ext cx="2976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INTERFERENCE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141053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900" y="381000"/>
            <a:ext cx="5018087" cy="889000"/>
          </a:xfrm>
        </p:spPr>
        <p:txBody>
          <a:bodyPr/>
          <a:lstStyle/>
          <a:p>
            <a:pPr>
              <a:defRPr/>
            </a:pPr>
            <a:r>
              <a:rPr lang="en-US" sz="3600" b="1" u="sng" dirty="0" smtClean="0">
                <a:cs typeface="+mj-cs"/>
              </a:rPr>
              <a:t>Assessing Penalties </a:t>
            </a:r>
            <a:endParaRPr lang="en-US" sz="3600" u="sng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189" y="1447800"/>
            <a:ext cx="8229600" cy="4527550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Understanding proper procedures when calling penalties is key to successful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officiating. 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" charset="0"/>
              </a:rPr>
              <a:t>remain </a:t>
            </a:r>
            <a:r>
              <a:rPr lang="en-US" sz="3100" dirty="0">
                <a:solidFill>
                  <a:srgbClr val="FF0000"/>
                </a:solidFill>
                <a:latin typeface="Arial" charset="0"/>
              </a:rPr>
              <a:t>calm and in control at all times, especially during penalty situations</a:t>
            </a:r>
            <a:r>
              <a:rPr lang="en-US" sz="3100" dirty="0" smtClean="0">
                <a:solidFill>
                  <a:srgbClr val="FF0000"/>
                </a:solidFill>
                <a:latin typeface="Arial" charset="0"/>
              </a:rPr>
              <a:t>.</a:t>
            </a:r>
            <a:endParaRPr lang="en-US" sz="3100" dirty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" charset="0"/>
              </a:rPr>
              <a:t>Maintain </a:t>
            </a:r>
            <a:r>
              <a:rPr lang="en-US" sz="3100" dirty="0">
                <a:solidFill>
                  <a:srgbClr val="FF0000"/>
                </a:solidFill>
                <a:latin typeface="Arial" charset="0"/>
              </a:rPr>
              <a:t>composure. </a:t>
            </a:r>
            <a:endParaRPr lang="en-US" sz="3100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" charset="0"/>
              </a:rPr>
              <a:t>Be </a:t>
            </a:r>
            <a:r>
              <a:rPr lang="en-US" sz="3100" dirty="0">
                <a:solidFill>
                  <a:srgbClr val="FF0000"/>
                </a:solidFill>
                <a:latin typeface="Arial" charset="0"/>
              </a:rPr>
              <a:t>professional, not emotional.</a:t>
            </a:r>
            <a:r>
              <a:rPr lang="en-US" sz="3100" dirty="0">
                <a:latin typeface="Arial" charset="0"/>
              </a:rPr>
              <a:t> </a:t>
            </a:r>
          </a:p>
          <a:p>
            <a:pPr>
              <a:defRPr/>
            </a:pPr>
            <a:r>
              <a:rPr lang="en-US" sz="3100" dirty="0">
                <a:solidFill>
                  <a:srgbClr val="0000FF"/>
                </a:solidFill>
                <a:latin typeface="Arial" charset="0"/>
              </a:rPr>
              <a:t>Treat disrespect with respect.</a:t>
            </a:r>
          </a:p>
          <a:p>
            <a:pPr>
              <a:defRPr/>
            </a:pPr>
            <a:r>
              <a:rPr lang="en-US" sz="3100" dirty="0">
                <a:solidFill>
                  <a:srgbClr val="FF0000"/>
                </a:solidFill>
                <a:latin typeface="Arial" charset="0"/>
              </a:rPr>
              <a:t>This action displays confidence.</a:t>
            </a:r>
          </a:p>
          <a:p>
            <a:pPr marL="0" indent="0">
              <a:buFontTx/>
              <a:buNone/>
              <a:defRPr/>
            </a:pPr>
            <a:endParaRPr lang="en-US" sz="3100" dirty="0">
              <a:solidFill>
                <a:srgbClr val="0000FF"/>
              </a:solidFill>
              <a:latin typeface="Arial" charset="0"/>
            </a:endParaRPr>
          </a:p>
          <a:p>
            <a:pPr marL="0" indent="0" algn="ctr">
              <a:buFontTx/>
              <a:buNone/>
              <a:defRPr/>
            </a:pPr>
            <a:r>
              <a:rPr lang="en-US" sz="3100" dirty="0">
                <a:solidFill>
                  <a:srgbClr val="0000FF"/>
                </a:solidFill>
                <a:latin typeface="Arial" charset="0"/>
              </a:rPr>
              <a:t>KNOW THE PROCEDURE WELL </a:t>
            </a: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0000FF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US" sz="2400" u="sng" dirty="0">
                <a:latin typeface="Arial" charset="0"/>
              </a:rPr>
              <a:t> </a:t>
            </a:r>
            <a:endParaRPr lang="en-CA" sz="2400" u="sng" dirty="0">
              <a:latin typeface="Arial" charset="0"/>
            </a:endParaRPr>
          </a:p>
          <a:p>
            <a:pPr marL="0" indent="0"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399C6E8-28F3-EA49-9885-A75D77E6BF1F}" type="slidenum">
              <a:rPr lang="en-US" sz="1400" smtClean="0">
                <a:latin typeface="Times New Roman" charset="0"/>
              </a:rPr>
              <a:pPr>
                <a:defRPr/>
              </a:pPr>
              <a:t>30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38338" y="213229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Slapping either knee  with the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Palm of the hand, while keeping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 both skates on the ice.</a:t>
            </a:r>
          </a:p>
        </p:txBody>
      </p:sp>
      <p:pic>
        <p:nvPicPr>
          <p:cNvPr id="2253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9800" y="1817687"/>
            <a:ext cx="2808287" cy="4060825"/>
          </a:xfrm>
        </p:spPr>
      </p:pic>
      <p:sp>
        <p:nvSpPr>
          <p:cNvPr id="44037" name="Oval 7"/>
          <p:cNvSpPr>
            <a:spLocks noChangeArrowheads="1"/>
          </p:cNvSpPr>
          <p:nvPr/>
        </p:nvSpPr>
        <p:spPr bwMode="auto">
          <a:xfrm>
            <a:off x="1514475" y="168462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57600" y="1143000"/>
            <a:ext cx="181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KNEEING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7122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B4D0F34-57AB-094C-AB11-84DEF541A9B1}" type="slidenum">
              <a:rPr lang="en-US" sz="1400" smtClean="0">
                <a:latin typeface="Times New Roman" charset="0"/>
              </a:rPr>
              <a:pPr>
                <a:defRPr/>
              </a:pPr>
              <a:t>31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0000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65375" y="2163871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Patting flat of the hand on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the top of the head.</a:t>
            </a:r>
          </a:p>
        </p:txBody>
      </p:sp>
      <p:pic>
        <p:nvPicPr>
          <p:cNvPr id="2355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9800" y="1905000"/>
            <a:ext cx="2909887" cy="4114800"/>
          </a:xfrm>
        </p:spPr>
      </p:pic>
      <p:sp>
        <p:nvSpPr>
          <p:cNvPr id="45061" name="Oval 7"/>
          <p:cNvSpPr>
            <a:spLocks noChangeArrowheads="1"/>
          </p:cNvSpPr>
          <p:nvPr/>
        </p:nvSpPr>
        <p:spPr bwMode="auto">
          <a:xfrm>
            <a:off x="1752600" y="179070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71800" y="1143000"/>
            <a:ext cx="320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MATCH PENALTY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108139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00E3519-D3DB-734D-B3EA-9B54FE7761ED}" type="slidenum">
              <a:rPr lang="en-US" sz="1400" smtClean="0">
                <a:latin typeface="Times New Roman" charset="0"/>
              </a:rPr>
              <a:pPr>
                <a:defRPr/>
              </a:pPr>
              <a:t>32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FF3300"/>
              </a:solidFill>
              <a:latin typeface="HelveticaNeue-Bol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81287" y="224155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Both hands on hips.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0" y="2105818"/>
            <a:ext cx="2865437" cy="3484563"/>
          </a:xfrm>
        </p:spPr>
      </p:pic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1852613" y="1743075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6600" y="1219200"/>
            <a:ext cx="261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MISCONDUCT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2463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1B829D0-8CBE-914F-9E66-6BA9B889E870}" type="slidenum">
              <a:rPr lang="en-US" sz="1400" smtClean="0">
                <a:latin typeface="Times New Roman" charset="0"/>
              </a:rPr>
              <a:pPr>
                <a:defRPr/>
              </a:pPr>
              <a:t>33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9812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Arms crossed above the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head. Give the signal upon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stoppage of play.</a:t>
            </a:r>
          </a:p>
        </p:txBody>
      </p:sp>
      <p:pic>
        <p:nvPicPr>
          <p:cNvPr id="2560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21363" y="2195512"/>
            <a:ext cx="2865437" cy="36861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9" name="Oval 7"/>
          <p:cNvSpPr>
            <a:spLocks noChangeArrowheads="1"/>
          </p:cNvSpPr>
          <p:nvPr/>
        </p:nvSpPr>
        <p:spPr bwMode="auto">
          <a:xfrm>
            <a:off x="1202607" y="1745032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24200" y="1219200"/>
            <a:ext cx="2922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PENALTY SHOT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67829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4D1BED7-C5A5-C74B-9B1F-77525AF6BF90}" type="slidenum">
              <a:rPr lang="en-US" sz="1400" smtClean="0">
                <a:latin typeface="Times New Roman" charset="0"/>
              </a:rPr>
              <a:pPr>
                <a:defRPr/>
              </a:pPr>
              <a:t>34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55368" y="2180312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Fist clenched and arm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extended out to the front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or side of the body.</a:t>
            </a:r>
          </a:p>
        </p:txBody>
      </p:sp>
      <p:pic>
        <p:nvPicPr>
          <p:cNvPr id="2662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2001837"/>
            <a:ext cx="3325813" cy="35718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3" name="Oval 7"/>
          <p:cNvSpPr>
            <a:spLocks noChangeArrowheads="1"/>
          </p:cNvSpPr>
          <p:nvPr/>
        </p:nvSpPr>
        <p:spPr bwMode="auto">
          <a:xfrm>
            <a:off x="904136" y="1586630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05200" y="1143000"/>
            <a:ext cx="215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ROUGHING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712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F32D9B0-BEDF-414D-BB38-0C25AF549DB7}" type="slidenum">
              <a:rPr lang="en-US" sz="1400" smtClean="0">
                <a:latin typeface="Times New Roman" charset="0"/>
              </a:rPr>
              <a:pPr>
                <a:defRPr/>
              </a:pPr>
              <a:t>35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2229414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A chopping motion with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the edge of one hand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across the opposite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forearm.</a:t>
            </a:r>
          </a:p>
        </p:txBody>
      </p:sp>
      <p:pic>
        <p:nvPicPr>
          <p:cNvPr id="2765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939076"/>
            <a:ext cx="2981325" cy="3743325"/>
          </a:xfrm>
        </p:spPr>
      </p:pic>
      <p:sp>
        <p:nvSpPr>
          <p:cNvPr id="49157" name="Oval 8"/>
          <p:cNvSpPr>
            <a:spLocks noChangeArrowheads="1"/>
          </p:cNvSpPr>
          <p:nvPr/>
        </p:nvSpPr>
        <p:spPr bwMode="auto">
          <a:xfrm>
            <a:off x="990600" y="1743075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81400" y="1219200"/>
            <a:ext cx="203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SLASHING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28060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294A160-9CF7-BA4F-9ABD-8813D312BE5D}" type="slidenum">
              <a:rPr lang="en-US" sz="1400" smtClean="0">
                <a:latin typeface="Times New Roman" charset="0"/>
              </a:rPr>
              <a:pPr>
                <a:defRPr/>
              </a:pPr>
              <a:t>36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chemeClr val="tx1"/>
                </a:solidFill>
              </a:rPr>
              <a:t>REFEREE SIGNALS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969175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Jabbing motion with both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hands thrust out immediately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in front of the body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and then hands dropped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to the side of the body.</a:t>
            </a:r>
          </a:p>
        </p:txBody>
      </p:sp>
      <p:pic>
        <p:nvPicPr>
          <p:cNvPr id="2867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91113" y="2028825"/>
            <a:ext cx="2922587" cy="4017963"/>
          </a:xfrm>
        </p:spPr>
      </p:pic>
      <p:sp>
        <p:nvSpPr>
          <p:cNvPr id="50181" name="Oval 7"/>
          <p:cNvSpPr>
            <a:spLocks noChangeArrowheads="1"/>
          </p:cNvSpPr>
          <p:nvPr/>
        </p:nvSpPr>
        <p:spPr bwMode="auto">
          <a:xfrm>
            <a:off x="831057" y="1550988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81400" y="914400"/>
            <a:ext cx="205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SPEARING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2424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7889761-8413-0A4C-8630-46178A0B60F9}" type="slidenum">
              <a:rPr lang="en-US" sz="1400" smtClean="0">
                <a:latin typeface="Times New Roman" charset="0"/>
              </a:rPr>
              <a:pPr>
                <a:defRPr/>
              </a:pPr>
              <a:t>37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2667000"/>
            <a:ext cx="2850138" cy="24869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eaLnBrk="1" hangingPunct="1">
              <a:buFontTx/>
              <a:buNone/>
              <a:defRPr/>
            </a:pPr>
            <a:r>
              <a:rPr lang="en-US" sz="1800" dirty="0"/>
              <a:t>Striking leg with either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hand below the knee,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keeping both skates on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/>
              <a:t>the ice.</a:t>
            </a:r>
          </a:p>
        </p:txBody>
      </p:sp>
      <p:pic>
        <p:nvPicPr>
          <p:cNvPr id="2970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77291" y="1872912"/>
            <a:ext cx="2981325" cy="4075113"/>
          </a:xfrm>
        </p:spPr>
      </p:pic>
      <p:sp>
        <p:nvSpPr>
          <p:cNvPr id="51205" name="Oval 7"/>
          <p:cNvSpPr>
            <a:spLocks noChangeArrowheads="1"/>
          </p:cNvSpPr>
          <p:nvPr/>
        </p:nvSpPr>
        <p:spPr bwMode="auto">
          <a:xfrm>
            <a:off x="1037399" y="1666875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57600" y="1143000"/>
            <a:ext cx="187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TRIPPING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6904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DBFFEF1-C2B4-C449-ABD2-04C2C629ACF8}" type="slidenum">
              <a:rPr lang="en-US" sz="1400" smtClean="0">
                <a:latin typeface="Times New Roman" charset="0"/>
              </a:rPr>
              <a:pPr>
                <a:defRPr/>
              </a:pPr>
              <a:t>38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 dirty="0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 dirty="0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2907082"/>
            <a:ext cx="2438400" cy="1905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1800" dirty="0">
                <a:latin typeface="Arial" charset="0"/>
              </a:rPr>
              <a:t>Using both hands to form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>
                <a:latin typeface="Arial" charset="0"/>
              </a:rPr>
              <a:t>a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altLang="ja-JP" sz="1800" dirty="0">
                <a:latin typeface="Arial" charset="0"/>
              </a:rPr>
              <a:t>T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altLang="ja-JP" sz="1800" dirty="0">
                <a:latin typeface="Arial" charset="0"/>
              </a:rPr>
              <a:t> in front of the chest.</a:t>
            </a:r>
            <a:endParaRPr lang="en-US" sz="1800" dirty="0">
              <a:latin typeface="Arial" charset="0"/>
            </a:endParaRPr>
          </a:p>
        </p:txBody>
      </p:sp>
      <p:pic>
        <p:nvPicPr>
          <p:cNvPr id="3072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62538" y="2195513"/>
            <a:ext cx="2981325" cy="36861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9" name="Oval 7"/>
          <p:cNvSpPr>
            <a:spLocks noChangeArrowheads="1"/>
          </p:cNvSpPr>
          <p:nvPr/>
        </p:nvSpPr>
        <p:spPr bwMode="auto">
          <a:xfrm>
            <a:off x="914400" y="1611682"/>
            <a:ext cx="39624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200" y="983318"/>
            <a:ext cx="502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3300"/>
                </a:solidFill>
              </a:rPr>
              <a:t>UNSPORTSMANLIKE CONDUCT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9732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BAF26F4-0BA0-D842-9A9C-35379981EA23}" type="slidenum">
              <a:rPr lang="en-US" sz="1400" smtClean="0">
                <a:latin typeface="Times New Roman" charset="0"/>
              </a:rPr>
              <a:pPr>
                <a:defRPr/>
              </a:pPr>
              <a:t>39</a:t>
            </a:fld>
            <a:endParaRPr lang="en-US" sz="1400" smtClean="0">
              <a:latin typeface="Times New Roman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231F20"/>
                </a:solidFill>
                <a:latin typeface="Arial" charset="0"/>
              </a:rPr>
              <a:t>REFEREE</a:t>
            </a:r>
            <a:r>
              <a:rPr lang="ja-JP" altLang="en-US" sz="3200" b="1">
                <a:solidFill>
                  <a:srgbClr val="231F20"/>
                </a:solidFill>
                <a:latin typeface="Arial" charset="0"/>
              </a:rPr>
              <a:t>’</a:t>
            </a:r>
            <a:r>
              <a:rPr lang="en-US" altLang="ja-JP" sz="3200" b="1">
                <a:solidFill>
                  <a:srgbClr val="231F20"/>
                </a:solidFill>
                <a:latin typeface="Arial" charset="0"/>
              </a:rPr>
              <a:t>S SIGNALS</a:t>
            </a:r>
            <a:endParaRPr lang="en-US" sz="32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083" y="1862137"/>
            <a:ext cx="3810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dirty="0">
                <a:latin typeface="Arial" charset="0"/>
              </a:rPr>
              <a:t>A sweeping sideways motion of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dirty="0">
                <a:latin typeface="Arial" charset="0"/>
              </a:rPr>
              <a:t>both arms across the front of the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dirty="0">
                <a:latin typeface="Arial" charset="0"/>
              </a:rPr>
              <a:t>body at shoulder level with palms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dirty="0">
                <a:latin typeface="Arial" charset="0"/>
              </a:rPr>
              <a:t>down. This signal is used: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dirty="0">
                <a:latin typeface="Arial" charset="0"/>
              </a:rPr>
              <a:t>(a) by the Referee to signal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altLang="ja-JP" sz="1800" dirty="0">
                <a:latin typeface="Arial" charset="0"/>
              </a:rPr>
              <a:t>no goal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altLang="ja-JP" sz="1800" dirty="0">
                <a:latin typeface="Arial" charset="0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dirty="0">
                <a:latin typeface="Arial" charset="0"/>
              </a:rPr>
              <a:t>(b) by the Linesman to signal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altLang="ja-JP" sz="1800" dirty="0">
                <a:latin typeface="Arial" charset="0"/>
              </a:rPr>
              <a:t>no icing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altLang="ja-JP" sz="1800" dirty="0">
                <a:latin typeface="Arial" charset="0"/>
              </a:rPr>
              <a:t> and in certain situations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altLang="ja-JP" sz="1800" dirty="0">
                <a:latin typeface="Arial" charset="0"/>
              </a:rPr>
              <a:t>no off-side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altLang="ja-JP" sz="1800" dirty="0">
                <a:latin typeface="Arial" charset="0"/>
              </a:rPr>
              <a:t>.</a:t>
            </a:r>
            <a:endParaRPr lang="en-US" sz="1800" dirty="0">
              <a:latin typeface="Arial" charset="0"/>
            </a:endParaRPr>
          </a:p>
        </p:txBody>
      </p:sp>
      <p:pic>
        <p:nvPicPr>
          <p:cNvPr id="3174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81600" y="2721769"/>
            <a:ext cx="3810000" cy="2395537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3" name="Oval 7"/>
          <p:cNvSpPr>
            <a:spLocks noChangeArrowheads="1"/>
          </p:cNvSpPr>
          <p:nvPr/>
        </p:nvSpPr>
        <p:spPr bwMode="auto">
          <a:xfrm>
            <a:off x="837483" y="1600200"/>
            <a:ext cx="4114800" cy="449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81400" y="1219200"/>
            <a:ext cx="2119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WASH OUT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2166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993" y="1459434"/>
            <a:ext cx="5219700" cy="4876800"/>
          </a:xfrm>
        </p:spPr>
        <p:txBody>
          <a:bodyPr/>
          <a:lstStyle/>
          <a:p>
            <a:pPr lvl="1" eaLnBrk="1" hangingPunct="1"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latin typeface="Arial" charset="0"/>
              </a:rPr>
              <a:t>Mentally record the </a:t>
            </a:r>
            <a:r>
              <a:rPr lang="en-US" sz="2400" dirty="0" smtClean="0">
                <a:latin typeface="Arial" charset="0"/>
              </a:rPr>
              <a:t>offending</a:t>
            </a:r>
            <a:r>
              <a:rPr lang="en-US" altLang="ja-JP" sz="2400" dirty="0" smtClean="0">
                <a:latin typeface="Arial" charset="0"/>
              </a:rPr>
              <a:t> players number</a:t>
            </a:r>
          </a:p>
          <a:p>
            <a:pPr lvl="1" eaLnBrk="1" hangingPunct="1"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aise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non-whistle arm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straight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up,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with the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Hand open and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fingers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together.</a:t>
            </a:r>
            <a:endParaRPr lang="en-US" sz="2400" dirty="0" smtClean="0">
              <a:solidFill>
                <a:srgbClr val="FF0000"/>
              </a:solidFill>
              <a:latin typeface="Arial" charset="0"/>
            </a:endParaRPr>
          </a:p>
          <a:p>
            <a:pPr lvl="1" eaLnBrk="1" hangingPunct="1"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When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offending team gains possession and control of the puck,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blow whistle and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come to a stop.</a:t>
            </a:r>
          </a:p>
          <a:p>
            <a:pPr marL="457200" lvl="1" indent="0" eaLnBrk="1" hangingPunct="1">
              <a:buClr>
                <a:schemeClr val="tx1"/>
              </a:buClr>
              <a:buFontTx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(This allows,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coaches and fans to shift focus on the referee before issuing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penalty) </a:t>
            </a:r>
            <a:endParaRPr lang="en-US" sz="2400" dirty="0">
              <a:solidFill>
                <a:srgbClr val="0000FF"/>
              </a:solidFill>
              <a:latin typeface="Arial" charset="0"/>
            </a:endParaRPr>
          </a:p>
          <a:p>
            <a:pPr lvl="1" eaLnBrk="1" hangingPunct="1">
              <a:buClr>
                <a:schemeClr val="tx1"/>
              </a:buClr>
              <a:buFont typeface="Arial"/>
              <a:buChar char="•"/>
              <a:defRPr/>
            </a:pPr>
            <a:endParaRPr lang="en-US" sz="2400" dirty="0" smtClean="0">
              <a:solidFill>
                <a:srgbClr val="0000FF"/>
              </a:solidFill>
              <a:latin typeface="Arial" charset="0"/>
            </a:endParaRPr>
          </a:p>
          <a:p>
            <a:pPr lvl="1" eaLnBrk="1" hangingPunct="1">
              <a:buClr>
                <a:schemeClr val="tx1"/>
              </a:buClr>
              <a:buFont typeface="Arial"/>
              <a:buChar char="•"/>
              <a:defRPr/>
            </a:pPr>
            <a:endParaRPr lang="en-US" sz="24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432497" y="152400"/>
            <a:ext cx="5932487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CA" sz="3600" b="1" u="sng" dirty="0">
                <a:solidFill>
                  <a:schemeClr val="tx2"/>
                </a:solidFill>
                <a:cs typeface="+mn-cs"/>
              </a:rPr>
              <a:t>When you seen an infraction:</a:t>
            </a:r>
            <a:endParaRPr lang="en-US" sz="3600" b="1" u="sng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18435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59434"/>
            <a:ext cx="3299968" cy="4396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woody s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446405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2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6088" y="2636838"/>
            <a:ext cx="8229600" cy="98583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400" dirty="0">
                <a:solidFill>
                  <a:srgbClr val="FF0000"/>
                </a:solidFill>
                <a:cs typeface="+mn-cs"/>
              </a:rPr>
              <a:t>Questions?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sz="3600" b="1" u="sng" dirty="0">
                <a:cs typeface="+mj-cs"/>
              </a:rPr>
              <a:t>Penalty Calling Procedure</a:t>
            </a:r>
            <a:endParaRPr lang="en-US" sz="3600" b="1" u="sng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96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99256"/>
            <a:ext cx="6553200" cy="1112838"/>
          </a:xfrm>
        </p:spPr>
        <p:txBody>
          <a:bodyPr/>
          <a:lstStyle/>
          <a:p>
            <a:pPr>
              <a:defRPr/>
            </a:pPr>
            <a:r>
              <a:rPr lang="en-CA" sz="3600" b="1" u="sng" dirty="0"/>
              <a:t>When you seen an infraction</a:t>
            </a:r>
            <a:r>
              <a:rPr lang="en-CA" sz="3600" b="1" u="sng" dirty="0" smtClean="0"/>
              <a:t>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126" y="1627340"/>
            <a:ext cx="47625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official then points to the offender with the </a:t>
            </a:r>
            <a:r>
              <a:rPr lang="en-US" dirty="0" smtClean="0">
                <a:solidFill>
                  <a:srgbClr val="0000FF"/>
                </a:solidFill>
              </a:rPr>
              <a:t>non-whistle arm </a:t>
            </a:r>
            <a:r>
              <a:rPr lang="en-US" dirty="0" smtClean="0"/>
              <a:t>and in clear, calm, loud, assertive voice calls out the offending player’s number, team colour, and infraction.</a:t>
            </a:r>
            <a:endParaRPr lang="en-US" dirty="0"/>
          </a:p>
        </p:txBody>
      </p:sp>
      <p:pic>
        <p:nvPicPr>
          <p:cNvPr id="19459" name="Picture 3" descr="Screen Shot 2015-07-20 at 10.2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627340"/>
            <a:ext cx="361927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5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37693"/>
            <a:ext cx="6477000" cy="8429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b="1" u="sng" dirty="0"/>
              <a:t>When you seen an infraction</a:t>
            </a:r>
            <a:r>
              <a:rPr lang="en-CA" b="1" u="sng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788" y="1752600"/>
            <a:ext cx="4267200" cy="3657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After indicating the offending player, give the signal (or multiple signals, if there’s more than one infraction)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92725" y="1905000"/>
            <a:ext cx="360045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900" dirty="0">
                <a:solidFill>
                  <a:srgbClr val="FF0000"/>
                </a:solidFill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34428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After making call: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67" y="1439559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Skate to the penalty box (backwards)</a:t>
            </a:r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Keep all players in view </a:t>
            </a:r>
          </a:p>
          <a:p>
            <a:pPr>
              <a:defRPr/>
            </a:pPr>
            <a:r>
              <a:rPr lang="en-US" dirty="0" smtClean="0"/>
              <a:t>Report the following:</a:t>
            </a:r>
          </a:p>
          <a:p>
            <a:pPr lvl="1">
              <a:defRPr/>
            </a:pPr>
            <a:r>
              <a:rPr lang="en-US" dirty="0" smtClean="0"/>
              <a:t>Player’s number, team colour and infraction</a:t>
            </a:r>
          </a:p>
          <a:p>
            <a:pPr lvl="1">
              <a:defRPr/>
            </a:pPr>
            <a:r>
              <a:rPr lang="en-US" dirty="0" smtClean="0"/>
              <a:t>Report the duration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Exit the penalty box area keeping clear of the penalized player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djusting </a:t>
            </a:r>
            <a:r>
              <a:rPr lang="en-US" dirty="0">
                <a:solidFill>
                  <a:srgbClr val="0000FF"/>
                </a:solidFill>
              </a:rPr>
              <a:t>routes and timing </a:t>
            </a:r>
            <a:r>
              <a:rPr lang="en-US" dirty="0" smtClean="0">
                <a:solidFill>
                  <a:srgbClr val="0000FF"/>
                </a:solidFill>
              </a:rPr>
              <a:t>to </a:t>
            </a:r>
            <a:r>
              <a:rPr lang="en-US" dirty="0">
                <a:solidFill>
                  <a:srgbClr val="0000FF"/>
                </a:solidFill>
              </a:rPr>
              <a:t>avoid confrontations with penalized players. </a:t>
            </a:r>
          </a:p>
          <a:p>
            <a:pPr marL="457200" indent="-457200">
              <a:buFontTx/>
              <a:buNone/>
              <a:defRPr/>
            </a:pP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8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t="7987" b="7987"/>
          <a:stretch>
            <a:fillRect/>
          </a:stretch>
        </p:blipFill>
        <p:spPr>
          <a:xfrm>
            <a:off x="1295400" y="533400"/>
            <a:ext cx="6161087" cy="4221163"/>
          </a:xfrm>
        </p:spPr>
      </p:pic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1295400" y="1600200"/>
            <a:ext cx="6538912" cy="378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Stop or skate through (area marked above) and report the penalty.</a:t>
            </a:r>
          </a:p>
          <a:p>
            <a:pPr algn="l"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The referee shall avoid penalized players and other players by arcing away, keeping all players in view. </a:t>
            </a:r>
            <a:r>
              <a:rPr lang="en-US" sz="2400" dirty="0"/>
              <a:t> </a:t>
            </a:r>
            <a:endParaRPr lang="en-CA" sz="2400" dirty="0"/>
          </a:p>
          <a:p>
            <a:pPr marL="342900" indent="-342900" algn="l"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 algn="l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4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Practical Tips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Know procedure well. Builds confidence.</a:t>
            </a:r>
          </a:p>
          <a:p>
            <a:pPr>
              <a:defRPr/>
            </a:pPr>
            <a:r>
              <a:rPr lang="en-US" dirty="0" smtClean="0"/>
              <a:t>Stay calm with players and coaches if calls are questioned.</a:t>
            </a:r>
          </a:p>
          <a:p>
            <a:pPr>
              <a:defRPr/>
            </a:pPr>
            <a:r>
              <a:rPr lang="en-US" dirty="0" smtClean="0"/>
              <a:t>Always treat disrespect with respect.</a:t>
            </a:r>
          </a:p>
          <a:p>
            <a:pPr>
              <a:defRPr/>
            </a:pPr>
            <a:r>
              <a:rPr lang="en-US" dirty="0" smtClean="0"/>
              <a:t>Give penalty signals at time of infraction and at penalty bench.</a:t>
            </a:r>
          </a:p>
          <a:p>
            <a:pPr>
              <a:defRPr/>
            </a:pPr>
            <a:r>
              <a:rPr lang="en-US" dirty="0" smtClean="0"/>
              <a:t>Take time to work with inexperienced timekeepers.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10776</TotalTime>
  <Words>1155</Words>
  <Application>Microsoft Office PowerPoint</Application>
  <PresentationFormat>On-screen Show (4:3)</PresentationFormat>
  <Paragraphs>348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Arial Black</vt:lpstr>
      <vt:lpstr>Calibri</vt:lpstr>
      <vt:lpstr>HelveticaNeue-Bold</vt:lpstr>
      <vt:lpstr>Times New Roman</vt:lpstr>
      <vt:lpstr>Custom Design</vt:lpstr>
      <vt:lpstr>Is this a good procedure?</vt:lpstr>
      <vt:lpstr>Purpose</vt:lpstr>
      <vt:lpstr>Assessing Penalties </vt:lpstr>
      <vt:lpstr>PowerPoint Presentation</vt:lpstr>
      <vt:lpstr>When you seen an infraction:</vt:lpstr>
      <vt:lpstr>When you seen an infraction:</vt:lpstr>
      <vt:lpstr>After making call:</vt:lpstr>
      <vt:lpstr>PowerPoint Presentation</vt:lpstr>
      <vt:lpstr>Practical Tips</vt:lpstr>
      <vt:lpstr>Is this a good procedure?</vt:lpstr>
      <vt:lpstr>Quiz – Junior Class </vt:lpstr>
      <vt:lpstr> REFEREE’S SIGNALS </vt:lpstr>
      <vt:lpstr> REFEREE’S SIGNALS 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REFEREE’S SIGNALS</vt:lpstr>
      <vt:lpstr>REFEREE SIGNALS</vt:lpstr>
      <vt:lpstr>REFEREE’S SIGNALS</vt:lpstr>
      <vt:lpstr>REFEREE’S SIGNALS</vt:lpstr>
      <vt:lpstr>REFEREE’S SIGNALS</vt:lpstr>
      <vt:lpstr>Penalty Calling Procedure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omha-9908</dc:creator>
  <cp:lastModifiedBy>wade taylor</cp:lastModifiedBy>
  <cp:revision>44</cp:revision>
  <dcterms:created xsi:type="dcterms:W3CDTF">2014-07-29T23:36:13Z</dcterms:created>
  <dcterms:modified xsi:type="dcterms:W3CDTF">2015-07-27T21:16:16Z</dcterms:modified>
</cp:coreProperties>
</file>