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embeddedFontLst>
    <p:embeddedFont>
      <p:font typeface="Arial Black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font" Target="fonts/ArialBlack-regular.fnt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have intentionally removed the answers or the suggested answers to avoid the discussion on the particular check in question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the instructor needs to focus on is the knowledge of the rule, the fact that there was a “danger zone” trigger and a consequence and that the officials know how to handle the situations when they occur. </a:t>
            </a:r>
          </a:p>
        </p:txBody>
      </p:sp>
      <p:sp>
        <p:nvSpPr>
          <p:cNvPr id="170" name="Shape 170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lang="en-US" sz="1200" u="none">
                <a:solidFill>
                  <a:srgbClr val="1F497D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have intentionally removed the answers or the suggested answers to avoid the discussion on the particular check in question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the instructor needs to focus on is the knowledge of the rule, the fact that there was a “danger zone” trigger and a consequence and that the officials know how to handle the situations when they occur. </a:t>
            </a:r>
          </a:p>
        </p:txBody>
      </p:sp>
      <p:sp>
        <p:nvSpPr>
          <p:cNvPr id="178" name="Shape 17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1F497D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have intentionally removed the answers or the suggested answers to avoid the discussion on the particular check in question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the instructor needs to focus on is the knowledge of the rule, the fact that there was a “danger zone” trigger and a consequence and that the officials know how to handle the situations when they occur. </a:t>
            </a:r>
          </a:p>
        </p:txBody>
      </p:sp>
      <p:sp>
        <p:nvSpPr>
          <p:cNvPr id="185" name="Shape 18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1F497D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have intentionally removed the answers or the suggested answers to avoid the discussion on the particular check in question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the instructor needs to focus on is the knowledge of the rule, the fact that there was a “danger zone” trigger and a consequence and that the officials know how to handle the situations when they occur. </a:t>
            </a:r>
          </a:p>
        </p:txBody>
      </p:sp>
      <p:sp>
        <p:nvSpPr>
          <p:cNvPr id="191" name="Shape 19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1F497D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25000"/>
              <a:buFont typeface="Arial Black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have intentionally removed the answers or the suggested answers to avoid the discussion on the particular check in question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the instructor needs to focus on is the knowledge of the rule, the fact that there was a “danger zone” trigger and a consequence and that the officials know how to handle the situations when they occur. </a:t>
            </a:r>
          </a:p>
        </p:txBody>
      </p:sp>
      <p:sp>
        <p:nvSpPr>
          <p:cNvPr id="216" name="Shape 21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1F497D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3" name="Shape 22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Shape 22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0" name="Shape 230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Shape 2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7" name="Shape 23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00" name="Shape 10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Shape 101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7" name="Shape 10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08" name="Shape 10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722312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Shape 11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14" name="Shape 11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15" name="Shape 11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27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190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254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Shape 119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27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190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254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21" name="Shape 121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457200" y="1535112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6" name="Shape 126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81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5400" lvl="3" marL="1600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5400" lvl="4" marL="2057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5400" lvl="5" marL="2514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5400" lvl="6" marL="2971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5400" lvl="7" marL="3429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5400" lvl="8" marL="3886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Shape 127"/>
          <p:cNvSpPr txBox="1"/>
          <p:nvPr>
            <p:ph idx="3" type="body"/>
          </p:nvPr>
        </p:nvSpPr>
        <p:spPr>
          <a:xfrm>
            <a:off x="4645025" y="1535112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8" name="Shape 128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81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5400" lvl="3" marL="1600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5400" lvl="4" marL="2057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5400" lvl="5" marL="2514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5400" lvl="6" marL="2971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5400" lvl="7" marL="3429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5400" lvl="8" marL="3886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9" name="Shape 12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30" name="Shape 130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34" name="Shape 13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35" name="Shape 13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36" name="Shape 13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39" name="Shape 13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40" name="Shape 140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Shape 144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5" name="Shape 14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46" name="Shape 14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47" name="Shape 14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50" name="Shape 15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1792288" y="5367337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2" name="Shape 152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53" name="Shape 153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54" name="Shape 15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 rot="5400000">
            <a:off x="2308949" y="-251549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8" name="Shape 15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59" name="Shape 15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60" name="Shape 160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 rot="5400000">
            <a:off x="4732349" y="2171687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63" name="Shape 163"/>
          <p:cNvSpPr txBox="1"/>
          <p:nvPr>
            <p:ph idx="1" type="body"/>
          </p:nvPr>
        </p:nvSpPr>
        <p:spPr>
          <a:xfrm rot="5400000">
            <a:off x="541348" y="190487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4" name="Shape 16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65" name="Shape 16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66" name="Shape 16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2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1" name="Shape 71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00.png"/><Relationship Id="rId2" Type="http://schemas.openxmlformats.org/officeDocument/2006/relationships/image" Target="../media/image01.jpg"/><Relationship Id="rId3" Type="http://schemas.openxmlformats.org/officeDocument/2006/relationships/image" Target="../media/image02.jp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0.xml"/><Relationship Id="rId1" Type="http://schemas.openxmlformats.org/officeDocument/2006/relationships/image" Target="../media/image03.png"/><Relationship Id="rId2" Type="http://schemas.openxmlformats.org/officeDocument/2006/relationships/image" Target="../media/image05.jpg"/><Relationship Id="rId3" Type="http://schemas.openxmlformats.org/officeDocument/2006/relationships/image" Target="../media/image04.jpg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15" name="Shape 15"/>
          <p:cNvSpPr/>
          <p:nvPr/>
        </p:nvSpPr>
        <p:spPr>
          <a:xfrm>
            <a:off x="0" y="0"/>
            <a:ext cx="684213" cy="6858000"/>
          </a:xfrm>
          <a:prstGeom prst="rect">
            <a:avLst/>
          </a:prstGeom>
          <a:solidFill>
            <a:srgbClr val="CC0000"/>
          </a:solidFill>
          <a:ln cap="flat" cmpd="sng" w="9525">
            <a:solidFill>
              <a:srgbClr val="CC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HFlogo" id="16" name="Shape 1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380311" y="6165303"/>
            <a:ext cx="652927" cy="5743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c_cmyk" id="17" name="Shape 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153822" y="6105419"/>
            <a:ext cx="666649" cy="6359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f" id="18" name="Shape 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6216" y="0"/>
            <a:ext cx="2624137" cy="13461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 Black"/>
              <a:buNone/>
              <a:defRPr b="0" i="0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 Black"/>
              <a:buNone/>
              <a:defRPr b="0" i="0" sz="44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94" name="Shape 94"/>
          <p:cNvSpPr/>
          <p:nvPr/>
        </p:nvSpPr>
        <p:spPr>
          <a:xfrm>
            <a:off x="0" y="0"/>
            <a:ext cx="684300" cy="6858000"/>
          </a:xfrm>
          <a:prstGeom prst="rect">
            <a:avLst/>
          </a:prstGeom>
          <a:solidFill>
            <a:srgbClr val="CC0000"/>
          </a:solidFill>
          <a:ln cap="flat" cmpd="sng" w="9525">
            <a:solidFill>
              <a:srgbClr val="CC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HFlogo" id="95" name="Shape 9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380310" y="6165303"/>
            <a:ext cx="652800" cy="574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c_cmyk" id="96" name="Shape 9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153821" y="6105419"/>
            <a:ext cx="666600" cy="63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f" id="97" name="Shape 9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6216" y="0"/>
            <a:ext cx="2624100" cy="13461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ctrTitle"/>
          </p:nvPr>
        </p:nvSpPr>
        <p:spPr>
          <a:xfrm>
            <a:off x="496150" y="931275"/>
            <a:ext cx="83058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4800" u="none" cap="none" strike="noStrike">
                <a:solidFill>
                  <a:schemeClr val="dk1"/>
                </a:solidFill>
              </a:rPr>
              <a:t>Positions and Procedures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1651600" y="2816342"/>
            <a:ext cx="5994900" cy="10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Remember?</a:t>
            </a:r>
          </a:p>
        </p:txBody>
      </p:sp>
      <p:pic>
        <p:nvPicPr>
          <p:cNvPr descr="download (1).jpg" id="174" name="Shape 1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75400" y="3831658"/>
            <a:ext cx="3993200" cy="226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1019750" y="497075"/>
            <a:ext cx="7391400" cy="10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-US" sz="4800" u="sng">
                <a:highlight>
                  <a:srgbClr val="FFFFFF"/>
                </a:highlight>
              </a:rPr>
              <a:t>Instructions:</a:t>
            </a:r>
            <a:r>
              <a:rPr b="1" lang="en-US" sz="3600" u="sng">
                <a:solidFill>
                  <a:srgbClr val="FFFFFF"/>
                </a:solidFill>
                <a:highlight>
                  <a:srgbClr val="FFFFFF"/>
                </a:highlight>
              </a:rPr>
              <a:t>ons: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1019750" y="2408750"/>
            <a:ext cx="7602600" cy="30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lang="en-US" sz="24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You  have (25 minutes) to answer the following 5 questions on procedures </a:t>
            </a:r>
          </a:p>
          <a:p>
            <a:pPr indent="-3810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lang="en-US" sz="24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In groups you will write down responses to the questions and discuss them with class.</a:t>
            </a:r>
          </a:p>
          <a:p>
            <a:pPr indent="-3810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lang="en-US" sz="24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After the allotted time frame review the correct responses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/>
        </p:nvSpPr>
        <p:spPr>
          <a:xfrm>
            <a:off x="1407450" y="241700"/>
            <a:ext cx="6329100" cy="6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 marR="0" rtl="0" algn="l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4191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Face Off Procedure</a:t>
            </a:r>
          </a:p>
          <a:p>
            <a:pPr indent="0" lvl="0" marL="457200" rtl="0">
              <a:lnSpc>
                <a:spcPct val="120000"/>
              </a:lnSpc>
              <a:spcBef>
                <a:spcPts val="0"/>
              </a:spcBef>
              <a:buNone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Players Position (5)</a:t>
            </a:r>
          </a:p>
          <a:p>
            <a:pPr indent="-4191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Fight Procedure</a:t>
            </a:r>
          </a:p>
          <a:p>
            <a:pPr indent="457200" lvl="0" marL="0" rtl="0">
              <a:lnSpc>
                <a:spcPct val="120000"/>
              </a:lnSpc>
              <a:spcBef>
                <a:spcPts val="0"/>
              </a:spcBef>
              <a:buNone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Common Faults  (4)</a:t>
            </a:r>
          </a:p>
          <a:p>
            <a:pPr indent="-4191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Line Change Procedure</a:t>
            </a:r>
          </a:p>
          <a:p>
            <a:pPr indent="457200" lvl="0" rtl="0">
              <a:lnSpc>
                <a:spcPct val="120000"/>
              </a:lnSpc>
              <a:spcBef>
                <a:spcPts val="0"/>
              </a:spcBef>
              <a:buNone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Common Faults  (6)</a:t>
            </a:r>
          </a:p>
          <a:p>
            <a:pPr indent="-4191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Linesman Positioning</a:t>
            </a:r>
          </a:p>
          <a:p>
            <a:pPr indent="457200" lvl="0" rtl="0">
              <a:lnSpc>
                <a:spcPct val="120000"/>
              </a:lnSpc>
              <a:spcBef>
                <a:spcPts val="0"/>
              </a:spcBef>
              <a:buNone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Covering for the Referee  (5)</a:t>
            </a:r>
          </a:p>
          <a:p>
            <a:pPr indent="-4191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AutoNum type="arabicPeriod"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Penalty Calling Procedure</a:t>
            </a:r>
          </a:p>
          <a:p>
            <a:pPr indent="457200" lvl="0" rtl="0">
              <a:lnSpc>
                <a:spcPct val="120000"/>
              </a:lnSpc>
              <a:spcBef>
                <a:spcPts val="0"/>
              </a:spcBef>
              <a:buNone/>
            </a:pPr>
            <a:r>
              <a:rPr b="1" lang="en-US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Common Faults  (7)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1"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/>
        </p:nvSpPr>
        <p:spPr>
          <a:xfrm>
            <a:off x="751775" y="544675"/>
            <a:ext cx="7134300" cy="13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6985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 sz="44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Face Off Procedure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-US" sz="44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Players Position (5)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x="1403925" y="2669525"/>
            <a:ext cx="7256700" cy="31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b="1" lang="en-US" sz="28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Centers feet behind restraining lines.</a:t>
            </a:r>
          </a:p>
          <a:p>
            <a:pPr indent="-4064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b="1" lang="en-US" sz="28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Toe of stick touching ice in designated area</a:t>
            </a:r>
          </a:p>
          <a:p>
            <a:pPr indent="-4064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b="1" lang="en-US" sz="28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Stick not moving</a:t>
            </a:r>
          </a:p>
          <a:p>
            <a:pPr indent="-4064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b="1" lang="en-US" sz="28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Other players feet outside circle</a:t>
            </a:r>
          </a:p>
          <a:p>
            <a:pPr indent="-406400" lvl="0" marL="457200" rtl="0">
              <a:lnSpc>
                <a:spcPct val="120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b="1" lang="en-US" sz="28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Body and sticks on-side.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/>
        </p:nvSpPr>
        <p:spPr>
          <a:xfrm>
            <a:off x="573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44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goes where?</a:t>
            </a:r>
          </a:p>
        </p:txBody>
      </p:sp>
      <p:grpSp>
        <p:nvGrpSpPr>
          <p:cNvPr id="201" name="Shape 201"/>
          <p:cNvGrpSpPr/>
          <p:nvPr/>
        </p:nvGrpSpPr>
        <p:grpSpPr>
          <a:xfrm>
            <a:off x="2516300" y="1569112"/>
            <a:ext cx="4343400" cy="3978300"/>
            <a:chOff x="2339975" y="1538287"/>
            <a:chExt cx="4343400" cy="3978300"/>
          </a:xfrm>
        </p:grpSpPr>
        <p:grpSp>
          <p:nvGrpSpPr>
            <p:cNvPr id="202" name="Shape 202"/>
            <p:cNvGrpSpPr/>
            <p:nvPr/>
          </p:nvGrpSpPr>
          <p:grpSpPr>
            <a:xfrm>
              <a:off x="2339975" y="1538287"/>
              <a:ext cx="4343400" cy="3978300"/>
              <a:chOff x="2339975" y="1538287"/>
              <a:chExt cx="4343400" cy="3978300"/>
            </a:xfrm>
          </p:grpSpPr>
          <p:sp>
            <p:nvSpPr>
              <p:cNvPr id="203" name="Shape 203"/>
              <p:cNvSpPr/>
              <p:nvPr/>
            </p:nvSpPr>
            <p:spPr>
              <a:xfrm>
                <a:off x="2339975" y="1538287"/>
                <a:ext cx="4343400" cy="3978300"/>
              </a:xfrm>
              <a:prstGeom prst="ellipse">
                <a:avLst/>
              </a:prstGeom>
              <a:solidFill>
                <a:srgbClr val="00CC99"/>
              </a:solidFill>
              <a:ln cap="flat" cmpd="sng" w="38100">
                <a:solidFill>
                  <a:srgbClr val="FF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24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04" name="Shape 204"/>
              <p:cNvSpPr txBox="1"/>
              <p:nvPr/>
            </p:nvSpPr>
            <p:spPr>
              <a:xfrm>
                <a:off x="3492500" y="2133600"/>
                <a:ext cx="2159100" cy="36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Arial"/>
                  <a:buNone/>
                </a:pPr>
                <a:r>
                  <a:rPr b="0" i="0" lang="en-US" sz="2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Sticks, No Skates</a:t>
                </a:r>
              </a:p>
            </p:txBody>
          </p:sp>
        </p:grpSp>
        <p:sp>
          <p:nvSpPr>
            <p:cNvPr id="205" name="Shape 205"/>
            <p:cNvSpPr txBox="1"/>
            <p:nvPr/>
          </p:nvSpPr>
          <p:spPr>
            <a:xfrm>
              <a:off x="3492500" y="4365625"/>
              <a:ext cx="2159100" cy="366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Sticks, No Skates</a:t>
              </a:r>
            </a:p>
          </p:txBody>
        </p:sp>
      </p:grpSp>
      <p:sp>
        <p:nvSpPr>
          <p:cNvPr id="206" name="Shape 206"/>
          <p:cNvSpPr txBox="1"/>
          <p:nvPr/>
        </p:nvSpPr>
        <p:spPr>
          <a:xfrm>
            <a:off x="0" y="3213100"/>
            <a:ext cx="9144000" cy="574800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sticks, no skates</a:t>
            </a:r>
          </a:p>
        </p:txBody>
      </p:sp>
      <p:grpSp>
        <p:nvGrpSpPr>
          <p:cNvPr id="207" name="Shape 207"/>
          <p:cNvGrpSpPr/>
          <p:nvPr/>
        </p:nvGrpSpPr>
        <p:grpSpPr>
          <a:xfrm>
            <a:off x="856670" y="1136812"/>
            <a:ext cx="7946135" cy="4727352"/>
            <a:chOff x="468312" y="1190625"/>
            <a:chExt cx="8278948" cy="4975112"/>
          </a:xfrm>
        </p:grpSpPr>
        <p:sp>
          <p:nvSpPr>
            <p:cNvPr id="208" name="Shape 208"/>
            <p:cNvSpPr txBox="1"/>
            <p:nvPr/>
          </p:nvSpPr>
          <p:spPr>
            <a:xfrm>
              <a:off x="468312" y="1196975"/>
              <a:ext cx="2087700" cy="366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Sticks and Skates</a:t>
              </a:r>
            </a:p>
          </p:txBody>
        </p:sp>
        <p:grpSp>
          <p:nvGrpSpPr>
            <p:cNvPr id="209" name="Shape 209"/>
            <p:cNvGrpSpPr/>
            <p:nvPr/>
          </p:nvGrpSpPr>
          <p:grpSpPr>
            <a:xfrm>
              <a:off x="539750" y="1190625"/>
              <a:ext cx="8207510" cy="4975112"/>
              <a:chOff x="539750" y="1268412"/>
              <a:chExt cx="8207510" cy="4975112"/>
            </a:xfrm>
          </p:grpSpPr>
          <p:sp>
            <p:nvSpPr>
              <p:cNvPr id="210" name="Shape 210"/>
              <p:cNvSpPr txBox="1"/>
              <p:nvPr/>
            </p:nvSpPr>
            <p:spPr>
              <a:xfrm>
                <a:off x="6659560" y="5876925"/>
                <a:ext cx="2087700" cy="36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Arial"/>
                  <a:buNone/>
                </a:pPr>
                <a:r>
                  <a:rPr b="0" i="0" lang="en-US" sz="2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Sticks and Skates</a:t>
                </a:r>
              </a:p>
            </p:txBody>
          </p:sp>
          <p:sp>
            <p:nvSpPr>
              <p:cNvPr id="211" name="Shape 211"/>
              <p:cNvSpPr txBox="1"/>
              <p:nvPr/>
            </p:nvSpPr>
            <p:spPr>
              <a:xfrm>
                <a:off x="6588125" y="1268412"/>
                <a:ext cx="2087700" cy="36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Arial"/>
                  <a:buNone/>
                </a:pPr>
                <a:r>
                  <a:rPr b="0" i="0" lang="en-US" sz="2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Sticks and Skates</a:t>
                </a:r>
              </a:p>
            </p:txBody>
          </p:sp>
          <p:sp>
            <p:nvSpPr>
              <p:cNvPr id="212" name="Shape 212"/>
              <p:cNvSpPr txBox="1"/>
              <p:nvPr/>
            </p:nvSpPr>
            <p:spPr>
              <a:xfrm>
                <a:off x="539750" y="5876925"/>
                <a:ext cx="2087700" cy="36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Arial"/>
                  <a:buNone/>
                </a:pPr>
                <a:r>
                  <a:rPr b="0" i="0" lang="en-US" sz="2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Sticks and Skates</a:t>
                </a: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/>
        </p:nvSpPr>
        <p:spPr>
          <a:xfrm>
            <a:off x="647700" y="266450"/>
            <a:ext cx="7848600" cy="1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6985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 sz="44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Fight Procedure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-US" sz="44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Common Faults  (4)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1089300" y="1979150"/>
            <a:ext cx="7686600" cy="42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31800" lvl="0" marL="457200" rtl="0">
              <a:lnSpc>
                <a:spcPct val="108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b="1" lang="en-US" sz="32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Not ensuring the players go to benches or neutral zone.</a:t>
            </a:r>
          </a:p>
          <a:p>
            <a:pPr indent="-431800" lvl="0" marL="457200" rtl="0">
              <a:lnSpc>
                <a:spcPct val="108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b="1" lang="en-US" sz="32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Poor vantage point.</a:t>
            </a:r>
          </a:p>
          <a:p>
            <a:pPr indent="-431800" lvl="0" marL="457200" rtl="0">
              <a:lnSpc>
                <a:spcPct val="108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b="1" lang="en-US" sz="32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Not remaining at fight location during equipment pickup</a:t>
            </a:r>
          </a:p>
          <a:p>
            <a:pPr indent="-431800" lvl="0" marL="457200" rtl="0">
              <a:lnSpc>
                <a:spcPct val="108000"/>
              </a:lnSpc>
              <a:spcBef>
                <a:spcPts val="0"/>
              </a:spcBef>
              <a:buSzPct val="100000"/>
              <a:buFont typeface="Times New Roman"/>
              <a:buChar char="●"/>
            </a:pPr>
            <a:r>
              <a:rPr b="1" lang="en-US" sz="32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Too hesitant to issue Misconducts to players that are slow/refuse to go to benches.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type="ctrTitle"/>
          </p:nvPr>
        </p:nvSpPr>
        <p:spPr>
          <a:xfrm>
            <a:off x="486350" y="335375"/>
            <a:ext cx="7772400" cy="1470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lang="en-US" sz="40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Line Change Procedure</a:t>
            </a:r>
          </a:p>
          <a:p>
            <a:pPr lvl="0">
              <a:spcBef>
                <a:spcPts val="0"/>
              </a:spcBef>
              <a:buNone/>
            </a:pPr>
            <a:r>
              <a:rPr b="1" lang="en-US" sz="40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Common Faults  (6)</a:t>
            </a:r>
          </a:p>
        </p:txBody>
      </p:sp>
      <p:sp>
        <p:nvSpPr>
          <p:cNvPr id="226" name="Shape 226"/>
          <p:cNvSpPr txBox="1"/>
          <p:nvPr>
            <p:ph idx="1" type="subTitle"/>
          </p:nvPr>
        </p:nvSpPr>
        <p:spPr>
          <a:xfrm>
            <a:off x="2212350" y="2259925"/>
            <a:ext cx="4719300" cy="3539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algn="l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Late to start</a:t>
            </a:r>
          </a:p>
          <a:p>
            <a:pPr indent="-228600" lvl="0" marL="457200" algn="l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No eye contact</a:t>
            </a:r>
          </a:p>
          <a:p>
            <a:pPr indent="-228600" lvl="0" marL="457200" algn="l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Too nonchalant</a:t>
            </a:r>
          </a:p>
          <a:p>
            <a:pPr indent="-228600" lvl="0" marL="457200" algn="l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Incorrect timing</a:t>
            </a:r>
          </a:p>
          <a:p>
            <a:pPr indent="-228600" lvl="0" marL="457200" algn="l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Too mechanical</a:t>
            </a:r>
          </a:p>
          <a:p>
            <a:pPr indent="-228600" lvl="0" marL="457200" algn="l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Lack of enforcement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type="ctrTitle"/>
          </p:nvPr>
        </p:nvSpPr>
        <p:spPr>
          <a:xfrm>
            <a:off x="685800" y="473475"/>
            <a:ext cx="7772400" cy="1470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lang="en-US" sz="40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Linesman Positioning</a:t>
            </a:r>
          </a:p>
          <a:p>
            <a:pPr lvl="0">
              <a:spcBef>
                <a:spcPts val="0"/>
              </a:spcBef>
              <a:buNone/>
            </a:pPr>
            <a:r>
              <a:rPr b="1" lang="en-US" sz="40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Covering for the Referee  (5)</a:t>
            </a:r>
          </a:p>
        </p:txBody>
      </p:sp>
      <p:sp>
        <p:nvSpPr>
          <p:cNvPr id="233" name="Shape 233"/>
          <p:cNvSpPr txBox="1"/>
          <p:nvPr>
            <p:ph idx="1" type="subTitle"/>
          </p:nvPr>
        </p:nvSpPr>
        <p:spPr>
          <a:xfrm>
            <a:off x="1371600" y="2153800"/>
            <a:ext cx="6400800" cy="429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Front linesman follows the same route to the net as the referee</a:t>
            </a:r>
          </a:p>
          <a:p>
            <a:pPr indent="-2286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Back linesman moves up to cover partner’s blue line.</a:t>
            </a:r>
          </a:p>
          <a:p>
            <a:pPr indent="-2286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Signal for no goal – no signal</a:t>
            </a:r>
          </a:p>
          <a:p>
            <a:pPr indent="-2286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Signal for goal – point to net</a:t>
            </a:r>
          </a:p>
          <a:p>
            <a:pPr indent="-2286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Font typeface="Times New Roman"/>
              <a:buChar char="●"/>
            </a:pPr>
            <a:r>
              <a:rPr b="1" lang="en-US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Return to blue line on arrival of the referee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/>
          <p:nvPr>
            <p:ph type="ctrTitle"/>
          </p:nvPr>
        </p:nvSpPr>
        <p:spPr>
          <a:xfrm>
            <a:off x="563075" y="366075"/>
            <a:ext cx="7772400" cy="1470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lang="en-US" sz="40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Penalty Calling Procedure</a:t>
            </a:r>
          </a:p>
          <a:p>
            <a:pPr lvl="0">
              <a:spcBef>
                <a:spcPts val="0"/>
              </a:spcBef>
              <a:buNone/>
            </a:pPr>
            <a:r>
              <a:rPr b="1" lang="en-US" sz="40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Common Faults  (7)</a:t>
            </a:r>
          </a:p>
        </p:txBody>
      </p:sp>
      <p:sp>
        <p:nvSpPr>
          <p:cNvPr id="240" name="Shape 240"/>
          <p:cNvSpPr txBox="1"/>
          <p:nvPr>
            <p:ph idx="1" type="subTitle"/>
          </p:nvPr>
        </p:nvSpPr>
        <p:spPr>
          <a:xfrm>
            <a:off x="1371600" y="2091150"/>
            <a:ext cx="6400800" cy="4275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US" sz="2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Not stopping before assessing penalty</a:t>
            </a:r>
          </a:p>
          <a:p>
            <a:pPr indent="-4064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US" sz="2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Not giving 2 signals if assessing 2 penalties</a:t>
            </a:r>
          </a:p>
          <a:p>
            <a:pPr indent="-4064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US" sz="2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Coming to close to penalized player</a:t>
            </a:r>
          </a:p>
          <a:p>
            <a:pPr indent="-4064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US" sz="2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Lack of composure</a:t>
            </a:r>
          </a:p>
          <a:p>
            <a:pPr indent="-4064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US" sz="2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Using intimidating words, signals, gestures</a:t>
            </a:r>
          </a:p>
          <a:p>
            <a:pPr indent="-4064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US" sz="2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Grandstanding</a:t>
            </a:r>
          </a:p>
          <a:p>
            <a:pPr indent="-406400" lvl="0" marL="457200" algn="l">
              <a:lnSpc>
                <a:spcPct val="108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Times New Roman"/>
              <a:buChar char="●"/>
            </a:pPr>
            <a:r>
              <a:rPr b="1" lang="en-US" sz="2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Unassertive voice or signals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