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package.core-properties+xml" PartName="/docProps/core.xml"/>
</Types>
</file>

<file path=_rels/.rels><?xml version="1.0" encoding="UTF-8" standalone="yes"?><Relationships xmlns="http://schemas.openxmlformats.org/package/2006/relationships"><Relationship Id="rId4" Target="ppt/presentation.xml" Type="http://schemas.openxmlformats.org/officeDocument/2006/relationships/officeDocument"/><Relationship Id="rId3" Target="docProps/core.xml" Type="http://schemas.openxmlformats.org/package/2006/relationships/metadata/core-properties"/><Relationship Id="rId2" Target="docProps/app.xml" Type="http://schemas.openxmlformats.org/officeDocument/2006/relationships/extended-properties"/><Relationship Id="rId1" Target="docProps/thumbnail.jpeg" Type="http://schemas.openxmlformats.org/package/2006/relationships/metadata/thumbnai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saveSubsetFonts="1">
  <p:sldMasterIdLst>
    <p:sldMasterId id="2147483659" r:id="rId5"/>
  </p:sldMasterIdLst>
  <p:sldIdLst>
    <p:sldId id="256" r:id="rId6"/>
    <p:sldId id="257" r:id="rId7"/>
    <p:sldId id="258" r:id="rId8"/>
    <p:sldId id="259" r:id="rId9"/>
    <p:sldId id="260" r:id="rId10"/>
    <p:sldId id="261" r:id="rId11"/>
    <p:sldId id="262" r:id="rId12"/>
    <p:sldId id="263" r:id="rId13"/>
  </p:sldIdLst>
  <p:sldSz cx="9144000" cy="6858000" type="screen4x3"/>
  <p:notesSz cx="7315200" cy="96012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cmpd="sng" w="12700">
              <a:solidFill>
                <a:schemeClr val="lt1"/>
              </a:solidFill>
            </a:ln>
          </a:left>
          <a:right>
            <a:ln cmpd="sng" w="12700">
              <a:solidFill>
                <a:schemeClr val="lt1"/>
              </a:solidFill>
            </a:ln>
          </a:right>
          <a:top>
            <a:ln cmpd="sng" w="12700">
              <a:solidFill>
                <a:schemeClr val="lt1"/>
              </a:solidFill>
            </a:ln>
          </a:top>
          <a:bottom>
            <a:ln cmpd="sng" w="12700">
              <a:solidFill>
                <a:schemeClr val="lt1"/>
              </a:solidFill>
            </a:ln>
          </a:bottom>
          <a:insideH>
            <a:ln cmpd="sng" w="12700">
              <a:solidFill>
                <a:schemeClr val="lt1"/>
              </a:solidFill>
            </a:ln>
          </a:insideH>
          <a:insideV>
            <a:ln cmpd="sng"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cmpd="sng" w="38100">
              <a:solidFill>
                <a:schemeClr val="lt1"/>
              </a:solidFill>
            </a:ln>
          </a:top>
        </a:tcBdr>
        <a:fill>
          <a:solidFill>
            <a:schemeClr val="accent1"/>
          </a:solidFill>
        </a:fill>
      </a:tcStyle>
    </a:lastRow>
    <a:firstRow>
      <a:tcTxStyle b="on">
        <a:fontRef idx="minor">
          <a:prstClr val="black"/>
        </a:fontRef>
        <a:schemeClr val="lt1"/>
      </a:tcTxStyle>
      <a:tcStyle>
        <a:tcBdr>
          <a:bottom>
            <a:ln cmpd="sng" w="38100">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autoAdjust="0" sz="13584"/>
    <p:restoredTop sz="94660"/>
  </p:normalViewPr>
  <p:slideViewPr>
    <p:cSldViewPr snapToGrid="0" snapToObjects="1">
      <p:cViewPr varScale="1">
        <p:scale>
          <a:sx d="100" n="110"/>
          <a:sy d="100" n="110"/>
        </p:scale>
        <p:origin x="1764" y="108"/>
      </p:cViewPr>
      <p:guideLst>
        <p:guide orient="horz" pos="2160"/>
        <p:guide pos="2880"/>
      </p:guideLst>
    </p:cSldViewPr>
  </p:slideViewPr>
  <p:notesTextViewPr>
    <p:cViewPr>
      <p:scale>
        <a:sx d="100" n="100"/>
        <a:sy d="100" n="100"/>
      </p:scale>
      <p:origin x="0" y="0"/>
    </p:cViewPr>
  </p:notesTextViewPr>
  <p:gridSpacing cx="72008" cy="72008"/>
</p:viewPr>
</file>

<file path=ppt/_rels/presentation.xml.rels><?xml version="1.0" encoding="UTF-8" standalone="yes"?><Relationships xmlns="http://schemas.openxmlformats.org/package/2006/relationships"><Relationship Id="rId13" Target="slides/slide8.xml" Type="http://schemas.openxmlformats.org/officeDocument/2006/relationships/slide"/><Relationship Id="rId12" Target="slides/slide7.xml" Type="http://schemas.openxmlformats.org/officeDocument/2006/relationships/slide"/><Relationship Id="rId11" Target="slides/slide6.xml" Type="http://schemas.openxmlformats.org/officeDocument/2006/relationships/slide"/><Relationship Id="rId10" Target="slides/slide5.xml" Type="http://schemas.openxmlformats.org/officeDocument/2006/relationships/slide"/><Relationship Id="rId9" Target="slides/slide4.xml" Type="http://schemas.openxmlformats.org/officeDocument/2006/relationships/slide"/><Relationship Id="rId8" Target="slides/slide3.xml" Type="http://schemas.openxmlformats.org/officeDocument/2006/relationships/slide"/><Relationship Id="rId7" Target="slides/slide2.xml" Type="http://schemas.openxmlformats.org/officeDocument/2006/relationships/slide"/><Relationship Id="rId6" Target="slides/slide1.xml" Type="http://schemas.openxmlformats.org/officeDocument/2006/relationships/slide"/><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 Target="viewProps.xml" Type="http://schemas.openxmlformats.org/officeDocument/2006/relationships/viewProps"/><Relationship Id="rId1" Target="theme/theme1.xml" Type="http://schemas.openxmlformats.org/officeDocument/2006/relationships/theme"/></Relationships>
</file>

<file path=ppt/slideLayouts/_rels/slideLayout1.xml.rels><?xml version="1.0" encoding="UTF-8" standalone="yes"?><Relationships xmlns="http://schemas.openxmlformats.org/package/2006/relationships"><Relationship Id="rId2" Target="../media/image2.jpg" Type="http://schemas.openxmlformats.org/officeDocument/2006/relationships/image"/><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626"/>
            <a:ext cx="7772400" cy="1470025"/>
          </a:xfrm>
        </p:spPr>
        <p:txBody>
          <a:bodyPr numCol="1"/>
          <a:lstStyle/>
          <a:p>
            <a:r>
              <a:rPr lang="en-US" smtClean="0"/>
              <a:t>Click to edit Master title style</a:t>
            </a:r>
            <a:endParaRPr lang="en-US"/>
          </a:p>
        </p:txBody>
      </p:sp>
      <p:sp>
        <p:nvSpPr>
          <p:cNvPr id="3" name="Subtitle 2"/>
          <p:cNvSpPr>
            <a:spLocks noGrp="1"/>
          </p:cNvSpPr>
          <p:nvPr>
            <p:ph idx="1" type="subTitle"/>
          </p:nvPr>
        </p:nvSpPr>
        <p:spPr>
          <a:xfrm>
            <a:off x="1371600" y="2822401"/>
            <a:ext cx="6400800" cy="1752600"/>
          </a:xfrm>
        </p:spPr>
        <p:txBody>
          <a:bodyPr numCol="1"/>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dirty="0" lang="en-US" smtClean="0"/>
              <a:t>Click to edit Master subtitle style</a:t>
            </a:r>
            <a:endParaRPr dirty="0" lang="en-US"/>
          </a:p>
        </p:txBody>
      </p:sp>
    </p:spTree>
    <p:extLst>
      <p:ext uri="{BB962C8B-B14F-4D97-AF65-F5344CB8AC3E}">
        <p14:creationId xmlns:p14="http://schemas.microsoft.com/office/powerpoint/2010/main" val="4279044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lang="en-US"/>
          </a:p>
        </p:txBody>
      </p:sp>
      <p:sp>
        <p:nvSpPr>
          <p:cNvPr id="3" name="Vertical Text Placeholder 2"/>
          <p:cNvSpPr>
            <a:spLocks noGrp="1"/>
          </p:cNvSpPr>
          <p:nvPr>
            <p:ph idx="1" orient="vert" type="body"/>
          </p:nvPr>
        </p:nvSpPr>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513980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orient="vert" type="title"/>
          </p:nvPr>
        </p:nvSpPr>
        <p:spPr>
          <a:xfrm>
            <a:off x="6629400" y="274638"/>
            <a:ext cx="2057400" cy="5851525"/>
          </a:xfrm>
        </p:spPr>
        <p:txBody>
          <a:bodyPr numCol="1" vert="eaVert"/>
          <a:lstStyle/>
          <a:p>
            <a:r>
              <a:rPr lang="en-US" smtClean="0"/>
              <a:t>Click to edit Master title style</a:t>
            </a:r>
            <a:endParaRPr lang="en-US"/>
          </a:p>
        </p:txBody>
      </p:sp>
      <p:sp>
        <p:nvSpPr>
          <p:cNvPr id="3" name="Vertical Text Placeholder 2"/>
          <p:cNvSpPr>
            <a:spLocks noGrp="1"/>
          </p:cNvSpPr>
          <p:nvPr>
            <p:ph idx="1" orient="vert" type="body"/>
          </p:nvPr>
        </p:nvSpPr>
        <p:spPr>
          <a:xfrm>
            <a:off x="457200" y="274638"/>
            <a:ext cx="6019800" cy="5851525"/>
          </a:xfrm>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407022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lang="en-US"/>
          </a:p>
        </p:txBody>
      </p:sp>
      <p:sp>
        <p:nvSpPr>
          <p:cNvPr id="3" name="Content Placeholder 2"/>
          <p:cNvSpPr>
            <a:spLocks noGrp="1"/>
          </p:cNvSpPr>
          <p:nvPr>
            <p:ph idx="1"/>
          </p:nvPr>
        </p:nvSpPr>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9396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numCol="1"/>
          <a:lstStyle>
            <a:lvl1pPr algn="l">
              <a:defRPr b="1" cap="all" sz="4000"/>
            </a:lvl1pPr>
          </a:lstStyle>
          <a:p>
            <a:r>
              <a:rPr lang="en-US" smtClean="0"/>
              <a:t>Click to edit Master title style</a:t>
            </a:r>
            <a:endParaRPr lang="en-US"/>
          </a:p>
        </p:txBody>
      </p:sp>
      <p:sp>
        <p:nvSpPr>
          <p:cNvPr id="3" name="Text Placeholder 2"/>
          <p:cNvSpPr>
            <a:spLocks noGrp="1"/>
          </p:cNvSpPr>
          <p:nvPr>
            <p:ph idx="1" type="body"/>
          </p:nvPr>
        </p:nvSpPr>
        <p:spPr>
          <a:xfrm>
            <a:off x="722313" y="2906713"/>
            <a:ext cx="7772400" cy="1500187"/>
          </a:xfrm>
        </p:spPr>
        <p:txBody>
          <a:bodyPr anchor="b" numCol="1"/>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5" name="Footer Placeholder 4"/>
          <p:cNvSpPr>
            <a:spLocks noGrp="1"/>
          </p:cNvSpPr>
          <p:nvPr>
            <p:ph idx="11" sz="quarter" type="ftr"/>
          </p:nvPr>
        </p:nvSpPr>
        <p:spPr/>
        <p:txBody>
          <a:bodyPr numCol="1"/>
          <a:lstStyle/>
          <a:p>
            <a:endParaRPr lang="en-US"/>
          </a:p>
        </p:txBody>
      </p:sp>
      <p:sp>
        <p:nvSpPr>
          <p:cNvPr id="6" name="Slide Number Placeholder 5"/>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853734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lang="en-US"/>
          </a:p>
        </p:txBody>
      </p:sp>
      <p:sp>
        <p:nvSpPr>
          <p:cNvPr id="3" name="Content Placeholder 2"/>
          <p:cNvSpPr>
            <a:spLocks noGrp="1"/>
          </p:cNvSpPr>
          <p:nvPr>
            <p:ph idx="1" sz="half"/>
          </p:nvPr>
        </p:nvSpPr>
        <p:spPr>
          <a:xfrm>
            <a:off x="457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idx="2" sz="half"/>
          </p:nvPr>
        </p:nvSpPr>
        <p:spPr>
          <a:xfrm>
            <a:off x="4648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6" name="Footer Placeholder 5"/>
          <p:cNvSpPr>
            <a:spLocks noGrp="1"/>
          </p:cNvSpPr>
          <p:nvPr>
            <p:ph idx="11" sz="quarter" type="ftr"/>
          </p:nvPr>
        </p:nvSpPr>
        <p:spPr/>
        <p:txBody>
          <a:bodyPr numCol="1"/>
          <a:lstStyle/>
          <a:p>
            <a:endParaRPr lang="en-US"/>
          </a:p>
        </p:txBody>
      </p:sp>
      <p:sp>
        <p:nvSpPr>
          <p:cNvPr id="7" name="Slide Number Placeholder 6"/>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213197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lvl1pPr>
              <a:defRPr/>
            </a:lvl1pPr>
          </a:lstStyle>
          <a:p>
            <a:r>
              <a:rPr lang="en-US" smtClean="0"/>
              <a:t>Click to edit Master title style</a:t>
            </a:r>
            <a:endParaRPr lang="en-US"/>
          </a:p>
        </p:txBody>
      </p:sp>
      <p:sp>
        <p:nvSpPr>
          <p:cNvPr id="3" name="Text Placeholder 2"/>
          <p:cNvSpPr>
            <a:spLocks noGrp="1"/>
          </p:cNvSpPr>
          <p:nvPr>
            <p:ph idx="1" type="body"/>
          </p:nvPr>
        </p:nvSpPr>
        <p:spPr>
          <a:xfrm>
            <a:off x="457200" y="1535113"/>
            <a:ext cx="4040188"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4" name="Content Placeholder 3"/>
          <p:cNvSpPr>
            <a:spLocks noGrp="1"/>
          </p:cNvSpPr>
          <p:nvPr>
            <p:ph idx="2" sz="half"/>
          </p:nvPr>
        </p:nvSpPr>
        <p:spPr>
          <a:xfrm>
            <a:off x="457200" y="2174875"/>
            <a:ext cx="4040188"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idx="3" sz="quarter" type="body"/>
          </p:nvPr>
        </p:nvSpPr>
        <p:spPr>
          <a:xfrm>
            <a:off x="4645025" y="1535113"/>
            <a:ext cx="4041775"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6" name="Content Placeholder 5"/>
          <p:cNvSpPr>
            <a:spLocks noGrp="1"/>
          </p:cNvSpPr>
          <p:nvPr>
            <p:ph idx="4" sz="quarter"/>
          </p:nvPr>
        </p:nvSpPr>
        <p:spPr>
          <a:xfrm>
            <a:off x="4645025" y="2174875"/>
            <a:ext cx="4041775"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8" name="Footer Placeholder 7"/>
          <p:cNvSpPr>
            <a:spLocks noGrp="1"/>
          </p:cNvSpPr>
          <p:nvPr>
            <p:ph idx="11" sz="quarter" type="ftr"/>
          </p:nvPr>
        </p:nvSpPr>
        <p:spPr/>
        <p:txBody>
          <a:bodyPr numCol="1"/>
          <a:lstStyle/>
          <a:p>
            <a:endParaRPr lang="en-US"/>
          </a:p>
        </p:txBody>
      </p:sp>
      <p:sp>
        <p:nvSpPr>
          <p:cNvPr id="9" name="Slide Number Placeholder 8"/>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4123219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lang="en-US"/>
          </a:p>
        </p:txBody>
      </p:sp>
      <p:sp>
        <p:nvSpPr>
          <p:cNvPr id="3" name="Date Placeholder 2"/>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4" name="Footer Placeholder 3"/>
          <p:cNvSpPr>
            <a:spLocks noGrp="1"/>
          </p:cNvSpPr>
          <p:nvPr>
            <p:ph idx="11" sz="quarter" type="ftr"/>
          </p:nvPr>
        </p:nvSpPr>
        <p:spPr/>
        <p:txBody>
          <a:bodyPr numCol="1"/>
          <a:lstStyle/>
          <a:p>
            <a:endParaRPr lang="en-US"/>
          </a:p>
        </p:txBody>
      </p:sp>
      <p:sp>
        <p:nvSpPr>
          <p:cNvPr id="5" name="Slide Number Placeholder 4"/>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2676058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 name=""/>
        <p:cNvGrpSpPr/>
        <p:nvPr/>
      </p:nvGrpSpPr>
      <p:grpSpPr>
        <a:xfrm>
          <a:off x="0" y="0"/>
          <a:ext cx="0" cy="0"/>
          <a:chOff x="0" y="0"/>
          <a:chExt cx="0" cy="0"/>
        </a:xfrm>
      </p:grpSpPr>
      <p:sp>
        <p:nvSpPr>
          <p:cNvPr id="2" name="Date Placeholder 1"/>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3" name="Footer Placeholder 2"/>
          <p:cNvSpPr>
            <a:spLocks noGrp="1"/>
          </p:cNvSpPr>
          <p:nvPr>
            <p:ph idx="11" sz="quarter" type="ftr"/>
          </p:nvPr>
        </p:nvSpPr>
        <p:spPr/>
        <p:txBody>
          <a:bodyPr numCol="1"/>
          <a:lstStyle/>
          <a:p>
            <a:endParaRPr lang="en-US"/>
          </a:p>
        </p:txBody>
      </p:sp>
      <p:sp>
        <p:nvSpPr>
          <p:cNvPr id="4" name="Slide Number Placeholder 3"/>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108541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numCol="1"/>
          <a:lstStyle>
            <a:lvl1pPr algn="l">
              <a:defRPr b="1" sz="2000"/>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idx="2" sz="half" type="body"/>
          </p:nvPr>
        </p:nvSpPr>
        <p:spPr>
          <a:xfrm>
            <a:off x="457200" y="1435100"/>
            <a:ext cx="3008313" cy="4691063"/>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6" name="Footer Placeholder 5"/>
          <p:cNvSpPr>
            <a:spLocks noGrp="1"/>
          </p:cNvSpPr>
          <p:nvPr>
            <p:ph idx="11" sz="quarter" type="ftr"/>
          </p:nvPr>
        </p:nvSpPr>
        <p:spPr/>
        <p:txBody>
          <a:bodyPr numCol="1"/>
          <a:lstStyle/>
          <a:p>
            <a:endParaRPr lang="en-US"/>
          </a:p>
        </p:txBody>
      </p:sp>
      <p:sp>
        <p:nvSpPr>
          <p:cNvPr id="7" name="Slide Number Placeholder 6"/>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63022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numCol="1"/>
          <a:lstStyle>
            <a:lvl1pPr algn="l">
              <a:defRPr b="1" sz="2000"/>
            </a:lvl1pPr>
          </a:lstStyle>
          <a:p>
            <a:r>
              <a:rPr lang="en-US" smtClean="0"/>
              <a:t>Click to edit Master title style</a:t>
            </a:r>
            <a:endParaRPr lang="en-US"/>
          </a:p>
        </p:txBody>
      </p:sp>
      <p:sp>
        <p:nvSpPr>
          <p:cNvPr id="3" name="Picture Placeholder 2"/>
          <p:cNvSpPr>
            <a:spLocks noGrp="1"/>
          </p:cNvSpPr>
          <p:nvPr>
            <p:ph idx="1" type="pic"/>
          </p:nvPr>
        </p:nvSpPr>
        <p:spPr>
          <a:xfrm>
            <a:off x="1792288" y="612775"/>
            <a:ext cx="5486400" cy="4114800"/>
          </a:xfrm>
        </p:spPr>
        <p:txBody>
          <a:bodyPr numCol="1"/>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4" name="Text Placeholder 3"/>
          <p:cNvSpPr>
            <a:spLocks noGrp="1"/>
          </p:cNvSpPr>
          <p:nvPr>
            <p:ph idx="2" sz="half" type="body"/>
          </p:nvPr>
        </p:nvSpPr>
        <p:spPr>
          <a:xfrm>
            <a:off x="1792288" y="5367338"/>
            <a:ext cx="5486400" cy="804862"/>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5A4F82F3-A31A-3548-B8A1-A11A8D7B4351}" type="datetimeFigureOut">
              <a:rPr lang="en-US" smtClean="0"/>
              <a:t>7/25/2016</a:t>
            </a:fld>
            <a:endParaRPr lang="en-US"/>
          </a:p>
        </p:txBody>
      </p:sp>
      <p:sp>
        <p:nvSpPr>
          <p:cNvPr id="6" name="Footer Placeholder 5"/>
          <p:cNvSpPr>
            <a:spLocks noGrp="1"/>
          </p:cNvSpPr>
          <p:nvPr>
            <p:ph idx="11" sz="quarter" type="ftr"/>
          </p:nvPr>
        </p:nvSpPr>
        <p:spPr/>
        <p:txBody>
          <a:bodyPr numCol="1"/>
          <a:lstStyle/>
          <a:p>
            <a:endParaRPr lang="en-US"/>
          </a:p>
        </p:txBody>
      </p:sp>
      <p:sp>
        <p:nvSpPr>
          <p:cNvPr id="7" name="Slide Number Placeholder 6"/>
          <p:cNvSpPr>
            <a:spLocks noGrp="1"/>
          </p:cNvSpPr>
          <p:nvPr>
            <p:ph idx="12" sz="quarter" type="sldNum"/>
          </p:nvPr>
        </p:nvSpPr>
        <p:spPr/>
        <p:txBody>
          <a:bodyPr numCol="1"/>
          <a:lstStyle/>
          <a:p>
            <a:fld id="{3C6FE9E3-59EF-3048-8248-7234B947BADA}" type="slidenum">
              <a:rPr lang="en-US" smtClean="0"/>
              <a:t>‹#›</a:t>
            </a:fld>
            <a:endParaRPr lang="en-US"/>
          </a:p>
        </p:txBody>
      </p:sp>
    </p:spTree>
    <p:extLst>
      <p:ext uri="{BB962C8B-B14F-4D97-AF65-F5344CB8AC3E}">
        <p14:creationId xmlns:p14="http://schemas.microsoft.com/office/powerpoint/2010/main" val="2321682432"/>
      </p:ext>
    </p:extLst>
  </p:cSld>
  <p:clrMapOvr>
    <a:masterClrMapping/>
  </p:clrMapOvr>
</p:sldLayout>
</file>

<file path=ppt/slideMasters/_rels/slideMaster1.xml.rels><?xml version="1.0" encoding="UTF-8" standalone="yes"?><Relationships xmlns="http://schemas.openxmlformats.org/package/2006/relationships"><Relationship Id="rId13" Target="../slideLayouts/slideLayout11.xml" Type="http://schemas.openxmlformats.org/officeDocument/2006/relationships/slideLayout"/><Relationship Id="rId12" Target="../slideLayouts/slideLayout10.xml" Type="http://schemas.openxmlformats.org/officeDocument/2006/relationships/slideLayout"/><Relationship Id="rId11" Target="../slideLayouts/slideLayout9.xml" Type="http://schemas.openxmlformats.org/officeDocument/2006/relationships/slideLayout"/><Relationship Id="rId9" Target="../slideLayouts/slideLayout7.xml" Type="http://schemas.openxmlformats.org/officeDocument/2006/relationships/slideLayout"/><Relationship Id="rId10" Target="../slideLayouts/slideLayout8.xml" Type="http://schemas.openxmlformats.org/officeDocument/2006/relationships/slideLayout"/><Relationship Id="rId8" Target="../slideLayouts/slideLayout6.xml" Type="http://schemas.openxmlformats.org/officeDocument/2006/relationships/slideLayout"/><Relationship Id="rId7" Target="../slideLayouts/slideLayout5.xml" Type="http://schemas.openxmlformats.org/officeDocument/2006/relationships/slideLayout"/><Relationship Id="rId6" Target="../slideLayouts/slideLayout4.xml" Type="http://schemas.openxmlformats.org/officeDocument/2006/relationships/slideLayout"/><Relationship Id="rId5" Target="../slideLayouts/slideLayout3.xml" Type="http://schemas.openxmlformats.org/officeDocument/2006/relationships/slideLayout"/><Relationship Id="rId4" Target="../slideLayouts/slideLayout2.xml" Type="http://schemas.openxmlformats.org/officeDocument/2006/relationships/slideLayout"/><Relationship Id="rId3" Target="../slideLayouts/slideLayout1.xml" Type="http://schemas.openxmlformats.org/officeDocument/2006/relationships/slideLayout"/><Relationship Id="rId2" Target="../media/image1.jpg" Type="http://schemas.openxmlformats.org/officeDocument/2006/relationships/image"/><Relationship Id="rId1"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anchor="ctr" bIns="45720" lIns="91440" numCol="1" rIns="91440" rtlCol="0" tIns="45720" vert="horz">
            <a:normAutofit/>
          </a:bodyPr>
          <a:lstStyle/>
          <a:p>
            <a:r>
              <a:rPr dirty="0" lang="en-US" smtClean="0"/>
              <a:t>Click to edit Master title style</a:t>
            </a:r>
            <a:endParaRPr dirty="0" lang="en-US"/>
          </a:p>
        </p:txBody>
      </p:sp>
      <p:sp>
        <p:nvSpPr>
          <p:cNvPr id="3" name="Text Placeholder 2"/>
          <p:cNvSpPr>
            <a:spLocks noGrp="1"/>
          </p:cNvSpPr>
          <p:nvPr>
            <p:ph idx="1" type="body"/>
          </p:nvPr>
        </p:nvSpPr>
        <p:spPr>
          <a:xfrm>
            <a:off x="457200" y="1600200"/>
            <a:ext cx="8229600" cy="4525963"/>
          </a:xfrm>
          <a:prstGeom prst="rect">
            <a:avLst/>
          </a:prstGeom>
        </p:spPr>
        <p:txBody>
          <a:bodyPr bIns="45720" lIns="91440" numCol="1" rIns="91440" rtlCol="0" tIns="45720"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idx="2" sz="half" type="dt"/>
          </p:nvPr>
        </p:nvSpPr>
        <p:spPr>
          <a:xfrm>
            <a:off x="1158206" y="6298621"/>
            <a:ext cx="2133600" cy="365125"/>
          </a:xfrm>
          <a:prstGeom prst="rect">
            <a:avLst/>
          </a:prstGeom>
        </p:spPr>
        <p:txBody>
          <a:bodyPr anchor="ctr" bIns="45720" lIns="91440" numCol="1" rIns="91440" rtlCol="0" tIns="45720" vert="horz"/>
          <a:lstStyle>
            <a:lvl1pPr algn="l">
              <a:defRPr sz="1200">
                <a:solidFill>
                  <a:srgbClr val="FFFFFF"/>
                </a:solidFill>
              </a:defRPr>
            </a:lvl1pPr>
          </a:lstStyle>
          <a:p>
            <a:fld id="{5A4F82F3-A31A-3548-B8A1-A11A8D7B4351}" type="datetimeFigureOut">
              <a:rPr lang="en-US" smtClean="0"/>
              <a:pPr/>
              <a:t>7/25/2016</a:t>
            </a:fld>
            <a:endParaRPr dirty="0" lang="en-US"/>
          </a:p>
        </p:txBody>
      </p:sp>
      <p:sp>
        <p:nvSpPr>
          <p:cNvPr id="5" name="Footer Placeholder 4"/>
          <p:cNvSpPr>
            <a:spLocks noGrp="1"/>
          </p:cNvSpPr>
          <p:nvPr>
            <p:ph idx="3" sz="quarter" type="ftr"/>
          </p:nvPr>
        </p:nvSpPr>
        <p:spPr>
          <a:xfrm>
            <a:off x="3470574" y="6298621"/>
            <a:ext cx="2895600" cy="365125"/>
          </a:xfrm>
          <a:prstGeom prst="rect">
            <a:avLst/>
          </a:prstGeom>
        </p:spPr>
        <p:txBody>
          <a:bodyPr anchor="ctr" bIns="45720" lIns="91440" numCol="1" rIns="91440" rtlCol="0" tIns="45720" vert="horz"/>
          <a:lstStyle>
            <a:lvl1pPr algn="ctr">
              <a:defRPr sz="1200">
                <a:solidFill>
                  <a:schemeClr val="bg1"/>
                </a:solidFill>
              </a:defRPr>
            </a:lvl1pPr>
          </a:lstStyle>
          <a:p>
            <a:endParaRPr dirty="0" lang="en-US"/>
          </a:p>
        </p:txBody>
      </p:sp>
      <p:sp>
        <p:nvSpPr>
          <p:cNvPr id="6" name="Slide Number Placeholder 5"/>
          <p:cNvSpPr>
            <a:spLocks noGrp="1"/>
          </p:cNvSpPr>
          <p:nvPr>
            <p:ph idx="4" sz="quarter" type="sldNum"/>
          </p:nvPr>
        </p:nvSpPr>
        <p:spPr>
          <a:xfrm>
            <a:off x="6553200" y="6298621"/>
            <a:ext cx="2133600" cy="365125"/>
          </a:xfrm>
          <a:prstGeom prst="rect">
            <a:avLst/>
          </a:prstGeom>
        </p:spPr>
        <p:txBody>
          <a:bodyPr anchor="ctr" bIns="45720" lIns="91440" numCol="1" rIns="91440" rtlCol="0" tIns="45720" vert="horz"/>
          <a:lstStyle>
            <a:lvl1pPr algn="r">
              <a:defRPr sz="1200">
                <a:solidFill>
                  <a:srgbClr val="FFFFFF"/>
                </a:solidFill>
              </a:defRPr>
            </a:lvl1pPr>
          </a:lstStyle>
          <a:p>
            <a:fld id="{3C6FE9E3-59EF-3048-8248-7234B947BADA}" type="slidenum">
              <a:rPr lang="en-US" smtClean="0"/>
              <a:pPr/>
              <a:t>‹#›</a:t>
            </a:fld>
            <a:endParaRPr dirty="0" lang="en-US"/>
          </a:p>
        </p:txBody>
      </p:sp>
    </p:spTree>
    <p:extLst>
      <p:ext uri="{BB962C8B-B14F-4D97-AF65-F5344CB8AC3E}">
        <p14:creationId xmlns:p14="http://schemas.microsoft.com/office/powerpoint/2010/main" val="1738027251"/>
      </p:ext>
    </p:extLst>
  </p:cSld>
  <p:clrMap accent1="accent1" accent2="accent2" accent3="accent3" accent4="accent4" accent5="accent5" accent6="accent6" bg1="lt1" bg2="lt2" folHlink="folHlink" hlink="hlink" tx1="dk1" tx2="dk2"/>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txStyles>
    <p:titleStyle>
      <a:lvl1pPr algn="ctr" defTabSz="457200" eaLnBrk="1" hangingPunct="1" latinLnBrk="0" rtl="0">
        <a:spcBef>
          <a:spcPct val="0"/>
        </a:spcBef>
        <a:buNone/>
        <a:defRPr b="1" i="0" kern="1200" sz="4400">
          <a:solidFill>
            <a:srgbClr val="E20202"/>
          </a:solidFill>
          <a:latin typeface="+mj-lt"/>
          <a:ea typeface="+mj-ea"/>
          <a:cs typeface="+mj-cs"/>
        </a:defRPr>
      </a:lvl1pPr>
    </p:titleStyle>
    <p:bodyStyle>
      <a:lvl1pPr algn="l" defTabSz="457200" eaLnBrk="1" hangingPunct="1" indent="-342900" latinLnBrk="0" marL="342900" rtl="0">
        <a:spcBef>
          <a:spcPct val="20000"/>
        </a:spcBef>
        <a:buFont typeface="Arial"/>
        <a:buChar char="•"/>
        <a:defRPr kern="1200" sz="3200">
          <a:solidFill>
            <a:schemeClr val="tx1"/>
          </a:solidFill>
          <a:latin typeface="+mn-lt"/>
          <a:ea typeface="+mn-ea"/>
          <a:cs typeface="+mn-cs"/>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p:bodyStyle>
    <p:other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<Relationships xmlns="http://schemas.openxmlformats.org/package/2006/relationships"><Relationship Id="rId2" Target="../media/image3.png" Type="http://schemas.openxmlformats.org/officeDocument/2006/relationships/image"/><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2" Target="../media/image4.png" Type="http://schemas.openxmlformats.org/officeDocument/2006/relationships/imag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97068"/>
            <a:ext cx="7772400" cy="1470025"/>
          </a:xfrm>
        </p:spPr>
        <p:txBody>
          <a:bodyPr numCol="1"/>
          <a:lstStyle/>
          <a:p>
            <a:r>
              <a:rPr altLang="en-CA" dirty="0" lang="en-CA" smtClean="0"/>
              <a:t>2016-18</a:t>
            </a:r>
            <a:br>
              <a:rPr altLang="en-CA" dirty="0" lang="en-CA" smtClean="0"/>
            </a:br>
            <a:r>
              <a:rPr altLang="en-CA" dirty="0" lang="en-CA" smtClean="0"/>
              <a:t>Playing Rule Approved Motions</a:t>
            </a:r>
            <a:endParaRPr altLang="en-CA" dirty="0" lang="en-CA"/>
          </a:p>
        </p:txBody>
      </p:sp>
    </p:spTree>
    <p:extLst>
      <p:ext uri="{BB962C8B-B14F-4D97-AF65-F5344CB8AC3E}">
        <p14:creationId xmlns:p14="http://schemas.microsoft.com/office/powerpoint/2010/main" val="1325026674"/>
      </p:ext>
    </p:extLst>
  </p:cSld>
  <p:clrMapOvr>
    <a:masterClrMapping/>
  </p:clrMapOvr>
  <p:timing>
    <p:tnLst>
      <p:par>
        <p:cTn dur="indefinite" id="1" nodeType="tmRoot" restart="never"/>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6114"/>
          </a:xfrm>
        </p:spPr>
        <p:txBody>
          <a:bodyPr numCol="1">
            <a:normAutofit fontScale="90000"/>
          </a:bodyPr>
          <a:lstStyle/>
          <a:p>
            <a:r>
              <a:rPr altLang="en-CA" dirty="0" lang="en-CA" smtClean="0"/>
              <a:t>Rule 2.6 Situation 3</a:t>
            </a:r>
            <a:endParaRPr altLang="en-CA" dirty="0" lang="en-CA"/>
          </a:p>
        </p:txBody>
      </p:sp>
      <p:sp>
        <p:nvSpPr>
          <p:cNvPr id="3" name="Content Placeholder 2"/>
          <p:cNvSpPr>
            <a:spLocks noGrp="1"/>
          </p:cNvSpPr>
          <p:nvPr>
            <p:ph idx="1"/>
          </p:nvPr>
        </p:nvSpPr>
        <p:spPr>
          <a:xfrm>
            <a:off x="457200" y="1078681"/>
            <a:ext cx="8229600" cy="2855026"/>
          </a:xfrm>
        </p:spPr>
        <p:txBody>
          <a:bodyPr numCol="1">
            <a:normAutofit fontScale="40000" lnSpcReduction="20000"/>
          </a:bodyPr>
          <a:lstStyle/>
          <a:p>
            <a:pPr indent="0" marL="0">
              <a:buNone/>
            </a:pPr>
            <a:r>
              <a:rPr altLang="en-CA" b="1" dirty="0" lang="en-CA" smtClean="0" u="sng"/>
              <a:t>2014-16 </a:t>
            </a:r>
            <a:r>
              <a:rPr altLang="en-CA" b="1" dirty="0" lang="en-CA" u="sng"/>
              <a:t>WORDING:</a:t>
            </a:r>
            <a:r>
              <a:rPr altLang="en-CA" dirty="0" lang="en-CA"/>
              <a:t> A team has only one goaltender dressed and he is injured during the course of the game. A player on the team is given the goaltender’s stick, gloves, helmet and proper goaltender facial protection, but does not wish to wear the pads.</a:t>
            </a:r>
          </a:p>
          <a:p>
            <a:pPr indent="0" marL="0">
              <a:buNone/>
            </a:pPr>
            <a:r>
              <a:rPr altLang="en-CA" dirty="0" lang="en-CA" smtClean="0"/>
              <a:t>	QUESTION</a:t>
            </a:r>
            <a:r>
              <a:rPr altLang="en-CA" dirty="0" lang="en-CA"/>
              <a:t>:</a:t>
            </a:r>
          </a:p>
          <a:p>
            <a:pPr indent="0" marL="0">
              <a:buNone/>
            </a:pPr>
            <a:r>
              <a:rPr altLang="en-CA" dirty="0" lang="en-CA" smtClean="0"/>
              <a:t>		Can </a:t>
            </a:r>
            <a:r>
              <a:rPr altLang="en-CA" dirty="0" lang="en-CA"/>
              <a:t>the player be given the full goaltender’s privileges even though he is not </a:t>
            </a:r>
            <a:r>
              <a:rPr altLang="en-CA" dirty="0" lang="en-CA" smtClean="0"/>
              <a:t>wearing </a:t>
            </a:r>
            <a:r>
              <a:rPr altLang="en-CA" dirty="0" lang="en-CA"/>
              <a:t>full </a:t>
            </a:r>
            <a:r>
              <a:rPr altLang="en-CA" dirty="0" lang="en-CA" smtClean="0"/>
              <a:t>				goaltender’s equipment</a:t>
            </a:r>
            <a:r>
              <a:rPr altLang="en-CA" dirty="0" lang="en-CA"/>
              <a:t>?</a:t>
            </a:r>
          </a:p>
          <a:p>
            <a:pPr indent="0" marL="0">
              <a:buNone/>
            </a:pPr>
            <a:r>
              <a:rPr altLang="en-CA" dirty="0" lang="en-CA" smtClean="0"/>
              <a:t>	ANSWER</a:t>
            </a:r>
            <a:r>
              <a:rPr altLang="en-CA" dirty="0" lang="en-CA"/>
              <a:t>:</a:t>
            </a:r>
          </a:p>
          <a:p>
            <a:pPr indent="0" marL="0">
              <a:buNone/>
            </a:pPr>
            <a:r>
              <a:rPr altLang="en-CA" dirty="0" lang="en-CA" smtClean="0"/>
              <a:t>		YES</a:t>
            </a:r>
            <a:r>
              <a:rPr altLang="en-CA" dirty="0" lang="en-CA"/>
              <a:t>, as long as the player wears the mandatory goaltender equipment as </a:t>
            </a:r>
            <a:r>
              <a:rPr altLang="en-CA" dirty="0" lang="en-CA" smtClean="0"/>
              <a:t>covered </a:t>
            </a:r>
            <a:r>
              <a:rPr altLang="en-CA" dirty="0" lang="en-CA"/>
              <a:t>by the </a:t>
            </a:r>
            <a:r>
              <a:rPr altLang="en-CA" dirty="0" lang="en-CA" smtClean="0"/>
              <a:t>				rules</a:t>
            </a:r>
            <a:r>
              <a:rPr altLang="en-CA" dirty="0" lang="en-CA"/>
              <a:t>, helmet, proper facial protection and stick. Rule 3.3 (c</a:t>
            </a:r>
            <a:r>
              <a:rPr altLang="en-CA" dirty="0" lang="en-CA" smtClean="0"/>
              <a:t>),Rules </a:t>
            </a:r>
            <a:r>
              <a:rPr altLang="en-CA" dirty="0" lang="en-CA"/>
              <a:t>3.5 and 3.6.</a:t>
            </a:r>
          </a:p>
          <a:p>
            <a:pPr indent="0" marL="0">
              <a:buNone/>
            </a:pPr>
            <a:r>
              <a:rPr altLang="en-CA" b="1" dirty="0" lang="en-CA" smtClean="0" u="sng"/>
              <a:t>PROPOSED </a:t>
            </a:r>
            <a:r>
              <a:rPr altLang="en-CA" b="1" dirty="0" lang="en-CA" u="sng"/>
              <a:t>WORDING:</a:t>
            </a:r>
            <a:r>
              <a:rPr altLang="en-CA" dirty="0" lang="en-CA"/>
              <a:t> For peewee level and up, include the pads as mandatory goaltender equipment</a:t>
            </a:r>
            <a:r>
              <a:rPr altLang="en-CA" dirty="0" lang="en-CA" smtClean="0"/>
              <a:t>.</a:t>
            </a:r>
          </a:p>
          <a:p>
            <a:pPr indent="0" marL="0">
              <a:buNone/>
            </a:pPr>
            <a:endParaRPr altLang="en-CA" dirty="0" lang="en-CA"/>
          </a:p>
          <a:p>
            <a:pPr indent="0" marL="0">
              <a:buNone/>
            </a:pPr>
            <a:r>
              <a:rPr altLang="en-CA" b="1" dirty="0" lang="en-CA" u="sng"/>
              <a:t>RATIONALE FOR CHANGE:</a:t>
            </a:r>
            <a:r>
              <a:rPr altLang="en-CA" dirty="0" lang="en-CA"/>
              <a:t> For the players’ safety and to be consistent with the note that states that in levels higher than peewee, the player cannot return to the game as a player after receiving goaltender privileges.  </a:t>
            </a:r>
            <a:endParaRPr altLang="en-CA" dirty="0" lang="en-CA" smtClean="0"/>
          </a:p>
          <a:p>
            <a:pPr indent="0" marL="0">
              <a:buNone/>
            </a:pPr>
            <a:endParaRPr altLang="en-CA" dirty="0" lang="en-CA"/>
          </a:p>
          <a:p>
            <a:pPr indent="0" marL="0">
              <a:buNone/>
            </a:pPr>
            <a:endParaRPr altLang="en-CA" dirty="0" lang="en-CA"/>
          </a:p>
          <a:p>
            <a:endParaRPr altLang="en-CA" dirty="0" lang="en-CA"/>
          </a:p>
        </p:txBody>
      </p:sp>
      <p:pic>
        <p:nvPicPr>
          <p:cNvPr id="6" name="Picture 5"/>
          <p:cNvPicPr>
            <a:picLocks noChangeAspect="1"/>
          </p:cNvPicPr>
          <p:nvPr/>
        </p:nvPicPr>
        <p:blipFill>
          <a:blip r:embed="rId2"/>
          <a:stretch>
            <a:fillRect/>
          </a:stretch>
        </p:blipFill>
        <p:spPr>
          <a:xfrm>
            <a:off x="1044816" y="3852102"/>
            <a:ext cx="6946259" cy="2184054"/>
          </a:xfrm>
          <a:prstGeom prst="rect">
            <a:avLst/>
          </a:prstGeom>
        </p:spPr>
      </p:pic>
    </p:spTree>
    <p:extLst>
      <p:ext uri="{BB962C8B-B14F-4D97-AF65-F5344CB8AC3E}">
        <p14:creationId xmlns:p14="http://schemas.microsoft.com/office/powerpoint/2010/main" val="2422837704"/>
      </p:ext>
    </p:extLst>
  </p:cSld>
  <p:clrMapOvr>
    <a:masterClrMapping/>
  </p:clrMapOvr>
  <p:timing>
    <p:tnLst>
      <p:par>
        <p:cTn dur="indefinite" id="1" nodeType="tmRoot" restart="never"/>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normAutofit/>
          </a:bodyPr>
          <a:lstStyle/>
          <a:p>
            <a:r>
              <a:rPr altLang="en-CA" dirty="0" lang="en-CA" smtClean="0"/>
              <a:t>Rule 3.6 Situations 1,4,5 &amp; 6</a:t>
            </a:r>
            <a:endParaRPr altLang="en-CA" dirty="0" lang="en-CA"/>
          </a:p>
        </p:txBody>
      </p:sp>
      <p:sp>
        <p:nvSpPr>
          <p:cNvPr id="3" name="Content Placeholder 2"/>
          <p:cNvSpPr>
            <a:spLocks noGrp="1"/>
          </p:cNvSpPr>
          <p:nvPr>
            <p:ph idx="1"/>
          </p:nvPr>
        </p:nvSpPr>
        <p:spPr/>
        <p:txBody>
          <a:bodyPr numCol="1">
            <a:normAutofit fontScale="55000" lnSpcReduction="20000"/>
          </a:bodyPr>
          <a:lstStyle/>
          <a:p>
            <a:pPr indent="0" marL="0">
              <a:buNone/>
            </a:pPr>
            <a:r>
              <a:rPr altLang="en-CA" b="1" dirty="0" lang="en-CA" smtClean="0" u="sng"/>
              <a:t>2014-16 </a:t>
            </a:r>
            <a:r>
              <a:rPr altLang="en-CA" b="1" dirty="0" lang="en-CA" u="sng"/>
              <a:t>WORDING:</a:t>
            </a:r>
            <a:r>
              <a:rPr altLang="en-CA" dirty="0" lang="en-CA"/>
              <a:t> If a player loses his helmet, facial protector, </a:t>
            </a:r>
            <a:r>
              <a:rPr altLang="en-CA" b="1" dirty="0" lang="en-CA"/>
              <a:t>throat protector</a:t>
            </a:r>
            <a:r>
              <a:rPr altLang="en-CA" dirty="0" lang="en-CA"/>
              <a:t>, or his chinstrap becomes undone while play is in progress,</a:t>
            </a:r>
          </a:p>
          <a:p>
            <a:pPr indent="0" marL="0">
              <a:buNone/>
            </a:pPr>
            <a:r>
              <a:rPr altLang="en-CA" dirty="0" lang="en-CA"/>
              <a:t> </a:t>
            </a:r>
            <a:endParaRPr altLang="en-CA" dirty="0" lang="en-CA" smtClean="0"/>
          </a:p>
          <a:p>
            <a:pPr indent="0" marL="0">
              <a:buNone/>
            </a:pPr>
            <a:r>
              <a:rPr altLang="en-CA" dirty="0" lang="en-CA" smtClean="0"/>
              <a:t>(</a:t>
            </a:r>
            <a:r>
              <a:rPr altLang="en-CA" dirty="0" lang="en-CA"/>
              <a:t>Situation 4) Note: This interpretation also applies to facial and </a:t>
            </a:r>
            <a:r>
              <a:rPr altLang="en-CA" b="1" dirty="0" lang="en-CA"/>
              <a:t>throat protectors</a:t>
            </a:r>
            <a:r>
              <a:rPr altLang="en-CA" dirty="0" lang="en-CA" smtClean="0"/>
              <a:t>.</a:t>
            </a:r>
            <a:r>
              <a:rPr altLang="en-CA" dirty="0" lang="en-CA"/>
              <a:t> </a:t>
            </a:r>
          </a:p>
          <a:p>
            <a:pPr indent="0" marL="0">
              <a:buNone/>
            </a:pPr>
            <a:r>
              <a:rPr altLang="en-CA" dirty="0" lang="en-CA"/>
              <a:t>(Situation 5) Note: This interpretation also applies to facial and </a:t>
            </a:r>
            <a:r>
              <a:rPr altLang="en-CA" b="1" dirty="0" lang="en-CA"/>
              <a:t>throat </a:t>
            </a:r>
            <a:r>
              <a:rPr altLang="en-CA" b="1" dirty="0" lang="en-CA" smtClean="0"/>
              <a:t>protectors</a:t>
            </a:r>
            <a:r>
              <a:rPr altLang="en-CA" dirty="0" lang="en-CA" smtClean="0"/>
              <a:t>. </a:t>
            </a:r>
          </a:p>
          <a:p>
            <a:pPr indent="0" marL="0">
              <a:buNone/>
            </a:pPr>
            <a:r>
              <a:rPr altLang="en-CA" dirty="0" lang="en-CA" smtClean="0"/>
              <a:t>(</a:t>
            </a:r>
            <a:r>
              <a:rPr altLang="en-CA" dirty="0" lang="en-CA"/>
              <a:t>Situation 6) Note: This interpretation also applies to facial and </a:t>
            </a:r>
            <a:r>
              <a:rPr altLang="en-CA" b="1" dirty="0" lang="en-CA"/>
              <a:t>throat protectors</a:t>
            </a:r>
            <a:r>
              <a:rPr altLang="en-CA" dirty="0" lang="en-CA"/>
              <a:t>.</a:t>
            </a:r>
          </a:p>
          <a:p>
            <a:pPr indent="0" marL="0">
              <a:buNone/>
            </a:pPr>
            <a:r>
              <a:rPr altLang="en-CA" dirty="0" lang="en-CA"/>
              <a:t> </a:t>
            </a:r>
          </a:p>
          <a:p>
            <a:pPr indent="0" marL="0">
              <a:buNone/>
            </a:pPr>
            <a:r>
              <a:rPr altLang="en-CA" b="1" dirty="0" lang="en-CA" u="sng"/>
              <a:t>PROPOSED WORDING:</a:t>
            </a:r>
            <a:r>
              <a:rPr altLang="en-CA" dirty="0" lang="en-CA"/>
              <a:t> </a:t>
            </a:r>
            <a:r>
              <a:rPr altLang="en-CA" b="1" dirty="0" lang="en-CA" u="sng"/>
              <a:t>Remove</a:t>
            </a:r>
            <a:r>
              <a:rPr altLang="en-CA" dirty="0" lang="en-CA"/>
              <a:t> throat protectors from the notes in order to limit the situations to helmets and facial protectors.  </a:t>
            </a:r>
          </a:p>
          <a:p>
            <a:pPr indent="0" marL="0">
              <a:buNone/>
            </a:pPr>
            <a:endParaRPr altLang="en-CA" dirty="0" lang="en-CA"/>
          </a:p>
          <a:p>
            <a:pPr indent="0" marL="0">
              <a:buNone/>
            </a:pPr>
            <a:r>
              <a:rPr altLang="en-CA" b="1" dirty="0" lang="en-CA" u="sng"/>
              <a:t>RATIONALE FOR CHANGE:</a:t>
            </a:r>
            <a:r>
              <a:rPr altLang="en-CA" dirty="0" lang="en-CA"/>
              <a:t> Contradiction with rule 3.6 (f) which states “The wearing of a BNQ approved throat protector is compulsory for players registered in minor and female hockey. When a player </a:t>
            </a:r>
            <a:r>
              <a:rPr altLang="en-CA" b="1" dirty="0" i="1" lang="en-CA"/>
              <a:t>fails to wear</a:t>
            </a:r>
            <a:r>
              <a:rPr altLang="en-CA" dirty="0" lang="en-CA"/>
              <a:t> or properly wear a throat protector </a:t>
            </a:r>
            <a:r>
              <a:rPr altLang="en-CA" b="1" dirty="0" i="1" lang="en-CA"/>
              <a:t>at any time</a:t>
            </a:r>
            <a:r>
              <a:rPr altLang="en-CA" dirty="0" lang="en-CA"/>
              <a:t> on the ice during the game, the team shall receive one warning and any subsequent infractions…”</a:t>
            </a:r>
          </a:p>
          <a:p>
            <a:pPr indent="0" marL="0">
              <a:buNone/>
            </a:pPr>
            <a:r>
              <a:rPr altLang="en-CA" dirty="0" lang="en-CA"/>
              <a:t> </a:t>
            </a:r>
          </a:p>
          <a:p>
            <a:pPr indent="0" marL="0">
              <a:buNone/>
            </a:pPr>
            <a:r>
              <a:rPr altLang="en-CA" dirty="0" lang="en-CA" smtClean="0">
                <a:solidFill>
                  <a:srgbClr val="FF0000"/>
                </a:solidFill>
              </a:rPr>
              <a:t>The reference to THROAT PROTECTORS HAS BEEN REMOVED FROM THESE SITUATIONS</a:t>
            </a:r>
            <a:endParaRPr altLang="en-CA" dirty="0" lang="en-CA">
              <a:solidFill>
                <a:srgbClr val="FF0000"/>
              </a:solidFill>
            </a:endParaRPr>
          </a:p>
          <a:p>
            <a:pPr indent="0" marL="0">
              <a:buNone/>
            </a:pPr>
            <a:endParaRPr altLang="en-CA" dirty="0" lang="en-CA">
              <a:solidFill>
                <a:srgbClr val="FF0000"/>
              </a:solidFill>
            </a:endParaRPr>
          </a:p>
        </p:txBody>
      </p:sp>
    </p:spTree>
    <p:extLst>
      <p:ext uri="{BB962C8B-B14F-4D97-AF65-F5344CB8AC3E}">
        <p14:creationId xmlns:p14="http://schemas.microsoft.com/office/powerpoint/2010/main" val="3507421975"/>
      </p:ext>
    </p:extLst>
  </p:cSld>
  <p:clrMapOvr>
    <a:masterClrMapping/>
  </p:clrMapOvr>
  <p:timing>
    <p:tnLst>
      <p:par>
        <p:cTn dur="indefinite" id="1" nodeType="tmRoot" restart="never"/>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normAutofit/>
          </a:bodyPr>
          <a:lstStyle/>
          <a:p>
            <a:r>
              <a:rPr altLang="en-CA" dirty="0" lang="en-CA" smtClean="0"/>
              <a:t>Rule 5.3 (d) Linesmen</a:t>
            </a:r>
            <a:endParaRPr altLang="en-CA" dirty="0" lang="en-CA"/>
          </a:p>
        </p:txBody>
      </p:sp>
      <p:sp>
        <p:nvSpPr>
          <p:cNvPr id="3" name="Content Placeholder 2"/>
          <p:cNvSpPr>
            <a:spLocks noGrp="1"/>
          </p:cNvSpPr>
          <p:nvPr>
            <p:ph idx="1"/>
          </p:nvPr>
        </p:nvSpPr>
        <p:spPr/>
        <p:txBody>
          <a:bodyPr numCol="1">
            <a:normAutofit fontScale="70000" lnSpcReduction="20000"/>
          </a:bodyPr>
          <a:lstStyle/>
          <a:p>
            <a:pPr indent="0" marL="0">
              <a:buNone/>
            </a:pPr>
            <a:r>
              <a:rPr altLang="en-GB" dirty="0" lang="en-GB" smtClean="0"/>
              <a:t>2016-18 </a:t>
            </a:r>
            <a:r>
              <a:rPr altLang="en-GB" dirty="0" lang="en-GB"/>
              <a:t>Change:</a:t>
            </a:r>
            <a:endParaRPr altLang="en-CA" dirty="0" lang="en-CA"/>
          </a:p>
          <a:p>
            <a:pPr indent="0" marL="0">
              <a:buNone/>
            </a:pPr>
            <a:endParaRPr altLang="en-CA" dirty="0" lang="en-CA"/>
          </a:p>
          <a:p>
            <a:pPr indent="0" marL="0">
              <a:buNone/>
            </a:pPr>
            <a:r>
              <a:rPr altLang="en-GB" dirty="0" i="1" lang="en-GB" smtClean="0"/>
              <a:t>Added </a:t>
            </a:r>
            <a:r>
              <a:rPr altLang="en-GB" dirty="0" i="1" lang="en-GB"/>
              <a:t>the following rule references to Rule 5.3(d)</a:t>
            </a:r>
            <a:endParaRPr altLang="en-CA" dirty="0" lang="en-CA"/>
          </a:p>
          <a:p>
            <a:pPr indent="0" marL="0">
              <a:buNone/>
            </a:pPr>
            <a:r>
              <a:rPr altLang="en-GB" dirty="0" i="1" lang="en-GB"/>
              <a:t> </a:t>
            </a:r>
            <a:endParaRPr altLang="en-CA" dirty="0" lang="en-CA"/>
          </a:p>
          <a:p>
            <a:pPr lvl="0"/>
            <a:r>
              <a:rPr altLang="en-GB" dirty="0" i="1" lang="en-GB"/>
              <a:t>Rule 3.2(b) and 3.2(d) and Rule 3.2(e)</a:t>
            </a:r>
            <a:endParaRPr altLang="en-CA" dirty="0" lang="en-CA"/>
          </a:p>
          <a:p>
            <a:pPr lvl="0"/>
            <a:r>
              <a:rPr altLang="en-GB" dirty="0" i="1" lang="en-GB"/>
              <a:t>Rules 9.2(e), 9.2(f) and 9.2(</a:t>
            </a:r>
            <a:r>
              <a:rPr altLang="en-GB" dirty="0" err="1" i="1" lang="en-GB"/>
              <a:t>i</a:t>
            </a:r>
            <a:r>
              <a:rPr altLang="en-GB" dirty="0" i="1" lang="en-GB"/>
              <a:t>)</a:t>
            </a:r>
            <a:endParaRPr altLang="en-CA" dirty="0" lang="en-CA"/>
          </a:p>
          <a:p>
            <a:pPr lvl="0"/>
            <a:r>
              <a:rPr altLang="en-GB" dirty="0" i="1" lang="en-GB"/>
              <a:t>Rules 9.8(c) and 9.8 (d)</a:t>
            </a:r>
            <a:r>
              <a:rPr altLang="en-GB" dirty="0" lang="en-GB"/>
              <a:t>, and</a:t>
            </a:r>
            <a:endParaRPr altLang="en-CA" dirty="0" lang="en-CA"/>
          </a:p>
          <a:p>
            <a:pPr indent="0" marL="0">
              <a:buNone/>
            </a:pPr>
            <a:endParaRPr altLang="en-CA" dirty="0" lang="en-CA"/>
          </a:p>
          <a:p>
            <a:r>
              <a:rPr altLang="en-GB" dirty="0" i="1" lang="en-GB" smtClean="0"/>
              <a:t>Deleted </a:t>
            </a:r>
            <a:r>
              <a:rPr altLang="en-GB" dirty="0" i="1" lang="en-GB"/>
              <a:t>reference to Rule 10.15(e</a:t>
            </a:r>
            <a:r>
              <a:rPr altLang="en-GB" dirty="0" i="1" lang="en-GB" smtClean="0"/>
              <a:t>).</a:t>
            </a:r>
            <a:r>
              <a:rPr altLang="en-GB" dirty="0" lang="en-GB"/>
              <a:t> </a:t>
            </a:r>
            <a:r>
              <a:rPr altLang="en-GB" dirty="0" lang="en-GB" smtClean="0">
                <a:solidFill>
                  <a:srgbClr val="FF0000"/>
                </a:solidFill>
              </a:rPr>
              <a:t> </a:t>
            </a:r>
            <a:endParaRPr altLang="en-CA" dirty="0" lang="en-CA">
              <a:solidFill>
                <a:srgbClr val="FF0000"/>
              </a:solidFill>
            </a:endParaRPr>
          </a:p>
          <a:p>
            <a:pPr indent="0" marL="0">
              <a:buNone/>
            </a:pPr>
            <a:endParaRPr altLang="en-CA" dirty="0" lang="en-CA"/>
          </a:p>
          <a:p>
            <a:pPr indent="0" marL="0">
              <a:buNone/>
            </a:pPr>
            <a:r>
              <a:rPr altLang="en-CA" dirty="0" lang="en-CA" smtClean="0"/>
              <a:t> </a:t>
            </a:r>
            <a:endParaRPr altLang="en-CA" dirty="0" lang="en-CA"/>
          </a:p>
          <a:p>
            <a:pPr indent="0" marL="0">
              <a:buNone/>
            </a:pPr>
            <a:r>
              <a:rPr dirty="0" i="1" lang="en-US"/>
              <a:t> </a:t>
            </a:r>
            <a:endParaRPr altLang="en-CA" dirty="0" lang="en-CA"/>
          </a:p>
          <a:p>
            <a:pPr indent="0" marL="0">
              <a:buNone/>
            </a:pPr>
            <a:r>
              <a:rPr altLang="en-CA" dirty="0" i="1" lang="en-CA" smtClean="0"/>
              <a:t> </a:t>
            </a:r>
            <a:endParaRPr altLang="en-CA" dirty="0" lang="en-CA">
              <a:solidFill>
                <a:srgbClr val="FF0000"/>
              </a:solidFill>
            </a:endParaRPr>
          </a:p>
        </p:txBody>
      </p:sp>
    </p:spTree>
    <p:extLst>
      <p:ext uri="{BB962C8B-B14F-4D97-AF65-F5344CB8AC3E}">
        <p14:creationId xmlns:p14="http://schemas.microsoft.com/office/powerpoint/2010/main" val="3318775483"/>
      </p:ext>
    </p:extLst>
  </p:cSld>
  <p:clrMapOvr>
    <a:masterClrMapping/>
  </p:clrMapOvr>
  <p:timing>
    <p:tnLst>
      <p:par>
        <p:cTn dur="indefinite" id="1" nodeType="tmRoot" restart="never"/>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normAutofit fontScale="90000"/>
          </a:bodyPr>
          <a:lstStyle/>
          <a:p>
            <a:r>
              <a:rPr altLang="en-CA" dirty="0" lang="en-CA" smtClean="0"/>
              <a:t>Rule 7.3 (b) Interference/Protection of the Goaltender</a:t>
            </a:r>
            <a:endParaRPr altLang="en-CA" dirty="0" lang="en-CA"/>
          </a:p>
        </p:txBody>
      </p:sp>
      <p:sp>
        <p:nvSpPr>
          <p:cNvPr id="3" name="Content Placeholder 2"/>
          <p:cNvSpPr>
            <a:spLocks noGrp="1"/>
          </p:cNvSpPr>
          <p:nvPr>
            <p:ph idx="1"/>
          </p:nvPr>
        </p:nvSpPr>
        <p:spPr>
          <a:xfrm>
            <a:off x="457200" y="1600200"/>
            <a:ext cx="8229600" cy="4327634"/>
          </a:xfrm>
        </p:spPr>
        <p:txBody>
          <a:bodyPr numCol="1">
            <a:normAutofit fontScale="55000" lnSpcReduction="20000"/>
          </a:bodyPr>
          <a:lstStyle/>
          <a:p>
            <a:pPr indent="0" marL="0">
              <a:buNone/>
            </a:pPr>
            <a:r>
              <a:rPr altLang="en-CA" b="1" dirty="0" lang="en-CA" smtClean="0" u="sng"/>
              <a:t>2014-16 </a:t>
            </a:r>
            <a:r>
              <a:rPr altLang="en-CA" b="1" dirty="0" lang="en-CA" u="sng"/>
              <a:t>WORDING:</a:t>
            </a:r>
            <a:r>
              <a:rPr altLang="en-CA" dirty="0" lang="en-CA"/>
              <a:t> Unless the puck is in the goal crease area, a player of the attacking side may not stand in the goal crease. If the puck should enter the net while such conditions prevail the goal shall not be allowed. If an attacking player has physically interfered with the goaltender, prior to or during the scoring of the goal, the goal will be disallowed and a penalty for “interference with the goaltender” will be assessed and announced.</a:t>
            </a:r>
          </a:p>
          <a:p>
            <a:pPr indent="0" marL="0">
              <a:buNone/>
            </a:pPr>
            <a:r>
              <a:rPr altLang="en-CA" dirty="0" lang="en-CA"/>
              <a:t> </a:t>
            </a:r>
          </a:p>
          <a:p>
            <a:pPr indent="0" marL="0">
              <a:buNone/>
            </a:pPr>
            <a:r>
              <a:rPr altLang="en-CA" b="1" dirty="0" lang="en-CA" smtClean="0" u="sng"/>
              <a:t>2016-18 </a:t>
            </a:r>
            <a:r>
              <a:rPr altLang="en-CA" b="1" dirty="0" lang="en-CA" u="sng"/>
              <a:t>WORDING:</a:t>
            </a:r>
            <a:r>
              <a:rPr altLang="en-CA" dirty="0" lang="en-CA"/>
              <a:t> Unless the puck is in the goal crease area, a player of the attacking side may not stand in the goal crease. If the puck should enter the net while such conditions prevail, the goal shall not be allowed. </a:t>
            </a:r>
            <a:r>
              <a:rPr altLang="en-CA" b="1" dirty="0" lang="en-CA"/>
              <a:t>However, if an attacking player is in the goal crease but does not interfere with the goaltender and another attacking player (who is outside the goal crease) scores, the goal shall be allowed provided that the player who is in the goal crease does not attempt to play the puck, interfere with the play, obstruct the goaltender’s view or his movements.  </a:t>
            </a:r>
            <a:endParaRPr altLang="en-CA" dirty="0" lang="en-CA"/>
          </a:p>
          <a:p>
            <a:pPr indent="0" marL="0">
              <a:buNone/>
            </a:pPr>
            <a:endParaRPr altLang="en-CA" b="1" dirty="0" lang="en-CA" u="sng"/>
          </a:p>
          <a:p>
            <a:pPr indent="0" marL="0">
              <a:buNone/>
            </a:pPr>
            <a:r>
              <a:rPr altLang="en-CA" b="1" dirty="0" lang="en-CA" u="sng"/>
              <a:t>RATIONALE FOR CHANGE:</a:t>
            </a:r>
            <a:r>
              <a:rPr altLang="en-CA" dirty="0" lang="en-CA"/>
              <a:t> Promote offense by not cancelling a goal without any direct consequence on the play. </a:t>
            </a:r>
            <a:endParaRPr altLang="en-CA" dirty="0" lang="en-CA">
              <a:solidFill>
                <a:srgbClr val="FF0000"/>
              </a:solidFill>
            </a:endParaRPr>
          </a:p>
        </p:txBody>
      </p:sp>
    </p:spTree>
    <p:extLst>
      <p:ext uri="{BB962C8B-B14F-4D97-AF65-F5344CB8AC3E}">
        <p14:creationId xmlns:p14="http://schemas.microsoft.com/office/powerpoint/2010/main" val="2332957858"/>
      </p:ext>
    </p:extLst>
  </p:cSld>
  <p:clrMapOvr>
    <a:masterClrMapping/>
  </p:clrMapOvr>
  <p:timing>
    <p:tnLst>
      <p:par>
        <p:cTn dur="indefinite" id="1" nodeType="tmRoot" restart="never"/>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normAutofit/>
          </a:bodyPr>
          <a:lstStyle/>
          <a:p>
            <a:r>
              <a:rPr altLang="en-CA" dirty="0" lang="en-CA" smtClean="0"/>
              <a:t>Rule 7.4 (b) Tripping</a:t>
            </a:r>
            <a:endParaRPr altLang="en-CA" dirty="0" lang="en-CA"/>
          </a:p>
        </p:txBody>
      </p:sp>
      <p:sp>
        <p:nvSpPr>
          <p:cNvPr id="3" name="Content Placeholder 2"/>
          <p:cNvSpPr>
            <a:spLocks noGrp="1"/>
          </p:cNvSpPr>
          <p:nvPr>
            <p:ph idx="1"/>
          </p:nvPr>
        </p:nvSpPr>
        <p:spPr>
          <a:xfrm>
            <a:off x="512379" y="1166017"/>
            <a:ext cx="8229600" cy="4525963"/>
          </a:xfrm>
        </p:spPr>
        <p:txBody>
          <a:bodyPr numCol="1">
            <a:normAutofit fontScale="92500"/>
          </a:bodyPr>
          <a:lstStyle/>
          <a:p>
            <a:pPr indent="0" marL="0">
              <a:buNone/>
            </a:pPr>
            <a:r>
              <a:rPr altLang="en-CA" b="1" dirty="0" lang="en-CA" smtClean="0" u="sng"/>
              <a:t>Revision to 7.4 (b)</a:t>
            </a:r>
            <a:endParaRPr altLang="en-CA" dirty="0" lang="en-CA"/>
          </a:p>
          <a:p>
            <a:pPr indent="0" marL="0">
              <a:buNone/>
            </a:pPr>
            <a:endParaRPr altLang="en-CA" dirty="0" lang="en-CA"/>
          </a:p>
          <a:p>
            <a:pPr indent="0" marL="0">
              <a:buNone/>
            </a:pPr>
            <a:r>
              <a:rPr altLang="en-CA" dirty="0" lang="en-CA"/>
              <a:t> </a:t>
            </a:r>
          </a:p>
          <a:p>
            <a:pPr indent="0" marL="0">
              <a:buNone/>
            </a:pPr>
            <a:endParaRPr altLang="en-CA" b="1" dirty="0" lang="en-CA" smtClean="0" sz="2400" u="sng"/>
          </a:p>
          <a:p>
            <a:pPr indent="0" marL="0">
              <a:buNone/>
            </a:pPr>
            <a:endParaRPr altLang="en-CA" b="1" dirty="0" lang="en-CA" sz="2400" u="sng"/>
          </a:p>
          <a:p>
            <a:pPr indent="0" marL="0">
              <a:buNone/>
            </a:pPr>
            <a:endParaRPr altLang="en-CA" b="1" dirty="0" lang="en-CA" smtClean="0" sz="2400" u="sng"/>
          </a:p>
          <a:p>
            <a:pPr indent="0" marL="0">
              <a:buNone/>
            </a:pPr>
            <a:endParaRPr altLang="en-CA" b="1" dirty="0" lang="en-CA" sz="2400" u="sng"/>
          </a:p>
          <a:p>
            <a:pPr indent="0" marL="0">
              <a:buNone/>
            </a:pPr>
            <a:r>
              <a:rPr altLang="en-CA" b="1" dirty="0" lang="en-CA" smtClean="0" sz="2400" u="sng"/>
              <a:t>RATIONALE </a:t>
            </a:r>
            <a:r>
              <a:rPr altLang="en-CA" b="1" dirty="0" lang="en-CA" sz="2400" u="sng"/>
              <a:t>FOR CHANGE:</a:t>
            </a:r>
            <a:r>
              <a:rPr altLang="en-CA" dirty="0" lang="en-CA" sz="2400"/>
              <a:t> The players’ safety, elimination of injuries, namely head injuries resulting from a fall without protection. We must eradicate dangerous and unprovoked gestures from the game. </a:t>
            </a:r>
          </a:p>
          <a:p>
            <a:pPr indent="0" marL="0">
              <a:buNone/>
            </a:pPr>
            <a:endParaRPr altLang="en-CA" dirty="0" lang="en-CA"/>
          </a:p>
        </p:txBody>
      </p:sp>
      <p:pic>
        <p:nvPicPr>
          <p:cNvPr id="4" name="Picture 3"/>
          <p:cNvPicPr>
            <a:picLocks noChangeAspect="1"/>
          </p:cNvPicPr>
          <p:nvPr/>
        </p:nvPicPr>
        <p:blipFill>
          <a:blip r:embed="rId2"/>
          <a:stretch>
            <a:fillRect/>
          </a:stretch>
        </p:blipFill>
        <p:spPr>
          <a:xfrm>
            <a:off x="457200" y="1667283"/>
            <a:ext cx="7419704" cy="2600325"/>
          </a:xfrm>
          <a:prstGeom prst="rect">
            <a:avLst/>
          </a:prstGeom>
        </p:spPr>
      </p:pic>
    </p:spTree>
    <p:extLst>
      <p:ext uri="{BB962C8B-B14F-4D97-AF65-F5344CB8AC3E}">
        <p14:creationId xmlns:p14="http://schemas.microsoft.com/office/powerpoint/2010/main" val="963611069"/>
      </p:ext>
    </p:extLst>
  </p:cSld>
  <p:clrMapOvr>
    <a:masterClrMapping/>
  </p:clrMapOvr>
  <p:timing>
    <p:tnLst>
      <p:par>
        <p:cTn dur="indefinite" id="1" nodeType="tmRoot" restart="never"/>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normAutofit/>
          </a:bodyPr>
          <a:lstStyle/>
          <a:p>
            <a:r>
              <a:rPr altLang="en-CA" dirty="0" lang="en-CA" smtClean="0"/>
              <a:t>Rule 10.2 (a)</a:t>
            </a:r>
            <a:endParaRPr altLang="en-CA" dirty="0" lang="en-CA"/>
          </a:p>
        </p:txBody>
      </p:sp>
      <p:sp>
        <p:nvSpPr>
          <p:cNvPr id="3" name="Content Placeholder 2"/>
          <p:cNvSpPr>
            <a:spLocks noGrp="1"/>
          </p:cNvSpPr>
          <p:nvPr>
            <p:ph idx="1"/>
          </p:nvPr>
        </p:nvSpPr>
        <p:spPr>
          <a:xfrm>
            <a:off x="457200" y="1600200"/>
            <a:ext cx="8229600" cy="4327634"/>
          </a:xfrm>
        </p:spPr>
        <p:txBody>
          <a:bodyPr numCol="1">
            <a:normAutofit fontScale="55000" lnSpcReduction="20000"/>
          </a:bodyPr>
          <a:lstStyle/>
          <a:p>
            <a:pPr indent="0" marL="0">
              <a:buNone/>
            </a:pPr>
            <a:r>
              <a:rPr altLang="en-CA" b="1" dirty="0" lang="en-CA" smtClean="0" u="sng"/>
              <a:t>2014-16 </a:t>
            </a:r>
            <a:r>
              <a:rPr altLang="en-CA" b="1" dirty="0" lang="en-CA" u="sng"/>
              <a:t>WORDING:</a:t>
            </a:r>
            <a:r>
              <a:rPr altLang="en-CA" b="1" dirty="0" lang="en-CA"/>
              <a:t> </a:t>
            </a:r>
            <a:r>
              <a:rPr altLang="en-CA" dirty="0" lang="en-CA"/>
              <a:t>…The players taking the face-off shall stand squarely facing their opponents’ end of the rink, approximately one stick length apart </a:t>
            </a:r>
            <a:r>
              <a:rPr altLang="en-CA" b="1" dirty="0" i="1" lang="en-CA">
                <a:solidFill>
                  <a:schemeClr val="accent1"/>
                </a:solidFill>
              </a:rPr>
              <a:t>with the full blade of the sticks flat on the ice</a:t>
            </a:r>
            <a:r>
              <a:rPr altLang="en-CA" dirty="0" lang="en-CA"/>
              <a:t>.</a:t>
            </a:r>
          </a:p>
          <a:p>
            <a:pPr indent="0" marL="0">
              <a:buNone/>
            </a:pPr>
            <a:endParaRPr altLang="en-CA" dirty="0" lang="en-CA"/>
          </a:p>
          <a:p>
            <a:pPr indent="0" marL="0">
              <a:buNone/>
            </a:pPr>
            <a:r>
              <a:rPr altLang="en-CA" dirty="0" lang="en-CA"/>
              <a:t>…When the face-off takes place at any of the face-off spots in the end zones, the players taking part in the face-off shall take their positions so that they will stand squarely facing their opponents’ end of the rink…The sticks of both players facing-off shall have </a:t>
            </a:r>
            <a:r>
              <a:rPr altLang="en-CA" b="1" dirty="0" i="1" lang="en-CA"/>
              <a:t>the toe of the blade</a:t>
            </a:r>
            <a:r>
              <a:rPr altLang="en-CA" dirty="0" lang="en-CA"/>
              <a:t> touching within the designated white area</a:t>
            </a:r>
            <a:r>
              <a:rPr altLang="en-CA" dirty="0" lang="en-CA" smtClean="0"/>
              <a:t>.</a:t>
            </a:r>
            <a:r>
              <a:rPr altLang="en-CA" dirty="0" lang="en-CA"/>
              <a:t>  </a:t>
            </a:r>
          </a:p>
          <a:p>
            <a:pPr indent="0" marL="0">
              <a:buNone/>
            </a:pPr>
            <a:endParaRPr altLang="en-CA" b="1" dirty="0" lang="en-CA" smtClean="0" u="sng"/>
          </a:p>
          <a:p>
            <a:pPr indent="0" marL="0">
              <a:buNone/>
            </a:pPr>
            <a:r>
              <a:rPr altLang="en-CA" b="1" dirty="0" lang="en-CA" smtClean="0" u="sng"/>
              <a:t>2016-18 </a:t>
            </a:r>
            <a:r>
              <a:rPr altLang="en-CA" b="1" dirty="0" lang="en-CA" u="sng"/>
              <a:t>WORDING:</a:t>
            </a:r>
            <a:r>
              <a:rPr altLang="en-CA" dirty="0" lang="en-CA"/>
              <a:t> The players taking the face-off shall stand squarely facing their opponents’ end of the rink, approximately one stick length apart </a:t>
            </a:r>
            <a:r>
              <a:rPr altLang="en-CA" b="1" dirty="0" i="1" lang="en-CA">
                <a:solidFill>
                  <a:srgbClr val="FF0000"/>
                </a:solidFill>
              </a:rPr>
              <a:t>with the toe of the blade</a:t>
            </a:r>
            <a:r>
              <a:rPr altLang="en-CA" dirty="0" lang="en-CA">
                <a:solidFill>
                  <a:srgbClr val="FF0000"/>
                </a:solidFill>
              </a:rPr>
              <a:t> </a:t>
            </a:r>
            <a:r>
              <a:rPr altLang="en-CA" b="1" dirty="0" i="1" lang="en-CA">
                <a:solidFill>
                  <a:srgbClr val="FF0000"/>
                </a:solidFill>
              </a:rPr>
              <a:t>on the </a:t>
            </a:r>
            <a:r>
              <a:rPr altLang="en-CA" b="1" dirty="0" i="1" lang="en-CA" smtClean="0">
                <a:solidFill>
                  <a:srgbClr val="FF0000"/>
                </a:solidFill>
              </a:rPr>
              <a:t>ice</a:t>
            </a:r>
            <a:endParaRPr altLang="en-CA" dirty="0" lang="en-CA" smtClean="0">
              <a:solidFill>
                <a:srgbClr val="FF0000"/>
              </a:solidFill>
            </a:endParaRPr>
          </a:p>
          <a:p>
            <a:pPr indent="0" marL="0">
              <a:buNone/>
            </a:pPr>
            <a:r>
              <a:rPr altLang="en-CA" dirty="0" lang="en-CA" smtClean="0"/>
              <a:t> </a:t>
            </a:r>
          </a:p>
          <a:p>
            <a:pPr indent="0" marL="0">
              <a:buNone/>
            </a:pPr>
            <a:r>
              <a:rPr altLang="en-CA" dirty="0" lang="en-CA" smtClean="0"/>
              <a:t>… </a:t>
            </a:r>
            <a:r>
              <a:rPr altLang="en-CA" dirty="0" lang="en-CA"/>
              <a:t>When the face-off takes place at any of the face-off spots in the end zones, the players taking part in the face-off shall take their positions so that they will stand squarely facing their opponents’ end of the rink… The sticks of both players facing-off shall have </a:t>
            </a:r>
            <a:r>
              <a:rPr altLang="en-CA" b="1" dirty="0" i="1" lang="en-CA"/>
              <a:t>the toe of the blade</a:t>
            </a:r>
            <a:r>
              <a:rPr altLang="en-CA" dirty="0" lang="en-CA"/>
              <a:t> touching within the designated white area…</a:t>
            </a:r>
          </a:p>
          <a:p>
            <a:pPr indent="0" marL="0">
              <a:buNone/>
            </a:pPr>
            <a:endParaRPr altLang="en-CA" dirty="0" lang="en-CA"/>
          </a:p>
        </p:txBody>
      </p:sp>
    </p:spTree>
    <p:extLst>
      <p:ext uri="{BB962C8B-B14F-4D97-AF65-F5344CB8AC3E}">
        <p14:creationId xmlns:p14="http://schemas.microsoft.com/office/powerpoint/2010/main" val="4155848426"/>
      </p:ext>
    </p:extLst>
  </p:cSld>
  <p:clrMapOvr>
    <a:masterClrMapping/>
  </p:clrMapOvr>
  <p:timing>
    <p:tnLst>
      <p:par>
        <p:cTn dur="indefinite" id="1" nodeType="tmRoot" restart="never"/>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normAutofit/>
          </a:bodyPr>
          <a:lstStyle/>
          <a:p>
            <a:r>
              <a:rPr altLang="en-CA" dirty="0" lang="en-CA" smtClean="0"/>
              <a:t>Rule 10.4 Situation 12</a:t>
            </a:r>
            <a:endParaRPr altLang="en-CA" dirty="0" lang="en-CA"/>
          </a:p>
        </p:txBody>
      </p:sp>
      <p:sp>
        <p:nvSpPr>
          <p:cNvPr id="3" name="Content Placeholder 2"/>
          <p:cNvSpPr>
            <a:spLocks noGrp="1"/>
          </p:cNvSpPr>
          <p:nvPr>
            <p:ph idx="1"/>
          </p:nvPr>
        </p:nvSpPr>
        <p:spPr>
          <a:xfrm>
            <a:off x="457200" y="1600200"/>
            <a:ext cx="8229600" cy="2711669"/>
          </a:xfrm>
        </p:spPr>
        <p:txBody>
          <a:bodyPr numCol="1">
            <a:normAutofit fontScale="77500" lnSpcReduction="20000"/>
          </a:bodyPr>
          <a:lstStyle/>
          <a:p>
            <a:pPr indent="0" marL="0">
              <a:buNone/>
            </a:pPr>
            <a:r>
              <a:rPr altLang="en-CA" b="1" dirty="0" lang="en-CA" u="sng"/>
              <a:t>CURRENT WORDING:</a:t>
            </a:r>
            <a:r>
              <a:rPr altLang="en-CA" b="1" dirty="0" lang="en-CA"/>
              <a:t> </a:t>
            </a:r>
            <a:r>
              <a:rPr altLang="en-CA" dirty="0" lang="en-CA"/>
              <a:t>None (addition of a situation)</a:t>
            </a:r>
          </a:p>
          <a:p>
            <a:pPr indent="0" marL="0">
              <a:buNone/>
            </a:pPr>
            <a:r>
              <a:rPr altLang="en-CA" dirty="0" lang="en-CA"/>
              <a:t>   </a:t>
            </a:r>
          </a:p>
          <a:p>
            <a:pPr indent="0" marL="0">
              <a:buNone/>
            </a:pPr>
            <a:r>
              <a:rPr altLang="en-CA" b="1" dirty="0" lang="en-CA" smtClean="0" u="sng"/>
              <a:t>2016-18 </a:t>
            </a:r>
            <a:r>
              <a:rPr altLang="en-CA" b="1" dirty="0" lang="en-CA" u="sng"/>
              <a:t>WORDING:</a:t>
            </a:r>
            <a:r>
              <a:rPr altLang="en-CA" dirty="0" lang="en-CA"/>
              <a:t> A goal is scored. However, the back of the net is lifted when the puck crosses the red line. Is the goal allowed</a:t>
            </a:r>
            <a:r>
              <a:rPr altLang="en-CA" dirty="0" lang="en-CA" smtClean="0"/>
              <a:t>?</a:t>
            </a:r>
            <a:endParaRPr altLang="en-CA" dirty="0" lang="en-CA"/>
          </a:p>
          <a:p>
            <a:r>
              <a:rPr altLang="en-CA" dirty="0" lang="en-CA"/>
              <a:t>YES, if the net is still </a:t>
            </a:r>
            <a:r>
              <a:rPr altLang="en-CA" dirty="0" lang="en-CA" smtClean="0"/>
              <a:t>in/on </a:t>
            </a:r>
            <a:r>
              <a:rPr altLang="en-CA" dirty="0" lang="en-CA"/>
              <a:t>its moorings. </a:t>
            </a:r>
          </a:p>
          <a:p>
            <a:pPr indent="0" marL="0">
              <a:buNone/>
            </a:pPr>
            <a:r>
              <a:rPr altLang="en-CA" dirty="0" lang="en-CA"/>
              <a:t> </a:t>
            </a:r>
          </a:p>
        </p:txBody>
      </p:sp>
    </p:spTree>
    <p:extLst>
      <p:ext uri="{BB962C8B-B14F-4D97-AF65-F5344CB8AC3E}">
        <p14:creationId xmlns:p14="http://schemas.microsoft.com/office/powerpoint/2010/main" val="710116938"/>
      </p:ext>
    </p:extLst>
  </p:cSld>
  <p:clrMapOvr>
    <a:masterClrMapping/>
  </p:clrMapOvr>
  <p:timing>
    <p:tnLst>
      <p:par>
        <p:cTn dur="indefinite" id="1" nodeType="tmRoot" restart="never"/>
      </p:par>
    </p:tnLst>
  </p:timing>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spDef>
      <a:spPr/>
      <a:bodyPr numCol="1"/>
      <a:lstStyle/>
      <a:style>
        <a:lnRef idx="1">
          <a:schemeClr val="accent1"/>
        </a:lnRef>
        <a:fillRef idx="3">
          <a:schemeClr val="accent1"/>
        </a:fillRef>
        <a:effectRef idx="2">
          <a:schemeClr val="accent1"/>
        </a:effectRef>
        <a:fontRef idx="minor">
          <a:schemeClr val="lt1"/>
        </a:fontRef>
      </a:style>
    </a:spDef>
    <a:lnDef>
      <a:spPr/>
      <a:bodyPr numCol="1"/>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Company>Hockey Canada</Company>
  <Words>332</Words>
  <Paragraphs>66</Paragraphs>
  <Slides>8</Slides>
  <Notes>0</Notes>
  <TotalTime>7191</TotalTime>
  <HiddenSlides>0</HiddenSlides>
  <MMClips>0</MMClips>
  <ScaleCrop>false</ScaleCrop>
  <HeadingPairs>
    <vt:vector baseType="variant" size="6">
      <vt:variant>
        <vt:lpstr>Fonts Used</vt:lpstr>
      </vt:variant>
      <vt:variant>
        <vt:i4>2</vt:i4>
      </vt:variant>
      <vt:variant>
        <vt:lpstr>Theme</vt:lpstr>
      </vt:variant>
      <vt:variant>
        <vt:i4>1</vt:i4>
      </vt:variant>
      <vt:variant>
        <vt:lpstr>Slide Titles</vt:lpstr>
      </vt:variant>
      <vt:variant>
        <vt:i4>8</vt:i4>
      </vt:variant>
    </vt:vector>
  </HeadingPairs>
  <TitlesOfParts>
    <vt:vector baseType="lpstr" size="11">
      <vt:lpstr>Arial</vt:lpstr>
      <vt:lpstr>Calibri</vt:lpstr>
      <vt:lpstr>Office Theme</vt:lpstr>
      <vt:lpstr>2016-18 Playing Rule Approved Motions</vt:lpstr>
      <vt:lpstr>Rule 2.6 Situation 3</vt:lpstr>
      <vt:lpstr>Rule 3.6 Situations 1,4,5 &amp; 6</vt:lpstr>
      <vt:lpstr>Rule 5.3 (d) Linesmen</vt:lpstr>
      <vt:lpstr>Rule 7.3 (b) Interference/Protection of the Goaltender</vt:lpstr>
      <vt:lpstr>Rule 7.4 (b) Tripping</vt:lpstr>
      <vt:lpstr>Rule 10.2 (a)</vt:lpstr>
      <vt:lpstr>Rule 10.4 Situation 12</vt:lpstr>
    </vt:vector>
  </TitlesOfParts>
  <LinksUpToDate>false</LinksUpToDate>
  <SharedDoc>false</SharedDoc>
  <HyperlinksChanged>false</HyperlinksChanged>
  <Application>Microsoft Office PowerPoint</Application>
  <AppVersion>15.0000</AppVersion>
  <PresentationFormat>On-screen Show (4:3)</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2013-09-26T23:28:03Z</dcterms:created>
  <dc:creator>Kelly Findley</dc:creator>
  <cp:lastModifiedBy>Todd Anderson</cp:lastModifiedBy>
  <cp:lastPrinted>2016-06-23T15:07:30Z</cp:lastPrinted>
  <dcterms:modified xsi:type="dcterms:W3CDTF">2016-07-25T13:46:07Z</dcterms:modified>
  <cp:revision>50</cp:revision>
  <dc:title>PowerPoint Presentation</dc:title>
</cp:coreProperties>
</file>