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4" r:id="rId7"/>
    <p:sldId id="270" r:id="rId8"/>
    <p:sldId id="271" r:id="rId9"/>
    <p:sldId id="272" r:id="rId10"/>
    <p:sldId id="273" r:id="rId11"/>
    <p:sldId id="282" r:id="rId12"/>
    <p:sldId id="276" r:id="rId13"/>
    <p:sldId id="277" r:id="rId14"/>
    <p:sldId id="278" r:id="rId15"/>
    <p:sldId id="279" r:id="rId16"/>
    <p:sldId id="280" r:id="rId17"/>
    <p:sldId id="281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737"/>
  </p:normalViewPr>
  <p:slideViewPr>
    <p:cSldViewPr snapToGrid="0" snapToObjects="1">
      <p:cViewPr>
        <p:scale>
          <a:sx n="143" d="100"/>
          <a:sy n="143" d="100"/>
        </p:scale>
        <p:origin x="-18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B0E-E83A-4242-9DD9-E53637B4979F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ACB3-DFEB-9D4D-A77A-23FAADBF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8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B0E-E83A-4242-9DD9-E53637B4979F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ACB3-DFEB-9D4D-A77A-23FAADBF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4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B0E-E83A-4242-9DD9-E53637B4979F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ACB3-DFEB-9D4D-A77A-23FAADBF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5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B0E-E83A-4242-9DD9-E53637B4979F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ACB3-DFEB-9D4D-A77A-23FAADBF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1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B0E-E83A-4242-9DD9-E53637B4979F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ACB3-DFEB-9D4D-A77A-23FAADBF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7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B0E-E83A-4242-9DD9-E53637B4979F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ACB3-DFEB-9D4D-A77A-23FAADBF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B0E-E83A-4242-9DD9-E53637B4979F}" type="datetimeFigureOut">
              <a:rPr lang="en-US" smtClean="0"/>
              <a:t>8/24/16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ACB3-DFEB-9D4D-A77A-23FAADBF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8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B0E-E83A-4242-9DD9-E53637B4979F}" type="datetimeFigureOut">
              <a:rPr lang="en-US" smtClean="0"/>
              <a:t>8/24/16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ACB3-DFEB-9D4D-A77A-23FAADBF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5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B0E-E83A-4242-9DD9-E53637B4979F}" type="datetimeFigureOut">
              <a:rPr lang="en-US" smtClean="0"/>
              <a:t>8/24/16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ACB3-DFEB-9D4D-A77A-23FAADBF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6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B0E-E83A-4242-9DD9-E53637B4979F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ACB3-DFEB-9D4D-A77A-23FAADBF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B0E-E83A-4242-9DD9-E53637B4979F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ACB3-DFEB-9D4D-A77A-23FAADBF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2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DB0E-E83A-4242-9DD9-E53637B4979F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ACB3-DFEB-9D4D-A77A-23FAADBF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jpg"/><Relationship Id="rId16" Type="http://schemas.openxmlformats.org/officeDocument/2006/relationships/image" Target="../media/image19.png"/><Relationship Id="rId17" Type="http://schemas.openxmlformats.org/officeDocument/2006/relationships/image" Target="../media/image20.jpg"/><Relationship Id="rId18" Type="http://schemas.openxmlformats.org/officeDocument/2006/relationships/image" Target="../media/image21.GIF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Picture 1" descr="NWBA Logos.Final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621" t="11453" r="5893" b="55163"/>
          <a:stretch/>
        </p:blipFill>
        <p:spPr>
          <a:xfrm>
            <a:off x="1445067" y="100043"/>
            <a:ext cx="5840057" cy="5971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1496" y="6069260"/>
            <a:ext cx="5995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PARTNERSHIP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</p:spTree>
    <p:extLst>
      <p:ext uri="{BB962C8B-B14F-4D97-AF65-F5344CB8AC3E}">
        <p14:creationId xmlns:p14="http://schemas.microsoft.com/office/powerpoint/2010/main" val="17710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WBA 2014 Jr's Championship (Chicago-#01) (3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86104"/>
          </a:xfrm>
          <a:prstGeom prst="rect">
            <a:avLst/>
          </a:prstGeom>
        </p:spPr>
      </p:pic>
      <p:pic>
        <p:nvPicPr>
          <p:cNvPr id="9" name="Picture 8" descr="Wood Floor Smal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69318"/>
            <a:ext cx="9144000" cy="24886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69" y="4635816"/>
            <a:ext cx="2015469" cy="2015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453" y="176093"/>
            <a:ext cx="63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MEDIA INSIGHT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6" name="Picture 5" descr="NWBA Logos.Final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3149" y="4986392"/>
            <a:ext cx="26048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INSTAGRAM FOLLOWERS</a:t>
            </a:r>
            <a:endParaRPr lang="en-US" sz="1200" b="1" dirty="0" smtClean="0">
              <a:latin typeface="Gotham-Book"/>
              <a:cs typeface="Gotham-Book"/>
            </a:endParaRPr>
          </a:p>
          <a:p>
            <a:pPr algn="ctr">
              <a:spcBef>
                <a:spcPts val="600"/>
              </a:spcBef>
              <a:tabLst>
                <a:tab pos="1320800" algn="l"/>
              </a:tabLst>
            </a:pPr>
            <a:r>
              <a:rPr lang="en-US" sz="4000" b="1" dirty="0" smtClean="0">
                <a:latin typeface="Gotham-Book"/>
                <a:cs typeface="Gotham-Book"/>
              </a:rPr>
              <a:t>1,301</a:t>
            </a:r>
            <a:r>
              <a:rPr lang="en-US" sz="1200" dirty="0">
                <a:latin typeface="Gotham-Book"/>
                <a:cs typeface="Gotham-Book"/>
              </a:rPr>
              <a:t>	</a:t>
            </a:r>
            <a:endParaRPr lang="en-US" dirty="0" smtClean="0">
              <a:latin typeface="Gotham-Book"/>
              <a:cs typeface="Gotham-Book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760" y="4635816"/>
            <a:ext cx="2015469" cy="20154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64318" y="4853714"/>
            <a:ext cx="2604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YOUTUBE FOLLOWERS</a:t>
            </a:r>
          </a:p>
          <a:p>
            <a:pPr algn="ctr">
              <a:spcBef>
                <a:spcPts val="600"/>
              </a:spcBef>
            </a:pPr>
            <a:r>
              <a:rPr lang="en-US" sz="1400" b="1" dirty="0" smtClean="0">
                <a:latin typeface="Gotham-Black"/>
                <a:cs typeface="Gotham-Black"/>
              </a:rPr>
              <a:t>NWBA.TV</a:t>
            </a:r>
            <a:endParaRPr lang="en-US" sz="1400" b="1" dirty="0" smtClean="0">
              <a:latin typeface="Gotham-Book"/>
              <a:cs typeface="Gotham-Book"/>
            </a:endParaRPr>
          </a:p>
          <a:p>
            <a:pPr algn="ctr">
              <a:spcBef>
                <a:spcPts val="600"/>
              </a:spcBef>
              <a:tabLst>
                <a:tab pos="1320800" algn="l"/>
              </a:tabLst>
            </a:pPr>
            <a:r>
              <a:rPr lang="en-US" sz="4000" b="1" dirty="0" smtClean="0">
                <a:latin typeface="Gotham-Book"/>
                <a:cs typeface="Gotham-Book"/>
              </a:rPr>
              <a:t>845</a:t>
            </a:r>
            <a:r>
              <a:rPr lang="en-US" sz="1200" dirty="0">
                <a:latin typeface="Gotham-Book"/>
                <a:cs typeface="Gotham-Book"/>
              </a:rPr>
              <a:t>	</a:t>
            </a:r>
            <a:endParaRPr lang="en-US" dirty="0" smtClean="0">
              <a:latin typeface="Gotham-Book"/>
              <a:cs typeface="Gotham-Book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625" y="4591202"/>
            <a:ext cx="2015469" cy="20154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04909" y="4941778"/>
            <a:ext cx="3143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NAT’L CHAMPIONSHIPS STREAMED LIVE</a:t>
            </a:r>
            <a:endParaRPr lang="en-US" sz="1200" b="1" dirty="0" smtClean="0">
              <a:latin typeface="Gotham-Book"/>
              <a:cs typeface="Gotham-Book"/>
            </a:endParaRPr>
          </a:p>
          <a:p>
            <a:pPr algn="ctr">
              <a:spcBef>
                <a:spcPts val="600"/>
              </a:spcBef>
              <a:tabLst>
                <a:tab pos="1320800" algn="l"/>
              </a:tabLst>
            </a:pPr>
            <a:r>
              <a:rPr lang="en-US" sz="4000" b="1" dirty="0" smtClean="0">
                <a:latin typeface="Gotham-Book"/>
                <a:cs typeface="Gotham-Book"/>
              </a:rPr>
              <a:t>5,735</a:t>
            </a:r>
          </a:p>
          <a:p>
            <a:pPr algn="ctr"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VIEWS</a:t>
            </a:r>
            <a:r>
              <a:rPr lang="en-US" sz="1400" dirty="0">
                <a:latin typeface="Gotham-Book"/>
                <a:cs typeface="Gotham-Book"/>
              </a:rPr>
              <a:t>	</a:t>
            </a:r>
            <a:endParaRPr lang="en-US" sz="1400" dirty="0" smtClean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8785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453" y="176093"/>
            <a:ext cx="63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PARTNERSHIP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453" y="873062"/>
            <a:ext cx="8847830" cy="58536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INSERT LARGE PICTURE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55829" y="116028"/>
            <a:ext cx="3554454" cy="614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INSERT PARTNER LOGO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454" y="176093"/>
            <a:ext cx="7021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RIGHTS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5" name="Picture 4" descr="NWBA Logos.Final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9022" y="1001253"/>
            <a:ext cx="419961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INSERT EVENT NAME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Gotham-Book"/>
                <a:cs typeface="Gotham-Book"/>
              </a:rPr>
              <a:t>Naming Rights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Marks </a:t>
            </a:r>
            <a:r>
              <a:rPr lang="en-US" sz="1400" dirty="0" smtClean="0">
                <a:latin typeface="Gotham-Book"/>
                <a:cs typeface="Gotham-Book"/>
              </a:rPr>
              <a:t>and Licensing Rights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Selling and </a:t>
            </a:r>
            <a:r>
              <a:rPr lang="en-US" sz="1400" dirty="0" smtClean="0">
                <a:latin typeface="Gotham-Book"/>
                <a:cs typeface="Gotham-Book"/>
              </a:rPr>
              <a:t>Sampling Rights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Marketing &amp; </a:t>
            </a:r>
            <a:r>
              <a:rPr lang="en-US" sz="1400" dirty="0" smtClean="0">
                <a:latin typeface="Gotham-Book"/>
                <a:cs typeface="Gotham-Book"/>
              </a:rPr>
              <a:t>Branding Rights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Gotham-Book"/>
                <a:cs typeface="Gotham-Book"/>
              </a:rPr>
              <a:t>Entitlements Rights</a:t>
            </a:r>
            <a:endParaRPr lang="en-US" sz="1400" dirty="0">
              <a:latin typeface="Gotham-Book"/>
              <a:cs typeface="Gotham-Book"/>
            </a:endParaRPr>
          </a:p>
          <a:p>
            <a:pPr marL="220663" lvl="1">
              <a:spcBef>
                <a:spcPts val="600"/>
              </a:spcBef>
            </a:pPr>
            <a:endParaRPr lang="en-US" sz="1400" b="1" dirty="0">
              <a:latin typeface="Gotham-Book"/>
              <a:cs typeface="Gotham-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77" y="1254393"/>
            <a:ext cx="3997806" cy="5346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INSERT PICTURE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454" y="176093"/>
            <a:ext cx="7021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TEAM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5" name="Picture 4" descr="NWBA Logos.Final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9022" y="1001253"/>
            <a:ext cx="419961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INSERT TEAM NAME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Team </a:t>
            </a:r>
            <a:r>
              <a:rPr lang="en-US" sz="1400" dirty="0" smtClean="0">
                <a:latin typeface="Gotham-Book"/>
                <a:cs typeface="Gotham-Book"/>
              </a:rPr>
              <a:t>Uniforms Branding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Team Warm-</a:t>
            </a:r>
            <a:r>
              <a:rPr lang="en-US" sz="1400" dirty="0" smtClean="0">
                <a:latin typeface="Gotham-Book"/>
                <a:cs typeface="Gotham-Book"/>
              </a:rPr>
              <a:t>Ups Branding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Casual </a:t>
            </a:r>
            <a:r>
              <a:rPr lang="en-US" sz="1400" dirty="0" smtClean="0">
                <a:latin typeface="Gotham-Book"/>
                <a:cs typeface="Gotham-Book"/>
              </a:rPr>
              <a:t>Apparel Branding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Appearances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Bags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Ball </a:t>
            </a:r>
            <a:r>
              <a:rPr lang="en-US" sz="1400" dirty="0" smtClean="0">
                <a:latin typeface="Gotham-Book"/>
                <a:cs typeface="Gotham-Book"/>
              </a:rPr>
              <a:t>bags </a:t>
            </a:r>
            <a:endParaRPr lang="en-US" sz="1400" dirty="0">
              <a:latin typeface="Gotham-Book"/>
              <a:cs typeface="Gotham-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Chair bags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Apparel bags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Wheelchair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Spoke guards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Rear Axle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Wheels</a:t>
            </a:r>
          </a:p>
          <a:p>
            <a:pPr marL="220663" lvl="1">
              <a:spcBef>
                <a:spcPts val="600"/>
              </a:spcBef>
            </a:pPr>
            <a:endParaRPr lang="en-US" sz="1400" b="1" dirty="0">
              <a:latin typeface="Gotham-Book"/>
              <a:cs typeface="Gotham-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77" y="1254393"/>
            <a:ext cx="3997806" cy="5346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INSERT PICTURE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454" y="176093"/>
            <a:ext cx="7021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COMMUNITY OUTREACH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5" name="Picture 4" descr="NWBA Logos.Final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9022" y="1001253"/>
            <a:ext cx="419961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COMMUNITY INTEGRATION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Corporate appearances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Hospital appearances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Military base appearances</a:t>
            </a:r>
          </a:p>
          <a:p>
            <a:pPr marL="220663" lvl="1">
              <a:spcBef>
                <a:spcPts val="600"/>
              </a:spcBef>
            </a:pPr>
            <a:endParaRPr lang="en-US" sz="1400" b="1" dirty="0">
              <a:latin typeface="Gotham-Book"/>
              <a:cs typeface="Gotham-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77" y="1254393"/>
            <a:ext cx="3997806" cy="5346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INSERT PICTURE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454" y="176093"/>
            <a:ext cx="7021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INSERT NAME OF EVENT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5" name="Picture 4" descr="NWBA Logos.Final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9022" y="1001253"/>
            <a:ext cx="4199613" cy="583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EVENT INTEGRATION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Signs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Basket Stanchions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Floor decals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Bench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Front/back court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Top of key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Courtside A Frames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Side out A Frames (large)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Table clothes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Backboard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Shot Clock (runner)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err="1">
                <a:latin typeface="Gotham-Book"/>
                <a:cs typeface="Gotham-Book"/>
              </a:rPr>
              <a:t>Wayfinder</a:t>
            </a:r>
            <a:r>
              <a:rPr lang="en-US" sz="1400" dirty="0">
                <a:latin typeface="Gotham-Book"/>
                <a:cs typeface="Gotham-Book"/>
              </a:rPr>
              <a:t>/Welcome banners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Exhibit Space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In-game promotions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PA Announcements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Program Ads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Program – coupons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Social media integration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Autograph Sessions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Tickets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Hospitality &amp; social events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Marketing Collateral (tags)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Lanyards &amp; Credentials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Medical Trainers &amp; Classifiers</a:t>
            </a:r>
          </a:p>
          <a:p>
            <a:pPr marL="220663" lvl="1">
              <a:spcBef>
                <a:spcPts val="600"/>
              </a:spcBef>
            </a:pPr>
            <a:endParaRPr lang="en-US" sz="1400" b="1" dirty="0">
              <a:latin typeface="Gotham-Book"/>
              <a:cs typeface="Gotham-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77" y="1254393"/>
            <a:ext cx="3997806" cy="5346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INSERT PICTURE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454" y="176093"/>
            <a:ext cx="7021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DIGITAL MEDIA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5" name="Picture 4" descr="NWBA Logos.Final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9022" y="1001253"/>
            <a:ext cx="4199613" cy="3462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WEB &amp; DIGITAL INTEGRATION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Website </a:t>
            </a:r>
            <a:endParaRPr lang="en-US" sz="1400" dirty="0" smtClean="0">
              <a:latin typeface="Gotham-Book"/>
              <a:cs typeface="Gotham-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latin typeface="Gotham-Book"/>
                <a:cs typeface="Gotham-Book"/>
              </a:rPr>
              <a:t>Content </a:t>
            </a:r>
            <a:r>
              <a:rPr lang="en-US" sz="1400" dirty="0">
                <a:latin typeface="Gotham-Book"/>
                <a:cs typeface="Gotham-Book"/>
              </a:rPr>
              <a:t>enhancements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Ads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Social integration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Live Streaming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Entitlement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Interstitials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Product placements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latin typeface="Gotham-Book"/>
                <a:cs typeface="Gotham-Book"/>
              </a:rPr>
              <a:t>Enewsletter</a:t>
            </a:r>
            <a:r>
              <a:rPr lang="en-US" sz="1400" dirty="0">
                <a:latin typeface="Gotham-Book"/>
                <a:cs typeface="Gotham-Book"/>
              </a:rPr>
              <a:t> (entitlement, ads)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Social Media Integration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Media Guides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Scorebooks (electronic, static)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otham-Book"/>
                <a:cs typeface="Gotham-Book"/>
              </a:rPr>
              <a:t>Videos (‘Athlete of the Week’)</a:t>
            </a:r>
          </a:p>
          <a:p>
            <a:pPr marL="220663" lvl="1">
              <a:spcBef>
                <a:spcPts val="600"/>
              </a:spcBef>
            </a:pPr>
            <a:endParaRPr lang="en-US" sz="1400" b="1" dirty="0">
              <a:latin typeface="Gotham-Book"/>
              <a:cs typeface="Gotham-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77" y="1254393"/>
            <a:ext cx="3997806" cy="5346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INSERT PICTURE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454" y="176093"/>
            <a:ext cx="7021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PUBLIC RELATIONS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5" name="Picture 4" descr="NWBA Logos.Final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9022" y="1001253"/>
            <a:ext cx="419961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PR INTEGRATION</a:t>
            </a:r>
            <a:endParaRPr lang="en-US" sz="1400" dirty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Gotham-Book"/>
                <a:cs typeface="Gotham-Book"/>
              </a:rPr>
              <a:t>Press Releases</a:t>
            </a:r>
          </a:p>
          <a:p>
            <a:endParaRPr lang="en-US" sz="1400" dirty="0">
              <a:latin typeface="Gotham-Book"/>
              <a:cs typeface="Gotham-Book"/>
            </a:endParaRPr>
          </a:p>
          <a:p>
            <a:pPr marL="220663" lvl="1">
              <a:spcBef>
                <a:spcPts val="600"/>
              </a:spcBef>
            </a:pPr>
            <a:endParaRPr lang="en-US" sz="1400" b="1" dirty="0">
              <a:latin typeface="Gotham-Book"/>
              <a:cs typeface="Gotham-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77" y="1254393"/>
            <a:ext cx="3997806" cy="5346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INSERT PICTURE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453" y="176093"/>
            <a:ext cx="63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ASSETS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5" name="Picture 4" descr="NWBA Logos.Final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9669" y="959330"/>
            <a:ext cx="2823378" cy="544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Gotham-Bold"/>
                <a:cs typeface="Gotham-Bold"/>
              </a:rPr>
              <a:t>RIGHTS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Naming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Marks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Selling and Sampling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Marketing &amp; Branding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Entitlements</a:t>
            </a:r>
          </a:p>
          <a:p>
            <a:endParaRPr lang="en-US" sz="1200" dirty="0" smtClean="0">
              <a:latin typeface="Gotham-Book"/>
              <a:cs typeface="Gotham-Book"/>
            </a:endParaRPr>
          </a:p>
          <a:p>
            <a:endParaRPr lang="en-US" sz="1200" dirty="0">
              <a:latin typeface="Gotham-Book"/>
              <a:cs typeface="Gotham-Book"/>
            </a:endParaRPr>
          </a:p>
          <a:p>
            <a:r>
              <a:rPr lang="en-US" sz="1200" b="1" dirty="0" smtClean="0">
                <a:latin typeface="Gotham-Bold"/>
                <a:cs typeface="Gotham-Bold"/>
              </a:rPr>
              <a:t>NATIONAL TEAMS</a:t>
            </a:r>
            <a:endParaRPr lang="en-US" sz="1200" b="1" dirty="0">
              <a:latin typeface="Gotham-Bold"/>
              <a:cs typeface="Gotham-Bold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Team Uniforms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Team Warm-Ups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Casual Apparel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Appearances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Bags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Ball bags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Chair bags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Apparel bags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Wheelchair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Spoke guards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Rear Axle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Wheels</a:t>
            </a:r>
          </a:p>
          <a:p>
            <a:pPr marL="742950" lvl="1" indent="-285750">
              <a:buFont typeface="Arial"/>
              <a:buChar char="•"/>
            </a:pPr>
            <a:endParaRPr lang="en-US" sz="1200" dirty="0" smtClean="0">
              <a:latin typeface="Gotham-Book"/>
              <a:cs typeface="Gotham-Book"/>
            </a:endParaRPr>
          </a:p>
          <a:p>
            <a:pPr lvl="1"/>
            <a:endParaRPr lang="en-US" sz="1200" dirty="0">
              <a:latin typeface="Gotham-Book"/>
              <a:cs typeface="Gotham-Book"/>
            </a:endParaRPr>
          </a:p>
          <a:p>
            <a:r>
              <a:rPr lang="en-US" sz="1200" b="1" dirty="0" smtClean="0">
                <a:latin typeface="Gotham-Bold"/>
                <a:cs typeface="Gotham-Bold"/>
              </a:rPr>
              <a:t>COMMUNITY OUTREACH</a:t>
            </a:r>
            <a:endParaRPr lang="en-US" sz="1200" b="1" dirty="0">
              <a:latin typeface="Gotham-Bold"/>
              <a:cs typeface="Gotham-Bold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Corporate </a:t>
            </a:r>
            <a:r>
              <a:rPr lang="en-US" sz="1200" dirty="0">
                <a:latin typeface="Gotham-Book"/>
                <a:cs typeface="Gotham-Book"/>
              </a:rPr>
              <a:t>appearances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Hospital appearances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Military base appearances</a:t>
            </a:r>
          </a:p>
          <a:p>
            <a:endParaRPr lang="en-US" sz="1200" dirty="0">
              <a:latin typeface="Gotham-Book"/>
              <a:cs typeface="Gotham-Book"/>
            </a:endParaRPr>
          </a:p>
          <a:p>
            <a:pPr marL="742950" lvl="1" indent="-285750">
              <a:buFont typeface="Arial"/>
              <a:buChar char="•"/>
            </a:pPr>
            <a:endParaRPr lang="en-US" sz="1200" dirty="0" smtClean="0">
              <a:latin typeface="Gotham-Book"/>
              <a:cs typeface="Gotham-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5393" y="959330"/>
            <a:ext cx="3088356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Gotham-Bold"/>
                <a:cs typeface="Gotham-Bold"/>
              </a:rPr>
              <a:t>NATIONAL 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Signs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Basket Stanchions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Floor decals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Bench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Front/back court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Top of key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Courtside A Frames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Side out A Frames (large)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Table clothes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Backboard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Shot Clock (runner)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err="1" smtClean="0">
                <a:latin typeface="Gotham-Book"/>
                <a:cs typeface="Gotham-Book"/>
              </a:rPr>
              <a:t>Wayfinder</a:t>
            </a:r>
            <a:r>
              <a:rPr lang="en-US" sz="1200" dirty="0" smtClean="0">
                <a:latin typeface="Gotham-Book"/>
                <a:cs typeface="Gotham-Book"/>
              </a:rPr>
              <a:t>/Welcome banners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Exhibit Space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In-game promotions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PA Announcements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Program Ads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Program – coupons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Social media integration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Autograph Sessions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Tickets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Hospitality &amp; social 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Marketing Collateral (tags)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Lanyards &amp; Credentials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Gotham-Book"/>
                <a:cs typeface="Gotham-Book"/>
              </a:rPr>
              <a:t>Medical Trainers &amp; Classifiers</a:t>
            </a:r>
          </a:p>
          <a:p>
            <a:endParaRPr lang="en-US" sz="1200" dirty="0" smtClean="0">
              <a:latin typeface="Gotham-Book"/>
              <a:cs typeface="Gotham-Book"/>
            </a:endParaRPr>
          </a:p>
          <a:p>
            <a:endParaRPr lang="en-US" sz="1200" dirty="0" smtClean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endParaRPr lang="en-US" sz="1200" dirty="0" smtClean="0">
              <a:latin typeface="Gotham-Book"/>
              <a:cs typeface="Gotham-Book"/>
            </a:endParaRPr>
          </a:p>
          <a:p>
            <a:pPr marL="742950" lvl="1" indent="-285750">
              <a:buFont typeface="Arial"/>
              <a:buChar char="•"/>
            </a:pPr>
            <a:endParaRPr lang="en-US" sz="1200" dirty="0">
              <a:latin typeface="Gotham-Book"/>
              <a:cs typeface="Gotham-Book"/>
            </a:endParaRPr>
          </a:p>
          <a:p>
            <a:endParaRPr lang="en-US" sz="1200" dirty="0">
              <a:latin typeface="Gotham-Book"/>
              <a:cs typeface="Gotham-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3582" y="977602"/>
            <a:ext cx="2934124" cy="397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Gotham-Bold"/>
                <a:cs typeface="Gotham-Bold"/>
              </a:rPr>
              <a:t>MEDIA</a:t>
            </a:r>
            <a:endParaRPr lang="en-US" sz="1200" b="1" dirty="0">
              <a:latin typeface="Gotham-Bold"/>
              <a:cs typeface="Gotham-Bold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Website (NWBA Hub)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Content enhancements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Ads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Social integration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Live Streaming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Entitlement 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Interstitials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Product placements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latin typeface="Gotham-Book"/>
                <a:cs typeface="Gotham-Book"/>
              </a:rPr>
              <a:t>Enewsletter</a:t>
            </a:r>
            <a:r>
              <a:rPr lang="en-US" sz="1200" dirty="0">
                <a:latin typeface="Gotham-Book"/>
                <a:cs typeface="Gotham-Book"/>
              </a:rPr>
              <a:t> (entitlement, ads)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Social Media Integration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Media Guides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Scorebooks (electronic, static)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Videos (‘Athlete of the Week’</a:t>
            </a:r>
            <a:r>
              <a:rPr lang="en-US" sz="1200" dirty="0" smtClean="0">
                <a:latin typeface="Gotham-Book"/>
                <a:cs typeface="Gotham-Book"/>
              </a:rPr>
              <a:t>)</a:t>
            </a:r>
          </a:p>
          <a:p>
            <a:endParaRPr lang="en-US" sz="1200" dirty="0" smtClean="0">
              <a:latin typeface="Gotham-Book"/>
              <a:cs typeface="Gotham-Book"/>
            </a:endParaRPr>
          </a:p>
          <a:p>
            <a:endParaRPr lang="en-US" sz="1200" dirty="0">
              <a:latin typeface="Gotham-Book"/>
              <a:cs typeface="Gotham-Book"/>
            </a:endParaRPr>
          </a:p>
          <a:p>
            <a:r>
              <a:rPr lang="en-US" sz="1200" b="1" dirty="0">
                <a:latin typeface="Gotham-Bold"/>
                <a:cs typeface="Gotham-Bold"/>
              </a:rPr>
              <a:t>PUBLIC RELATIONS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Gotham-Book"/>
                <a:cs typeface="Gotham-Book"/>
              </a:rPr>
              <a:t>Press Releases</a:t>
            </a:r>
          </a:p>
          <a:p>
            <a:endParaRPr lang="en-US" sz="1200" dirty="0">
              <a:latin typeface="Gotham-Book"/>
              <a:cs typeface="Gotham-Book"/>
            </a:endParaRPr>
          </a:p>
          <a:p>
            <a:endParaRPr lang="en-US" sz="1200" dirty="0" smtClean="0">
              <a:latin typeface="Gotham-Book"/>
              <a:cs typeface="Gotham-Book"/>
            </a:endParaRPr>
          </a:p>
          <a:p>
            <a:endParaRPr lang="en-US" sz="1200" dirty="0"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30451" y="658473"/>
            <a:ext cx="33201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NWBA 4.6.14 #2 (Phoenix vs. Arizona Trophy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982" y="787617"/>
            <a:ext cx="4537017" cy="6086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453" y="176093"/>
            <a:ext cx="63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CONTACT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5" name="Picture 4" descr="NWBA Logos.Final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454" y="1070653"/>
            <a:ext cx="419961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Name</a:t>
            </a:r>
            <a:endParaRPr lang="en-US" dirty="0">
              <a:latin typeface="Gotham-Black"/>
              <a:cs typeface="Gotham-Black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latin typeface="Gotham-Book"/>
                <a:cs typeface="Gotham-Book"/>
              </a:rPr>
              <a:t>Title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latin typeface="Gotham-Book"/>
                <a:cs typeface="Gotham-Book"/>
              </a:rPr>
              <a:t>Phone</a:t>
            </a:r>
            <a:endParaRPr lang="en-US" b="1" dirty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latin typeface="Gotham-Book"/>
                <a:cs typeface="Gotham-Book"/>
              </a:rPr>
              <a:t>Email</a:t>
            </a:r>
            <a:endParaRPr lang="en-US" b="1" dirty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</a:pPr>
            <a:endParaRPr lang="en-US" dirty="0">
              <a:latin typeface="Gotham-Black"/>
              <a:cs typeface="Gotham-Black"/>
            </a:endParaRPr>
          </a:p>
          <a:p>
            <a:pPr>
              <a:spcBef>
                <a:spcPts val="600"/>
              </a:spcBef>
            </a:pPr>
            <a:endParaRPr lang="en-US" b="1" dirty="0" smtClean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</a:pPr>
            <a:endParaRPr lang="en-US" sz="1000" b="1" dirty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latin typeface="Gotham-Book"/>
                <a:cs typeface="Gotham-Book"/>
              </a:rPr>
              <a:t>Organization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latin typeface="Gotham-Book"/>
                <a:cs typeface="Gotham-Book"/>
              </a:rPr>
              <a:t>Address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latin typeface="Gotham-Book"/>
                <a:cs typeface="Gotham-Book"/>
              </a:rPr>
              <a:t>City, State, ZIP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Gotham-Bold"/>
                <a:cs typeface="Gotham-Bold"/>
              </a:rPr>
              <a:t>WEBSITE</a:t>
            </a:r>
          </a:p>
          <a:p>
            <a:endParaRPr lang="en-US" sz="1200" dirty="0" smtClean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4220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" name="Picture 9" descr="IMG_074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454" y="176093"/>
            <a:ext cx="5995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ABOUT THE NWBA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028" y="1062658"/>
            <a:ext cx="4199613" cy="492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lack"/>
                <a:cs typeface="Gotham-Black"/>
              </a:rPr>
              <a:t>NATIONAL WHEELCHAIR BASKETBALL ASSOCIATION</a:t>
            </a:r>
          </a:p>
          <a:p>
            <a:endParaRPr lang="en-US" sz="1200" dirty="0" smtClean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Founded in 1948, the NWBA is the longest standing and largest Disabled Sports Organization in the World.</a:t>
            </a:r>
          </a:p>
          <a:p>
            <a:pPr marL="285750" indent="-285750">
              <a:buFont typeface="Arial"/>
              <a:buChar char="•"/>
            </a:pPr>
            <a:endParaRPr lang="en-US" sz="1400" b="1" dirty="0" smtClean="0">
              <a:latin typeface="Gotham-Book"/>
              <a:cs typeface="Gotham-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The NWBA is comprised of 7 Divisions,</a:t>
            </a:r>
            <a:r>
              <a:rPr lang="en-US" sz="1400" b="1" dirty="0">
                <a:latin typeface="Gotham-Book"/>
                <a:cs typeface="Gotham-Book"/>
              </a:rPr>
              <a:t> </a:t>
            </a:r>
            <a:r>
              <a:rPr lang="en-US" sz="1400" b="1" dirty="0" smtClean="0">
                <a:latin typeface="Gotham-Book"/>
                <a:cs typeface="Gotham-Book"/>
              </a:rPr>
              <a:t>22 Conferences, and over 200 Teams.</a:t>
            </a:r>
          </a:p>
          <a:p>
            <a:pPr marL="628650" lvl="1" indent="-171450">
              <a:buFont typeface="Arial"/>
              <a:buChar char="•"/>
            </a:pPr>
            <a:endParaRPr lang="en-US" sz="1400" b="1" dirty="0">
              <a:latin typeface="Gotham-Book"/>
              <a:cs typeface="Gotham-Book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NWBA hosts a National Tournament annually featuring the top teams from each division to compete for the National Title.</a:t>
            </a:r>
          </a:p>
          <a:p>
            <a:pPr marL="285750" lvl="1" indent="-285750">
              <a:buFont typeface="Arial"/>
              <a:buChar char="•"/>
            </a:pPr>
            <a:endParaRPr lang="en-US" sz="1400" b="1" dirty="0">
              <a:latin typeface="Gotham-Book"/>
              <a:cs typeface="Gotham-Book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NWBA is the model sport governing body: We Lead, We Inspire, We Win.</a:t>
            </a:r>
          </a:p>
          <a:p>
            <a:pPr marL="285750" lvl="1" indent="-285750">
              <a:buFont typeface="Arial"/>
              <a:buChar char="•"/>
            </a:pPr>
            <a:endParaRPr lang="en-US" sz="1400" b="1" dirty="0">
              <a:latin typeface="Gotham-Book"/>
              <a:cs typeface="Gotham-Book"/>
            </a:endParaRPr>
          </a:p>
          <a:p>
            <a:pPr marL="0" lvl="1"/>
            <a:endParaRPr lang="en-US" sz="1400" b="1" dirty="0">
              <a:latin typeface="Gotham-Book"/>
              <a:cs typeface="Gotham-Book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The U.S. Olympic Committee recognizes the NWBA as the National Governing Body for Wheelchair Basketball.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7" name="Picture 6" descr="NWBA Logos.Final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52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Picture 3" descr="353_1f10154_wheelchair_basketbal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8"/>
          <a:stretch/>
        </p:blipFill>
        <p:spPr>
          <a:xfrm>
            <a:off x="0" y="789618"/>
            <a:ext cx="4561557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7" name="Picture 6" descr="NWBA Logos.Final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00028" y="1062658"/>
            <a:ext cx="4199613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lack"/>
                <a:cs typeface="Gotham-Black"/>
              </a:rPr>
              <a:t>NWBA DIVISIONS</a:t>
            </a:r>
            <a:endParaRPr lang="en-US" sz="1200" dirty="0" smtClean="0">
              <a:latin typeface="Gotham-Book"/>
              <a:cs typeface="Gotham-Book"/>
            </a:endParaRPr>
          </a:p>
          <a:p>
            <a:pPr marL="277813" lvl="1" indent="-171450">
              <a:spcBef>
                <a:spcPts val="600"/>
              </a:spcBef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Junior Prep</a:t>
            </a:r>
          </a:p>
          <a:p>
            <a:pPr marL="277813" lvl="1" indent="-171450">
              <a:spcBef>
                <a:spcPts val="600"/>
              </a:spcBef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Junior 10’ (Varsity)</a:t>
            </a:r>
          </a:p>
          <a:p>
            <a:pPr marL="277813" lvl="1" indent="-171450">
              <a:spcBef>
                <a:spcPts val="600"/>
              </a:spcBef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3 Adult </a:t>
            </a:r>
            <a:r>
              <a:rPr lang="en-US" sz="1400" b="1" dirty="0" smtClean="0">
                <a:latin typeface="Gotham-Book"/>
                <a:cs typeface="Gotham-Book"/>
              </a:rPr>
              <a:t>Divisions (D-I, D-II, D-III)</a:t>
            </a:r>
            <a:endParaRPr lang="en-US" sz="1400" b="1" dirty="0" smtClean="0">
              <a:latin typeface="Gotham-Book"/>
              <a:cs typeface="Gotham-Book"/>
            </a:endParaRPr>
          </a:p>
          <a:p>
            <a:pPr marL="277813" lvl="1" indent="-171450">
              <a:spcBef>
                <a:spcPts val="600"/>
              </a:spcBef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Intercollegiate </a:t>
            </a:r>
            <a:r>
              <a:rPr lang="en-US" sz="1400" b="1" dirty="0" smtClean="0">
                <a:latin typeface="Gotham-Book"/>
                <a:cs typeface="Gotham-Book"/>
              </a:rPr>
              <a:t>Men’s</a:t>
            </a:r>
          </a:p>
          <a:p>
            <a:pPr marL="277813" lvl="1" indent="-171450">
              <a:spcBef>
                <a:spcPts val="600"/>
              </a:spcBef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Intercollegiate Women’s</a:t>
            </a:r>
          </a:p>
          <a:p>
            <a:pPr marL="277813" lvl="1" indent="-171450">
              <a:spcBef>
                <a:spcPts val="600"/>
              </a:spcBef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Women’s</a:t>
            </a:r>
          </a:p>
          <a:p>
            <a:pPr marL="106363" lvl="1">
              <a:spcBef>
                <a:spcPts val="600"/>
              </a:spcBef>
            </a:pPr>
            <a:endParaRPr lang="en-US" sz="1200" dirty="0">
              <a:latin typeface="Gotham-Book"/>
              <a:cs typeface="Gotham-Book"/>
            </a:endParaRPr>
          </a:p>
          <a:p>
            <a:pPr marL="0" lvl="1"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MEMBERSHIP</a:t>
            </a:r>
          </a:p>
          <a:p>
            <a:pPr marL="277813" lvl="1" indent="-171450">
              <a:spcBef>
                <a:spcPts val="600"/>
              </a:spcBef>
              <a:buFont typeface="Arial"/>
              <a:buChar char="•"/>
            </a:pPr>
            <a:r>
              <a:rPr lang="en-US" sz="1400" dirty="0" smtClean="0">
                <a:latin typeface="Gotham-Black"/>
                <a:cs typeface="Gotham-Black"/>
              </a:rPr>
              <a:t>38 States </a:t>
            </a:r>
            <a:r>
              <a:rPr lang="en-US" sz="1400" b="1" dirty="0" smtClean="0">
                <a:latin typeface="Gotham-Book"/>
                <a:cs typeface="Gotham-Book"/>
              </a:rPr>
              <a:t>plus Puerto Rico, Ontario and Quebec</a:t>
            </a:r>
          </a:p>
          <a:p>
            <a:pPr marL="277813" lvl="1" indent="-171450">
              <a:spcBef>
                <a:spcPts val="600"/>
              </a:spcBef>
              <a:buFont typeface="Arial"/>
              <a:buChar char="•"/>
            </a:pPr>
            <a:r>
              <a:rPr lang="en-US" sz="1400" dirty="0" smtClean="0">
                <a:latin typeface="Gotham-Black"/>
                <a:cs typeface="Gotham-Black"/>
              </a:rPr>
              <a:t>2,678 </a:t>
            </a:r>
            <a:r>
              <a:rPr lang="en-US" sz="1400" b="1" dirty="0" smtClean="0">
                <a:latin typeface="Gotham-Book"/>
                <a:cs typeface="Gotham-Book"/>
              </a:rPr>
              <a:t>Athletes</a:t>
            </a:r>
          </a:p>
          <a:p>
            <a:pPr marL="277813" lvl="1" indent="-171450">
              <a:spcBef>
                <a:spcPts val="600"/>
              </a:spcBef>
              <a:buFont typeface="Arial"/>
              <a:buChar char="•"/>
            </a:pPr>
            <a:r>
              <a:rPr lang="en-US" sz="1400" dirty="0" smtClean="0">
                <a:latin typeface="Gotham-Black"/>
                <a:cs typeface="Gotham-Black"/>
              </a:rPr>
              <a:t>Over 3,100 </a:t>
            </a:r>
            <a:r>
              <a:rPr lang="en-US" sz="1400" b="1" dirty="0" smtClean="0">
                <a:latin typeface="Gotham-Book"/>
                <a:cs typeface="Gotham-Book"/>
              </a:rPr>
              <a:t>Total Individual Members</a:t>
            </a:r>
          </a:p>
          <a:p>
            <a:pPr marL="277813" lvl="1" indent="-171450">
              <a:spcBef>
                <a:spcPts val="600"/>
              </a:spcBef>
              <a:buFont typeface="Arial"/>
              <a:buChar char="•"/>
            </a:pPr>
            <a:r>
              <a:rPr lang="en-US" sz="1400" dirty="0" smtClean="0">
                <a:latin typeface="Gotham-Black"/>
                <a:cs typeface="Gotham-Black"/>
              </a:rPr>
              <a:t>227</a:t>
            </a:r>
            <a:r>
              <a:rPr lang="en-US" sz="1400" dirty="0" smtClean="0">
                <a:latin typeface="Gotham-Book"/>
                <a:cs typeface="Gotham-Book"/>
              </a:rPr>
              <a:t> </a:t>
            </a:r>
            <a:r>
              <a:rPr lang="en-US" sz="1400" b="1" dirty="0" smtClean="0">
                <a:latin typeface="Gotham-Book"/>
                <a:cs typeface="Gotham-Book"/>
              </a:rPr>
              <a:t>Teams</a:t>
            </a:r>
          </a:p>
          <a:p>
            <a:pPr marL="277813" lvl="1" indent="-171450">
              <a:spcBef>
                <a:spcPts val="600"/>
              </a:spcBef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Membership made up of Men, Women, Youth and Veterans</a:t>
            </a:r>
          </a:p>
          <a:p>
            <a:pPr marL="0" lvl="1">
              <a:spcBef>
                <a:spcPts val="600"/>
              </a:spcBef>
            </a:pPr>
            <a:endParaRPr lang="en-US" dirty="0" smtClean="0">
              <a:latin typeface="Gotham-Book"/>
              <a:cs typeface="Gotham-Book"/>
            </a:endParaRPr>
          </a:p>
          <a:p>
            <a:pPr marL="277813" lvl="1" indent="-171450">
              <a:spcBef>
                <a:spcPts val="600"/>
              </a:spcBef>
              <a:buFont typeface="Arial"/>
              <a:buChar char="•"/>
            </a:pPr>
            <a:endParaRPr lang="en-US" sz="1200" dirty="0" smtClean="0">
              <a:latin typeface="Gotham-Book"/>
              <a:cs typeface="Gotham-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453" y="176093"/>
            <a:ext cx="63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NWBA TEAMS &amp; MEMBERSHIP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</p:spTree>
    <p:extLst>
      <p:ext uri="{BB962C8B-B14F-4D97-AF65-F5344CB8AC3E}">
        <p14:creationId xmlns:p14="http://schemas.microsoft.com/office/powerpoint/2010/main" val="18546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54484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453" y="176093"/>
            <a:ext cx="63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NWBA TEAMS &amp; MEMBERSHIP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5" name="Picture 4" descr="NWBA Logos.Final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Sonic Wheelchair 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806" y="2664464"/>
            <a:ext cx="847877" cy="730446"/>
          </a:xfrm>
          <a:prstGeom prst="rect">
            <a:avLst/>
          </a:prstGeom>
        </p:spPr>
      </p:pic>
      <p:pic>
        <p:nvPicPr>
          <p:cNvPr id="12" name="Picture 11" descr="Wheelin Jazz logo  d 2013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435" y="2715973"/>
            <a:ext cx="823686" cy="726561"/>
          </a:xfrm>
          <a:prstGeom prst="rect">
            <a:avLst/>
          </a:prstGeom>
        </p:spPr>
      </p:pic>
      <p:pic>
        <p:nvPicPr>
          <p:cNvPr id="13" name="Picture 12" descr="Orlando Magic Wheel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550" y="1246151"/>
            <a:ext cx="880532" cy="835118"/>
          </a:xfrm>
          <a:prstGeom prst="rect">
            <a:avLst/>
          </a:prstGeom>
        </p:spPr>
      </p:pic>
      <p:pic>
        <p:nvPicPr>
          <p:cNvPr id="14" name="Picture 13" descr="NE red dawg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5513" y="5643274"/>
            <a:ext cx="907362" cy="887025"/>
          </a:xfrm>
          <a:prstGeom prst="rect">
            <a:avLst/>
          </a:prstGeom>
        </p:spPr>
      </p:pic>
      <p:pic>
        <p:nvPicPr>
          <p:cNvPr id="15" name="Picture 14" descr="Miss Wheelcats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161" y="5656209"/>
            <a:ext cx="1038001" cy="823153"/>
          </a:xfrm>
          <a:prstGeom prst="rect">
            <a:avLst/>
          </a:prstGeom>
        </p:spPr>
      </p:pic>
      <p:pic>
        <p:nvPicPr>
          <p:cNvPr id="16" name="Picture 15" descr="Memphis Rollin' Grizzlies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556" y="4526672"/>
            <a:ext cx="802389" cy="833065"/>
          </a:xfrm>
          <a:prstGeom prst="rect">
            <a:avLst/>
          </a:prstGeom>
        </p:spPr>
      </p:pic>
      <p:pic>
        <p:nvPicPr>
          <p:cNvPr id="17" name="Picture 16" descr="Delaware Destroyers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798" y="2664464"/>
            <a:ext cx="965758" cy="796750"/>
          </a:xfrm>
          <a:prstGeom prst="rect">
            <a:avLst/>
          </a:prstGeom>
        </p:spPr>
      </p:pic>
      <p:pic>
        <p:nvPicPr>
          <p:cNvPr id="18" name="Picture 17" descr="CT Spokebenders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3799" y="4564623"/>
            <a:ext cx="1387054" cy="795114"/>
          </a:xfrm>
          <a:prstGeom prst="rect">
            <a:avLst/>
          </a:prstGeom>
        </p:spPr>
      </p:pic>
      <p:pic>
        <p:nvPicPr>
          <p:cNvPr id="19" name="Picture 18" descr="Cincy Royals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926" y="4591478"/>
            <a:ext cx="661504" cy="730947"/>
          </a:xfrm>
          <a:prstGeom prst="rect">
            <a:avLst/>
          </a:prstGeom>
        </p:spPr>
      </p:pic>
      <p:pic>
        <p:nvPicPr>
          <p:cNvPr id="20" name="Picture 19" descr="Cardinals Logo-revised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306" y="2664464"/>
            <a:ext cx="952776" cy="778070"/>
          </a:xfrm>
          <a:prstGeom prst="rect">
            <a:avLst/>
          </a:prstGeom>
        </p:spPr>
      </p:pic>
      <p:pic>
        <p:nvPicPr>
          <p:cNvPr id="21" name="Picture 20" descr="Brooks Balllers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962" y="5643274"/>
            <a:ext cx="1114798" cy="8740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9022" y="1001253"/>
            <a:ext cx="419961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lack"/>
                <a:cs typeface="Gotham-Black"/>
              </a:rPr>
              <a:t>2014-2015 TEAM MEMBERSHIP</a:t>
            </a:r>
            <a:endParaRPr lang="en-US" sz="1200" dirty="0" smtClean="0">
              <a:latin typeface="Gotham-Book"/>
              <a:cs typeface="Gotham-Book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400" dirty="0" smtClean="0">
                <a:latin typeface="Gotham-Black"/>
                <a:cs typeface="Gotham-Black"/>
              </a:rPr>
              <a:t>25</a:t>
            </a:r>
            <a:r>
              <a:rPr lang="en-US" sz="1400" b="1" dirty="0" smtClean="0">
                <a:latin typeface="Gotham-Book"/>
                <a:cs typeface="Gotham-Book"/>
              </a:rPr>
              <a:t> NBA Team Affiliations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400" dirty="0" smtClean="0">
                <a:latin typeface="Gotham-Black"/>
                <a:cs typeface="Gotham-Black"/>
              </a:rPr>
              <a:t>8 </a:t>
            </a:r>
            <a:r>
              <a:rPr lang="en-US" sz="1400" b="1" dirty="0" smtClean="0">
                <a:latin typeface="Gotham-Book"/>
                <a:cs typeface="Gotham-Book"/>
              </a:rPr>
              <a:t>Collegiate Programs</a:t>
            </a:r>
          </a:p>
          <a:p>
            <a:pPr>
              <a:spcBef>
                <a:spcPts val="600"/>
              </a:spcBef>
            </a:pPr>
            <a:endParaRPr lang="en-US" sz="1400" b="1" dirty="0" smtClean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38 States (Teams/Athletes)</a:t>
            </a:r>
            <a:endParaRPr lang="en-US" sz="1400" dirty="0">
              <a:latin typeface="Gotham-Book"/>
              <a:cs typeface="Gotham-Book"/>
            </a:endParaRPr>
          </a:p>
          <a:p>
            <a:pPr marL="452438" lvl="1" indent="-231775">
              <a:spcBef>
                <a:spcPts val="600"/>
              </a:spcBef>
              <a:buFont typeface="+mj-lt"/>
              <a:buAutoNum type="arabicPeriod"/>
            </a:pPr>
            <a:r>
              <a:rPr lang="en-US" sz="1400" b="1" dirty="0">
                <a:latin typeface="Gotham-Book"/>
                <a:cs typeface="Gotham-Book"/>
              </a:rPr>
              <a:t>California (20 / 230)</a:t>
            </a:r>
          </a:p>
          <a:p>
            <a:pPr marL="452438" lvl="1" indent="-231775">
              <a:spcBef>
                <a:spcPts val="600"/>
              </a:spcBef>
            </a:pPr>
            <a:r>
              <a:rPr lang="en-US" sz="1400" b="1" dirty="0">
                <a:latin typeface="Gotham-Book"/>
                <a:cs typeface="Gotham-Book"/>
              </a:rPr>
              <a:t>	Illinois (20 / 230)</a:t>
            </a:r>
          </a:p>
          <a:p>
            <a:pPr marL="452438" lvl="1" indent="-231775">
              <a:spcBef>
                <a:spcPts val="600"/>
              </a:spcBef>
              <a:buFont typeface="+mj-lt"/>
              <a:buAutoNum type="arabicPeriod" startAt="3"/>
            </a:pPr>
            <a:r>
              <a:rPr lang="en-US" sz="1400" b="1" dirty="0">
                <a:latin typeface="Gotham-Book"/>
                <a:cs typeface="Gotham-Book"/>
              </a:rPr>
              <a:t>Texas (14 / 162)</a:t>
            </a:r>
          </a:p>
          <a:p>
            <a:pPr marL="452438" lvl="1" indent="-231775">
              <a:spcBef>
                <a:spcPts val="600"/>
              </a:spcBef>
              <a:buFont typeface="+mj-lt"/>
              <a:buAutoNum type="arabicPeriod" startAt="3"/>
            </a:pPr>
            <a:r>
              <a:rPr lang="en-US" sz="1400" b="1" dirty="0">
                <a:latin typeface="Gotham-Book"/>
                <a:cs typeface="Gotham-Book"/>
              </a:rPr>
              <a:t>Washington (12 / 145)</a:t>
            </a:r>
          </a:p>
          <a:p>
            <a:pPr marL="452438" lvl="1" indent="-231775">
              <a:spcBef>
                <a:spcPts val="600"/>
              </a:spcBef>
              <a:buFont typeface="+mj-lt"/>
              <a:buAutoNum type="arabicPeriod" startAt="3"/>
            </a:pPr>
            <a:r>
              <a:rPr lang="en-US" sz="1400" b="1" dirty="0">
                <a:latin typeface="Gotham-Book"/>
                <a:cs typeface="Gotham-Book"/>
              </a:rPr>
              <a:t>N Carolina (9 / 104)</a:t>
            </a:r>
          </a:p>
          <a:p>
            <a:pPr marL="452438" lvl="1" indent="-231775">
              <a:spcBef>
                <a:spcPts val="600"/>
              </a:spcBef>
              <a:buFont typeface="+mj-lt"/>
              <a:buAutoNum type="arabicPeriod" startAt="3"/>
            </a:pPr>
            <a:r>
              <a:rPr lang="en-US" sz="1400" b="1" dirty="0">
                <a:latin typeface="Gotham-Book"/>
                <a:cs typeface="Gotham-Book"/>
              </a:rPr>
              <a:t>Florida (8 / 104)</a:t>
            </a:r>
          </a:p>
          <a:p>
            <a:pPr marL="452438" lvl="1" indent="-231775">
              <a:spcBef>
                <a:spcPts val="600"/>
              </a:spcBef>
              <a:buFont typeface="+mj-lt"/>
              <a:buAutoNum type="arabicPeriod" startAt="3"/>
            </a:pPr>
            <a:r>
              <a:rPr lang="en-US" sz="1400" b="1" dirty="0">
                <a:latin typeface="Gotham-Book"/>
                <a:cs typeface="Gotham-Book"/>
              </a:rPr>
              <a:t>Michigan (11 / 100)</a:t>
            </a:r>
          </a:p>
          <a:p>
            <a:pPr marL="452438" lvl="1" indent="-231775">
              <a:spcBef>
                <a:spcPts val="600"/>
              </a:spcBef>
              <a:buFont typeface="+mj-lt"/>
              <a:buAutoNum type="arabicPeriod" startAt="3"/>
            </a:pPr>
            <a:r>
              <a:rPr lang="en-US" sz="1400" b="1" dirty="0">
                <a:latin typeface="Gotham-Book"/>
                <a:cs typeface="Gotham-Book"/>
              </a:rPr>
              <a:t>Alabama (7 / 89)</a:t>
            </a:r>
          </a:p>
          <a:p>
            <a:pPr marL="452438" lvl="1" indent="-231775">
              <a:spcBef>
                <a:spcPts val="600"/>
              </a:spcBef>
              <a:buFont typeface="+mj-lt"/>
              <a:buAutoNum type="arabicPeriod" startAt="3"/>
            </a:pPr>
            <a:r>
              <a:rPr lang="en-US" sz="1400" b="1" dirty="0">
                <a:latin typeface="Gotham-Book"/>
                <a:cs typeface="Gotham-Book"/>
              </a:rPr>
              <a:t>Arizona (9 / 88)</a:t>
            </a:r>
          </a:p>
          <a:p>
            <a:pPr marL="452438" lvl="1" indent="-231775">
              <a:spcBef>
                <a:spcPts val="600"/>
              </a:spcBef>
              <a:buFont typeface="+mj-lt"/>
              <a:buAutoNum type="arabicPeriod" startAt="3"/>
            </a:pPr>
            <a:r>
              <a:rPr lang="en-US" sz="1400" b="1" dirty="0">
                <a:latin typeface="Gotham-Book"/>
                <a:cs typeface="Gotham-Book"/>
              </a:rPr>
              <a:t>Minnesota (5 / 69</a:t>
            </a:r>
            <a:r>
              <a:rPr lang="en-US" sz="1400" b="1" dirty="0" smtClean="0">
                <a:latin typeface="Gotham-Book"/>
                <a:cs typeface="Gotham-Book"/>
              </a:rPr>
              <a:t>)</a:t>
            </a:r>
          </a:p>
          <a:p>
            <a:pPr marL="452438" lvl="1" indent="-231775">
              <a:spcBef>
                <a:spcPts val="600"/>
              </a:spcBef>
              <a:buFont typeface="+mj-lt"/>
              <a:buAutoNum type="arabicPeriod" startAt="3"/>
            </a:pPr>
            <a:endParaRPr lang="en-US" sz="1400" b="1" dirty="0">
              <a:latin typeface="Gotham-Book"/>
              <a:cs typeface="Gotham-Book"/>
            </a:endParaRPr>
          </a:p>
          <a:p>
            <a:pPr marL="220663" lvl="1">
              <a:spcBef>
                <a:spcPts val="600"/>
              </a:spcBef>
            </a:pPr>
            <a:r>
              <a:rPr lang="en-US" sz="800" b="1" dirty="0" smtClean="0">
                <a:latin typeface="Gotham-Book"/>
                <a:cs typeface="Gotham-Book"/>
              </a:rPr>
              <a:t>Information from 2014-15 NWBA Membership Database</a:t>
            </a:r>
            <a:endParaRPr lang="en-US" sz="800" b="1" dirty="0">
              <a:latin typeface="Gotham-Book"/>
              <a:cs typeface="Gotham-Book"/>
            </a:endParaRPr>
          </a:p>
        </p:txBody>
      </p:sp>
      <p:pic>
        <p:nvPicPr>
          <p:cNvPr id="29" name="Picture 28" descr="Bucks wheelchair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36" t="-96378" r="153461" b="113121"/>
          <a:stretch/>
        </p:blipFill>
        <p:spPr>
          <a:xfrm>
            <a:off x="3601679" y="2081269"/>
            <a:ext cx="812836" cy="1036757"/>
          </a:xfrm>
          <a:prstGeom prst="rect">
            <a:avLst/>
          </a:prstGeom>
        </p:spPr>
      </p:pic>
      <p:pic>
        <p:nvPicPr>
          <p:cNvPr id="11" name="Picture 10" descr="cavs wheelchai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98" y="1370241"/>
            <a:ext cx="852724" cy="618225"/>
          </a:xfrm>
          <a:prstGeom prst="rect">
            <a:avLst/>
          </a:prstGeom>
        </p:spPr>
      </p:pic>
      <p:pic>
        <p:nvPicPr>
          <p:cNvPr id="23" name="Picture 22" descr="Illinois wheelchair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6" y="3885464"/>
            <a:ext cx="1776569" cy="355314"/>
          </a:xfrm>
          <a:prstGeom prst="rect">
            <a:avLst/>
          </a:prstGeom>
        </p:spPr>
      </p:pic>
      <p:pic>
        <p:nvPicPr>
          <p:cNvPr id="25" name="Picture 24" descr="mavs wheelchair.GI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82" y="3832371"/>
            <a:ext cx="1235431" cy="408407"/>
          </a:xfrm>
          <a:prstGeom prst="rect">
            <a:avLst/>
          </a:prstGeom>
        </p:spPr>
      </p:pic>
      <p:pic>
        <p:nvPicPr>
          <p:cNvPr id="26" name="Picture 25" descr="Bucks wheelchai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07" y="1336646"/>
            <a:ext cx="858124" cy="858124"/>
          </a:xfrm>
          <a:prstGeom prst="rect">
            <a:avLst/>
          </a:prstGeom>
        </p:spPr>
      </p:pic>
      <p:pic>
        <p:nvPicPr>
          <p:cNvPr id="27" name="Picture 26" descr="Missouri WC B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35" y="1336646"/>
            <a:ext cx="858124" cy="8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WBA 2014 Jr's Championship (Rec N' Crew vs. Minnesota) (18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656"/>
            <a:ext cx="9144000" cy="6086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454" y="176093"/>
            <a:ext cx="7021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NWBA DEMOGRAPHICS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6" name="Picture 5" descr="NWBA Logos.Final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Wood Floor Smal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30175"/>
            <a:ext cx="9144000" cy="18278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307" y="5190410"/>
            <a:ext cx="24349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 smtClean="0">
                <a:latin typeface="Gotham-Black"/>
                <a:cs typeface="Gotham-Black"/>
              </a:rPr>
              <a:t>PARTICIPANTS</a:t>
            </a:r>
            <a:endParaRPr lang="en-US" sz="1200" b="1" u="sng" dirty="0" smtClean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Men	68%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Women	32%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Veterans	15%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4401" y="5201428"/>
            <a:ext cx="41996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 smtClean="0">
                <a:latin typeface="Gotham-Black"/>
                <a:cs typeface="Gotham-Black"/>
              </a:rPr>
              <a:t>AGE</a:t>
            </a:r>
            <a:endParaRPr lang="en-US" sz="1200" b="1" u="sng" dirty="0" smtClean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13 &amp; Under		18%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14-18	16%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19-30	27%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31+ 	37%</a:t>
            </a:r>
            <a:r>
              <a:rPr lang="en-US" sz="1200" dirty="0">
                <a:latin typeface="Gotham-Book"/>
                <a:cs typeface="Gotham-Book"/>
              </a:rPr>
              <a:t>	</a:t>
            </a:r>
            <a:endParaRPr lang="en-US" dirty="0" smtClean="0">
              <a:latin typeface="Gotham-Book"/>
              <a:cs typeface="Gotham-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3336" y="5257258"/>
            <a:ext cx="37363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Basketball leads all participation in Paralympics</a:t>
            </a:r>
            <a:endParaRPr lang="en-US" sz="1200" b="1" dirty="0" smtClean="0">
              <a:latin typeface="Gotham-Book"/>
              <a:cs typeface="Gotham-Book"/>
            </a:endParaRPr>
          </a:p>
          <a:p>
            <a:pPr algn="ctr">
              <a:spcBef>
                <a:spcPts val="600"/>
              </a:spcBef>
              <a:tabLst>
                <a:tab pos="1320800" algn="l"/>
              </a:tabLst>
            </a:pPr>
            <a:r>
              <a:rPr lang="en-US" sz="4000" b="1" dirty="0" smtClean="0">
                <a:latin typeface="Gotham-Book"/>
                <a:cs typeface="Gotham-Book"/>
              </a:rPr>
              <a:t>18,461</a:t>
            </a:r>
            <a:r>
              <a:rPr lang="en-US" sz="1200" dirty="0">
                <a:latin typeface="Gotham-Book"/>
                <a:cs typeface="Gotham-Book"/>
              </a:rPr>
              <a:t>	</a:t>
            </a:r>
            <a:endParaRPr lang="en-US" dirty="0" smtClean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9968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454" y="176093"/>
            <a:ext cx="7021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U.S. DEMOGRAPHICS 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5" name="Picture 4" descr="NWBA Logos.Final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Content Placeholder 4" descr="disability-america-infographic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8933" y="873062"/>
            <a:ext cx="3805067" cy="6008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336" y="1288494"/>
            <a:ext cx="50098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otham-Black"/>
                <a:cs typeface="Gotham-Black"/>
              </a:rPr>
              <a:t>19.4 </a:t>
            </a:r>
            <a:r>
              <a:rPr lang="en-US" sz="2000" dirty="0">
                <a:latin typeface="Gotham-Black"/>
                <a:cs typeface="Gotham-Black"/>
              </a:rPr>
              <a:t>million - Number of people 5 and older who have difficulty walking or climbing stairs</a:t>
            </a:r>
            <a:r>
              <a:rPr lang="en-US" sz="2000" dirty="0" smtClean="0">
                <a:latin typeface="Gotham-Black"/>
                <a:cs typeface="Gotham-Black"/>
              </a:rPr>
              <a:t>.</a:t>
            </a:r>
          </a:p>
          <a:p>
            <a:r>
              <a:rPr lang="en-US" i="1" dirty="0" smtClean="0">
                <a:latin typeface="Gotham-Book"/>
                <a:cs typeface="Gotham-Book"/>
              </a:rPr>
              <a:t>-- Published July 26, 2011 by U.S. Census Bureau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sz="2000" dirty="0">
                <a:latin typeface="Gotham-Black"/>
                <a:cs typeface="Gotham-Black"/>
              </a:rPr>
              <a:t>3.6 million - Number of veterans with a service-connected disability rating in 2013.</a:t>
            </a:r>
          </a:p>
          <a:p>
            <a:r>
              <a:rPr lang="en-US" i="1" dirty="0">
                <a:latin typeface="Gotham-Book"/>
                <a:cs typeface="Gotham-Book"/>
              </a:rPr>
              <a:t>-- American Community </a:t>
            </a:r>
            <a:r>
              <a:rPr lang="en-US" i="1" dirty="0" smtClean="0">
                <a:latin typeface="Gotham-Book"/>
                <a:cs typeface="Gotham-Book"/>
              </a:rPr>
              <a:t>Survey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sz="2000" dirty="0">
                <a:latin typeface="Gotham-Black"/>
                <a:cs typeface="Gotham-Black"/>
              </a:rPr>
              <a:t>Disabilities affect One-Fifth of all Americans.</a:t>
            </a:r>
          </a:p>
          <a:p>
            <a:r>
              <a:rPr lang="en-US" i="1" dirty="0">
                <a:latin typeface="Gotham-Book"/>
                <a:cs typeface="Gotham-Book"/>
              </a:rPr>
              <a:t>-- U.S. Census Brief, 1997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49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od Floor 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Picture 7" descr="prep-pre-gam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983" y="873062"/>
            <a:ext cx="4537016" cy="59849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454" y="176093"/>
            <a:ext cx="7021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KEY PLATFORMS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5" name="Picture 4" descr="NWBA Logos.Final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2454" y="1070653"/>
            <a:ext cx="4199613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lack"/>
                <a:cs typeface="Gotham-Black"/>
              </a:rPr>
              <a:t>NWBA is TRANSFORMING LIVES through its five core services, which are the key marketing platforms for the organization.</a:t>
            </a:r>
          </a:p>
          <a:p>
            <a:endParaRPr lang="en-US" sz="1200" dirty="0" smtClean="0">
              <a:latin typeface="Gotham-Book"/>
              <a:cs typeface="Gotham-Book"/>
            </a:endParaRPr>
          </a:p>
          <a:p>
            <a:endParaRPr lang="en-US" sz="1400" dirty="0">
              <a:latin typeface="Gotham-Black"/>
              <a:cs typeface="Gotham-Black"/>
            </a:endParaRPr>
          </a:p>
          <a:p>
            <a:r>
              <a:rPr lang="en-US" sz="1400" dirty="0" smtClean="0">
                <a:latin typeface="Gotham-Black"/>
                <a:cs typeface="Gotham-Black"/>
              </a:rPr>
              <a:t>Coach and Player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Training, education &amp; certification</a:t>
            </a:r>
          </a:p>
          <a:p>
            <a:pPr marL="285750" indent="-285750">
              <a:buFont typeface="Arial"/>
              <a:buChar char="•"/>
            </a:pPr>
            <a:endParaRPr lang="en-US" sz="1400" b="1" dirty="0">
              <a:latin typeface="Gotham-Book"/>
              <a:cs typeface="Gotham-Book"/>
            </a:endParaRPr>
          </a:p>
          <a:p>
            <a:r>
              <a:rPr lang="en-US" sz="1400" dirty="0" smtClean="0">
                <a:latin typeface="Gotham-Black"/>
                <a:cs typeface="Gotham-Black"/>
              </a:rPr>
              <a:t>Men’s and Women’s National Teams</a:t>
            </a:r>
            <a:endParaRPr lang="en-US" sz="1400" dirty="0">
              <a:latin typeface="Gotham-Black"/>
              <a:cs typeface="Gotham-Black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Financial, Logistical, Training &amp; recruitment</a:t>
            </a:r>
          </a:p>
          <a:p>
            <a:pPr marL="285750" lvl="1" indent="-285750">
              <a:buFont typeface="Arial"/>
              <a:buChar char="•"/>
            </a:pPr>
            <a:endParaRPr lang="en-US" sz="1400" b="1" dirty="0">
              <a:latin typeface="Gotham-Book"/>
              <a:cs typeface="Gotham-Book"/>
            </a:endParaRPr>
          </a:p>
          <a:p>
            <a:pPr marL="0" lvl="1"/>
            <a:r>
              <a:rPr lang="en-US" sz="1400" dirty="0" smtClean="0">
                <a:latin typeface="Gotham-Black"/>
                <a:cs typeface="Gotham-Black"/>
              </a:rPr>
              <a:t>Youth, School, Collegiate</a:t>
            </a:r>
            <a:endParaRPr lang="en-US" sz="1400" dirty="0">
              <a:latin typeface="Gotham-Black"/>
              <a:cs typeface="Gotham-Black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School and community-based programs</a:t>
            </a:r>
          </a:p>
          <a:p>
            <a:pPr marL="285750" lvl="1" indent="-285750">
              <a:buFont typeface="Arial"/>
              <a:buChar char="•"/>
            </a:pPr>
            <a:endParaRPr lang="en-US" sz="1400" b="1" dirty="0">
              <a:latin typeface="Gotham-Book"/>
              <a:cs typeface="Gotham-Book"/>
            </a:endParaRPr>
          </a:p>
          <a:p>
            <a:pPr marL="0" lvl="1"/>
            <a:r>
              <a:rPr lang="en-US" sz="1400" dirty="0" smtClean="0">
                <a:latin typeface="Gotham-Black"/>
                <a:cs typeface="Gotham-Black"/>
              </a:rPr>
              <a:t>Events (local, regional, national)</a:t>
            </a:r>
            <a:endParaRPr lang="en-US" sz="1400" dirty="0">
              <a:latin typeface="Gotham-Black"/>
              <a:cs typeface="Gotham-Blac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Furthering the lives of disabled persons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Gotham-Book"/>
                <a:cs typeface="Gotham-Book"/>
              </a:rPr>
              <a:t>Competitive opportunities</a:t>
            </a:r>
            <a:endParaRPr lang="en-US" sz="1400" b="1" dirty="0">
              <a:latin typeface="Gotham-Book"/>
              <a:cs typeface="Gotham-Book"/>
            </a:endParaRPr>
          </a:p>
          <a:p>
            <a:endParaRPr lang="en-US" sz="1400" b="1" dirty="0">
              <a:latin typeface="Gotham-Book"/>
              <a:cs typeface="Gotham-Book"/>
            </a:endParaRPr>
          </a:p>
          <a:p>
            <a:r>
              <a:rPr lang="en-US" sz="1400" dirty="0" smtClean="0">
                <a:latin typeface="Gotham-Black"/>
                <a:cs typeface="Gotham-Black"/>
              </a:rPr>
              <a:t>Operation </a:t>
            </a:r>
            <a:r>
              <a:rPr lang="en-US" sz="1400" dirty="0">
                <a:latin typeface="Gotham-Black"/>
                <a:cs typeface="Gotham-Black"/>
              </a:rPr>
              <a:t>Rebound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latin typeface="Gotham-Book"/>
                <a:cs typeface="Gotham-Book"/>
              </a:rPr>
              <a:t>Transformation &amp; rehabilitation opportunities </a:t>
            </a:r>
          </a:p>
          <a:p>
            <a:pPr marL="285750" lvl="1" indent="-285750">
              <a:buFont typeface="Arial"/>
              <a:buChar char="•"/>
            </a:pPr>
            <a:endParaRPr lang="en-US" sz="1400" b="1" dirty="0" smtClean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2411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2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24"/>
          <a:stretch/>
        </p:blipFill>
        <p:spPr>
          <a:xfrm>
            <a:off x="0" y="417620"/>
            <a:ext cx="9144000" cy="6096000"/>
          </a:xfrm>
          <a:prstGeom prst="rect">
            <a:avLst/>
          </a:prstGeom>
        </p:spPr>
      </p:pic>
      <p:pic>
        <p:nvPicPr>
          <p:cNvPr id="17" name="Picture 16" descr="Wood Floor Smal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69318"/>
            <a:ext cx="9144000" cy="2488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453" y="176093"/>
            <a:ext cx="63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MEDIA INSIGHT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6" name="Picture 5" descr="NWBA Logos.Final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53809" y="4720580"/>
            <a:ext cx="2182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 smtClean="0">
                <a:latin typeface="Gotham-Black"/>
                <a:cs typeface="Gotham-Black"/>
              </a:rPr>
              <a:t>FANS</a:t>
            </a:r>
            <a:endParaRPr lang="en-US" sz="1200" b="1" u="sng" dirty="0" smtClean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Men	62%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Women	37%</a:t>
            </a:r>
            <a:r>
              <a:rPr lang="en-US" sz="1200" dirty="0">
                <a:latin typeface="Gotham-Book"/>
                <a:cs typeface="Gotham-Book"/>
              </a:rPr>
              <a:t>	</a:t>
            </a:r>
            <a:endParaRPr lang="en-US" dirty="0" smtClean="0"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9173" y="4727900"/>
            <a:ext cx="218230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 smtClean="0">
                <a:latin typeface="Gotham-Black"/>
                <a:cs typeface="Gotham-Black"/>
              </a:rPr>
              <a:t>CITY FANS</a:t>
            </a:r>
            <a:endParaRPr lang="en-US" sz="1200" b="1" u="sng" dirty="0" smtClean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Chicago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Los Angeles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Colorado Springs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Houston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New York</a:t>
            </a:r>
            <a:r>
              <a:rPr lang="en-US" sz="1200" dirty="0">
                <a:latin typeface="Gotham-Book"/>
                <a:cs typeface="Gotham-Book"/>
              </a:rPr>
              <a:t>	</a:t>
            </a:r>
            <a:endParaRPr lang="en-US" dirty="0" smtClean="0">
              <a:latin typeface="Gotham-Book"/>
              <a:cs typeface="Gotham-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5720" y="5741026"/>
            <a:ext cx="2182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 smtClean="0">
                <a:latin typeface="Gotham-Black"/>
                <a:cs typeface="Gotham-Black"/>
              </a:rPr>
              <a:t>TIME OF DAY</a:t>
            </a:r>
            <a:endParaRPr lang="en-US" sz="1200" b="1" u="sng" dirty="0" smtClean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Peak 5-10 p.m. EST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Average 3,000 Fans</a:t>
            </a:r>
            <a:r>
              <a:rPr lang="en-US" sz="1200" dirty="0">
                <a:latin typeface="Gotham-Book"/>
                <a:cs typeface="Gotham-Book"/>
              </a:rPr>
              <a:t>	</a:t>
            </a:r>
            <a:endParaRPr lang="en-US" dirty="0" smtClean="0">
              <a:latin typeface="Gotham-Book"/>
              <a:cs typeface="Gotham-Book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93" y="4612525"/>
            <a:ext cx="2015469" cy="20154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5399" y="4949287"/>
            <a:ext cx="26048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FACEBOOK FOLLOWERS</a:t>
            </a:r>
            <a:endParaRPr lang="en-US" sz="1200" b="1" dirty="0" smtClean="0">
              <a:latin typeface="Gotham-Book"/>
              <a:cs typeface="Gotham-Book"/>
            </a:endParaRPr>
          </a:p>
          <a:p>
            <a:pPr algn="ctr">
              <a:spcBef>
                <a:spcPts val="600"/>
              </a:spcBef>
              <a:tabLst>
                <a:tab pos="1320800" algn="l"/>
              </a:tabLst>
            </a:pPr>
            <a:r>
              <a:rPr lang="en-US" sz="4000" b="1" dirty="0" smtClean="0">
                <a:latin typeface="Gotham-Book"/>
                <a:cs typeface="Gotham-Book"/>
              </a:rPr>
              <a:t>  12,168</a:t>
            </a:r>
            <a:r>
              <a:rPr lang="en-US" sz="1200" dirty="0">
                <a:latin typeface="Gotham-Book"/>
                <a:cs typeface="Gotham-Book"/>
              </a:rPr>
              <a:t>	</a:t>
            </a:r>
            <a:endParaRPr lang="en-US" dirty="0" smtClean="0">
              <a:latin typeface="Gotham-Book"/>
              <a:cs typeface="Gotham-Book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82" y="4666952"/>
            <a:ext cx="2015469" cy="20154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66288" y="4986319"/>
            <a:ext cx="260488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FACEBOOK </a:t>
            </a:r>
          </a:p>
          <a:p>
            <a:pPr algn="ctr"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Jan. to July ‘16 </a:t>
            </a:r>
            <a:endParaRPr lang="en-US" sz="1200" b="1" dirty="0" smtClean="0">
              <a:latin typeface="Gotham-Book"/>
              <a:cs typeface="Gotham-Book"/>
            </a:endParaRPr>
          </a:p>
          <a:p>
            <a:pPr algn="ctr">
              <a:spcBef>
                <a:spcPts val="600"/>
              </a:spcBef>
              <a:tabLst>
                <a:tab pos="1320800" algn="l"/>
              </a:tabLst>
            </a:pPr>
            <a:r>
              <a:rPr lang="en-US" sz="2000" dirty="0" smtClean="0">
                <a:latin typeface="Gotham-Book"/>
                <a:cs typeface="Gotham-Book"/>
              </a:rPr>
              <a:t>1,200% </a:t>
            </a:r>
          </a:p>
          <a:p>
            <a:pPr algn="ctr">
              <a:spcBef>
                <a:spcPts val="600"/>
              </a:spcBef>
              <a:tabLst>
                <a:tab pos="1320800" algn="l"/>
              </a:tabLst>
            </a:pPr>
            <a:r>
              <a:rPr lang="en-US" sz="2000" dirty="0" smtClean="0">
                <a:latin typeface="Gotham-Book"/>
                <a:cs typeface="Gotham-Book"/>
              </a:rPr>
              <a:t>increase </a:t>
            </a:r>
            <a:r>
              <a:rPr lang="en-US" sz="800" dirty="0">
                <a:latin typeface="Gotham-Book"/>
                <a:cs typeface="Gotham-Book"/>
              </a:rPr>
              <a:t>	</a:t>
            </a:r>
            <a:endParaRPr lang="en-US" sz="1050" dirty="0" smtClean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7977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+London+Paralympics+Day+8+Wheelchair+Basketball+Qp8a8oEqWxZx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6473"/>
            <a:ext cx="9144000" cy="5347078"/>
          </a:xfrm>
          <a:prstGeom prst="rect">
            <a:avLst/>
          </a:prstGeom>
        </p:spPr>
      </p:pic>
      <p:pic>
        <p:nvPicPr>
          <p:cNvPr id="9" name="Picture 8" descr="Wood Floor Smal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69318"/>
            <a:ext cx="9144000" cy="24886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53" y="4635816"/>
            <a:ext cx="2015469" cy="2015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1"/>
            <a:ext cx="9144000" cy="87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453" y="176093"/>
            <a:ext cx="63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otham-Black"/>
                <a:cs typeface="Gotham-Black"/>
              </a:rPr>
              <a:t>MEDIA INSIGHT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otham-Black"/>
              <a:cs typeface="Gotham-Black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80163" y="101804"/>
            <a:ext cx="2519478" cy="712865"/>
            <a:chOff x="6480163" y="101804"/>
            <a:chExt cx="2519478" cy="712865"/>
          </a:xfrm>
        </p:grpSpPr>
        <p:pic>
          <p:nvPicPr>
            <p:cNvPr id="6" name="Picture 5" descr="NWBA Logos.Final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163" y="101804"/>
              <a:ext cx="2519478" cy="68781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flipV="1">
              <a:off x="7661982" y="658473"/>
              <a:ext cx="768469" cy="15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24641" y="4591436"/>
            <a:ext cx="21823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 smtClean="0">
                <a:latin typeface="Gotham-Black"/>
                <a:cs typeface="Gotham-Black"/>
              </a:rPr>
              <a:t>FANS</a:t>
            </a:r>
            <a:endParaRPr lang="en-US" sz="1200" b="1" u="sng" dirty="0" smtClean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Men	70%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Women	30%</a:t>
            </a:r>
          </a:p>
          <a:p>
            <a:pPr>
              <a:spcBef>
                <a:spcPts val="600"/>
              </a:spcBef>
            </a:pPr>
            <a:r>
              <a:rPr lang="en-US" u="sng" dirty="0" smtClean="0">
                <a:latin typeface="Gotham-Black"/>
                <a:cs typeface="Gotham-Black"/>
              </a:rPr>
              <a:t>EDUCATION</a:t>
            </a:r>
            <a:endParaRPr lang="en-US" b="1" u="sng" dirty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200" b="1" dirty="0" smtClean="0">
                <a:latin typeface="Gotham-Book"/>
                <a:cs typeface="Gotham-Book"/>
              </a:rPr>
              <a:t>High School</a:t>
            </a:r>
            <a:r>
              <a:rPr lang="en-US" sz="1200" b="1" dirty="0">
                <a:latin typeface="Gotham-Book"/>
                <a:cs typeface="Gotham-Book"/>
              </a:rPr>
              <a:t>	</a:t>
            </a:r>
            <a:r>
              <a:rPr lang="en-US" sz="1200" b="1" dirty="0" smtClean="0">
                <a:latin typeface="Gotham-Book"/>
                <a:cs typeface="Gotham-Book"/>
              </a:rPr>
              <a:t>46%</a:t>
            </a:r>
            <a:endParaRPr lang="en-US" sz="1200" b="1" dirty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200" b="1" dirty="0" smtClean="0">
                <a:latin typeface="Gotham-Book"/>
                <a:cs typeface="Gotham-Book"/>
              </a:rPr>
              <a:t>College Grads</a:t>
            </a:r>
            <a:r>
              <a:rPr lang="en-US" sz="1200" b="1" dirty="0">
                <a:latin typeface="Gotham-Book"/>
                <a:cs typeface="Gotham-Book"/>
              </a:rPr>
              <a:t>	</a:t>
            </a:r>
            <a:r>
              <a:rPr lang="en-US" sz="1200" b="1" dirty="0" smtClean="0">
                <a:latin typeface="Gotham-Book"/>
                <a:cs typeface="Gotham-Book"/>
              </a:rPr>
              <a:t>34%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200" b="1" dirty="0" smtClean="0">
                <a:latin typeface="Gotham-Book"/>
                <a:cs typeface="Gotham-Book"/>
              </a:rPr>
              <a:t>Graduate	19%</a:t>
            </a:r>
            <a:r>
              <a:rPr lang="en-US" sz="1100" dirty="0">
                <a:latin typeface="Gotham-Book"/>
                <a:cs typeface="Gotham-Book"/>
              </a:rPr>
              <a:t>	</a:t>
            </a:r>
            <a:endParaRPr lang="en-US" sz="1200" dirty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200" dirty="0">
                <a:latin typeface="Gotham-Book"/>
                <a:cs typeface="Gotham-Book"/>
              </a:rPr>
              <a:t>	</a:t>
            </a:r>
            <a:endParaRPr lang="en-US" dirty="0" smtClean="0"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1447" y="4576047"/>
            <a:ext cx="2604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 smtClean="0">
                <a:latin typeface="Gotham-Black"/>
                <a:cs typeface="Gotham-Black"/>
              </a:rPr>
              <a:t>HOUSEHOLD INCOME</a:t>
            </a:r>
            <a:endParaRPr lang="en-US" sz="1200" b="1" u="sng" dirty="0" smtClean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$60k-$99k	32%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$100k-$149k	24%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 smtClean="0">
                <a:latin typeface="Gotham-Book"/>
                <a:cs typeface="Gotham-Book"/>
              </a:rPr>
              <a:t>$150k+	11%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200" dirty="0">
                <a:latin typeface="Gotham-Book"/>
                <a:cs typeface="Gotham-Book"/>
              </a:rPr>
              <a:t>	</a:t>
            </a:r>
            <a:endParaRPr lang="en-US" dirty="0" smtClean="0">
              <a:latin typeface="Gotham-Book"/>
              <a:cs typeface="Gotham-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60467" y="4939007"/>
            <a:ext cx="26048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latin typeface="Gotham-Black"/>
                <a:cs typeface="Gotham-Black"/>
              </a:rPr>
              <a:t>TWITTER FOLLOWERS</a:t>
            </a:r>
            <a:endParaRPr lang="en-US" sz="1200" b="1" dirty="0" smtClean="0">
              <a:latin typeface="Gotham-Book"/>
              <a:cs typeface="Gotham-Book"/>
            </a:endParaRPr>
          </a:p>
          <a:p>
            <a:pPr algn="ctr">
              <a:spcBef>
                <a:spcPts val="600"/>
              </a:spcBef>
              <a:tabLst>
                <a:tab pos="1320800" algn="l"/>
              </a:tabLst>
            </a:pPr>
            <a:r>
              <a:rPr lang="en-US" sz="4000" b="1" dirty="0" smtClean="0">
                <a:latin typeface="Gotham-Book"/>
                <a:cs typeface="Gotham-Book"/>
              </a:rPr>
              <a:t>4,475</a:t>
            </a:r>
            <a:r>
              <a:rPr lang="en-US" sz="1200" dirty="0">
                <a:latin typeface="Gotham-Book"/>
                <a:cs typeface="Gotham-Book"/>
              </a:rPr>
              <a:t>	</a:t>
            </a:r>
            <a:endParaRPr lang="en-US" dirty="0" smtClean="0">
              <a:latin typeface="Gotham-Book"/>
              <a:cs typeface="Gotham-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4747" y="4583003"/>
            <a:ext cx="2663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>
                <a:latin typeface="Gotham-Black"/>
                <a:cs typeface="Gotham-Black"/>
              </a:rPr>
              <a:t>HOME OWNERSHIP</a:t>
            </a:r>
            <a:endParaRPr lang="en-US" b="1" u="sng" dirty="0">
              <a:latin typeface="Gotham-Book"/>
              <a:cs typeface="Gotham-Book"/>
            </a:endParaRP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>
                <a:latin typeface="Gotham-Book"/>
                <a:cs typeface="Gotham-Book"/>
              </a:rPr>
              <a:t>Own	76%</a:t>
            </a:r>
          </a:p>
          <a:p>
            <a:pPr>
              <a:spcBef>
                <a:spcPts val="600"/>
              </a:spcBef>
              <a:tabLst>
                <a:tab pos="1320800" algn="l"/>
              </a:tabLst>
            </a:pPr>
            <a:r>
              <a:rPr lang="en-US" sz="1400" b="1" dirty="0">
                <a:latin typeface="Gotham-Book"/>
                <a:cs typeface="Gotham-Book"/>
              </a:rPr>
              <a:t>Rent	24%</a:t>
            </a:r>
            <a:endParaRPr lang="en-US" sz="1400" dirty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695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764</Words>
  <Application>Microsoft Macintosh PowerPoint</Application>
  <PresentationFormat>On-screen Show (4:3)</PresentationFormat>
  <Paragraphs>308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Gotham-Black</vt:lpstr>
      <vt:lpstr>Gotham-Bold</vt:lpstr>
      <vt:lpstr>Gotham-Book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KOM Sports Marketing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Gapp</dc:creator>
  <cp:lastModifiedBy>Microsoft Office User</cp:lastModifiedBy>
  <cp:revision>63</cp:revision>
  <dcterms:created xsi:type="dcterms:W3CDTF">2016-07-20T20:39:45Z</dcterms:created>
  <dcterms:modified xsi:type="dcterms:W3CDTF">2016-08-24T17:43:27Z</dcterms:modified>
</cp:coreProperties>
</file>