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9"/>
  </p:notesMasterIdLst>
  <p:sldIdLst>
    <p:sldId id="256" r:id="rId2"/>
    <p:sldId id="338" r:id="rId3"/>
    <p:sldId id="344" r:id="rId4"/>
    <p:sldId id="260" r:id="rId5"/>
    <p:sldId id="257" r:id="rId6"/>
    <p:sldId id="313" r:id="rId7"/>
    <p:sldId id="258" r:id="rId8"/>
    <p:sldId id="268" r:id="rId9"/>
    <p:sldId id="278" r:id="rId10"/>
    <p:sldId id="295" r:id="rId11"/>
    <p:sldId id="311" r:id="rId12"/>
    <p:sldId id="262" r:id="rId13"/>
    <p:sldId id="263" r:id="rId14"/>
    <p:sldId id="305" r:id="rId15"/>
    <p:sldId id="341" r:id="rId16"/>
    <p:sldId id="265" r:id="rId17"/>
    <p:sldId id="301" r:id="rId18"/>
    <p:sldId id="339" r:id="rId19"/>
    <p:sldId id="302" r:id="rId20"/>
    <p:sldId id="330" r:id="rId21"/>
    <p:sldId id="319" r:id="rId22"/>
    <p:sldId id="328" r:id="rId23"/>
    <p:sldId id="312" r:id="rId24"/>
    <p:sldId id="317" r:id="rId25"/>
    <p:sldId id="321" r:id="rId26"/>
    <p:sldId id="322" r:id="rId27"/>
    <p:sldId id="324" r:id="rId28"/>
    <p:sldId id="323" r:id="rId29"/>
    <p:sldId id="329" r:id="rId30"/>
    <p:sldId id="325" r:id="rId31"/>
    <p:sldId id="307" r:id="rId32"/>
    <p:sldId id="266" r:id="rId33"/>
    <p:sldId id="335" r:id="rId34"/>
    <p:sldId id="304" r:id="rId35"/>
    <p:sldId id="326" r:id="rId36"/>
    <p:sldId id="267" r:id="rId37"/>
    <p:sldId id="314" r:id="rId38"/>
    <p:sldId id="280" r:id="rId39"/>
    <p:sldId id="294" r:id="rId40"/>
    <p:sldId id="342" r:id="rId41"/>
    <p:sldId id="315" r:id="rId42"/>
    <p:sldId id="308" r:id="rId43"/>
    <p:sldId id="331" r:id="rId44"/>
    <p:sldId id="279" r:id="rId45"/>
    <p:sldId id="316" r:id="rId46"/>
    <p:sldId id="336" r:id="rId47"/>
    <p:sldId id="270" r:id="rId48"/>
    <p:sldId id="337" r:id="rId49"/>
    <p:sldId id="309" r:id="rId50"/>
    <p:sldId id="340" r:id="rId51"/>
    <p:sldId id="292" r:id="rId52"/>
    <p:sldId id="332" r:id="rId53"/>
    <p:sldId id="333" r:id="rId54"/>
    <p:sldId id="327" r:id="rId55"/>
    <p:sldId id="343" r:id="rId56"/>
    <p:sldId id="334" r:id="rId57"/>
    <p:sldId id="296" r:id="rId58"/>
    <p:sldId id="320" r:id="rId59"/>
    <p:sldId id="306" r:id="rId60"/>
    <p:sldId id="271" r:id="rId61"/>
    <p:sldId id="290" r:id="rId62"/>
    <p:sldId id="291" r:id="rId63"/>
    <p:sldId id="272" r:id="rId64"/>
    <p:sldId id="300" r:id="rId65"/>
    <p:sldId id="283" r:id="rId66"/>
    <p:sldId id="318" r:id="rId67"/>
    <p:sldId id="297" r:id="rId68"/>
    <p:sldId id="274" r:id="rId69"/>
    <p:sldId id="275" r:id="rId70"/>
    <p:sldId id="287" r:id="rId71"/>
    <p:sldId id="288" r:id="rId72"/>
    <p:sldId id="273" r:id="rId73"/>
    <p:sldId id="277" r:id="rId74"/>
    <p:sldId id="282" r:id="rId75"/>
    <p:sldId id="281" r:id="rId76"/>
    <p:sldId id="259" r:id="rId77"/>
    <p:sldId id="264" r:id="rId7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printerSettings" Target="printerSettings/printerSettings1.bin"/><Relationship Id="rId81" Type="http://schemas.openxmlformats.org/officeDocument/2006/relationships/presProps" Target="presProps.xml"/><Relationship Id="rId82" Type="http://schemas.openxmlformats.org/officeDocument/2006/relationships/viewProps" Target="viewProps.xml"/><Relationship Id="rId83" Type="http://schemas.openxmlformats.org/officeDocument/2006/relationships/theme" Target="theme/theme1.xml"/><Relationship Id="rId84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notesMaster" Target="notesMasters/notesMaster1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C35506-5995-A449-976A-57042BA4012E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3A8AD2-CB64-AB44-8DE4-207C91EE848A}">
      <dgm:prSet phldrT="[Text]"/>
      <dgm:spPr/>
      <dgm:t>
        <a:bodyPr/>
        <a:lstStyle/>
        <a:p>
          <a:r>
            <a:rPr lang="en-US" dirty="0" smtClean="0"/>
            <a:t>Good</a:t>
          </a:r>
          <a:endParaRPr lang="en-US" dirty="0"/>
        </a:p>
      </dgm:t>
    </dgm:pt>
    <dgm:pt modelId="{FE293CA9-30BD-6A46-89C7-CEBA47BD69DD}" type="parTrans" cxnId="{6A8ED7E6-7C4D-9C4F-9712-BB03EAE62AD3}">
      <dgm:prSet/>
      <dgm:spPr/>
      <dgm:t>
        <a:bodyPr/>
        <a:lstStyle/>
        <a:p>
          <a:endParaRPr lang="en-US"/>
        </a:p>
      </dgm:t>
    </dgm:pt>
    <dgm:pt modelId="{EFBD1281-6209-B343-8C1F-86EC679FE430}" type="sibTrans" cxnId="{6A8ED7E6-7C4D-9C4F-9712-BB03EAE62AD3}">
      <dgm:prSet/>
      <dgm:spPr/>
      <dgm:t>
        <a:bodyPr/>
        <a:lstStyle/>
        <a:p>
          <a:endParaRPr lang="en-US"/>
        </a:p>
      </dgm:t>
    </dgm:pt>
    <dgm:pt modelId="{B7A0A22A-532A-3B48-98BD-D69D15ED1DDE}">
      <dgm:prSet phldrT="[Text]"/>
      <dgm:spPr/>
      <dgm:t>
        <a:bodyPr/>
        <a:lstStyle/>
        <a:p>
          <a:r>
            <a:rPr lang="en-US" dirty="0" smtClean="0"/>
            <a:t>Very Good</a:t>
          </a:r>
          <a:endParaRPr lang="en-US" dirty="0"/>
        </a:p>
      </dgm:t>
    </dgm:pt>
    <dgm:pt modelId="{887332E9-E1C1-1843-B906-2FA4EEECC298}" type="parTrans" cxnId="{B441AE68-A7D7-C54D-B9E3-6DA7903923E3}">
      <dgm:prSet/>
      <dgm:spPr/>
      <dgm:t>
        <a:bodyPr/>
        <a:lstStyle/>
        <a:p>
          <a:endParaRPr lang="en-US"/>
        </a:p>
      </dgm:t>
    </dgm:pt>
    <dgm:pt modelId="{B917DF91-B9B2-C44B-8195-E6CB956B69C1}" type="sibTrans" cxnId="{B441AE68-A7D7-C54D-B9E3-6DA7903923E3}">
      <dgm:prSet/>
      <dgm:spPr/>
      <dgm:t>
        <a:bodyPr/>
        <a:lstStyle/>
        <a:p>
          <a:endParaRPr lang="en-US"/>
        </a:p>
      </dgm:t>
    </dgm:pt>
    <dgm:pt modelId="{35E7DC87-D0EF-BE4D-AE3A-B13D9845CA08}">
      <dgm:prSet phldrT="[Text]"/>
      <dgm:spPr/>
      <dgm:t>
        <a:bodyPr/>
        <a:lstStyle/>
        <a:p>
          <a:r>
            <a:rPr lang="en-US" dirty="0" smtClean="0"/>
            <a:t>Poor</a:t>
          </a:r>
          <a:endParaRPr lang="en-US" dirty="0"/>
        </a:p>
      </dgm:t>
    </dgm:pt>
    <dgm:pt modelId="{340C5A51-0A68-4749-8D37-46A9E026C188}" type="parTrans" cxnId="{DAE5D076-AD66-0F4F-8F2B-DD4DAE837014}">
      <dgm:prSet/>
      <dgm:spPr/>
      <dgm:t>
        <a:bodyPr/>
        <a:lstStyle/>
        <a:p>
          <a:endParaRPr lang="en-US"/>
        </a:p>
      </dgm:t>
    </dgm:pt>
    <dgm:pt modelId="{CFF01C5B-EC9A-1C42-92BC-B3A1547B7E69}" type="sibTrans" cxnId="{DAE5D076-AD66-0F4F-8F2B-DD4DAE837014}">
      <dgm:prSet/>
      <dgm:spPr/>
      <dgm:t>
        <a:bodyPr/>
        <a:lstStyle/>
        <a:p>
          <a:endParaRPr lang="en-US"/>
        </a:p>
      </dgm:t>
    </dgm:pt>
    <dgm:pt modelId="{32DB70F8-814B-B24E-9425-8E9CEBCC6FCC}">
      <dgm:prSet phldrT="[Text]"/>
      <dgm:spPr/>
      <dgm:t>
        <a:bodyPr/>
        <a:lstStyle/>
        <a:p>
          <a:r>
            <a:rPr lang="en-US" dirty="0" smtClean="0"/>
            <a:t>Good</a:t>
          </a:r>
          <a:endParaRPr lang="en-US" dirty="0"/>
        </a:p>
      </dgm:t>
    </dgm:pt>
    <dgm:pt modelId="{5F4DD1DA-4F38-1C4B-B104-86182B05E86A}" type="parTrans" cxnId="{E137302C-8F4A-8B4E-914E-62940E03CE07}">
      <dgm:prSet/>
      <dgm:spPr/>
      <dgm:t>
        <a:bodyPr/>
        <a:lstStyle/>
        <a:p>
          <a:endParaRPr lang="en-US"/>
        </a:p>
      </dgm:t>
    </dgm:pt>
    <dgm:pt modelId="{93E17EB9-712A-A543-8A7C-300605A7CB89}" type="sibTrans" cxnId="{E137302C-8F4A-8B4E-914E-62940E03CE07}">
      <dgm:prSet/>
      <dgm:spPr/>
      <dgm:t>
        <a:bodyPr/>
        <a:lstStyle/>
        <a:p>
          <a:endParaRPr lang="en-US"/>
        </a:p>
      </dgm:t>
    </dgm:pt>
    <dgm:pt modelId="{A4EA3641-A764-E14E-BA82-151FCB0E2DE4}" type="pres">
      <dgm:prSet presAssocID="{11C35506-5995-A449-976A-57042BA4012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D9CEEC-340B-174C-B9E0-968B9698C928}" type="pres">
      <dgm:prSet presAssocID="{11C35506-5995-A449-976A-57042BA4012E}" presName="axisShape" presStyleLbl="bgShp" presStyleIdx="0" presStyleCnt="1"/>
      <dgm:spPr/>
    </dgm:pt>
    <dgm:pt modelId="{8DEE3BBA-CC1A-FE4E-A056-A1777D665519}" type="pres">
      <dgm:prSet presAssocID="{11C35506-5995-A449-976A-57042BA4012E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6E01B-B7D8-E840-9C49-4838088690D2}" type="pres">
      <dgm:prSet presAssocID="{11C35506-5995-A449-976A-57042BA4012E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07537-91F5-F641-A904-4EF56B207141}" type="pres">
      <dgm:prSet presAssocID="{11C35506-5995-A449-976A-57042BA4012E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651FE6-A828-8D4F-BB68-AAF1C7509886}" type="pres">
      <dgm:prSet presAssocID="{11C35506-5995-A449-976A-57042BA4012E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DABBFB-34D4-8F4A-8490-8D2417FCFACD}" type="presOf" srcId="{35E7DC87-D0EF-BE4D-AE3A-B13D9845CA08}" destId="{FB607537-91F5-F641-A904-4EF56B207141}" srcOrd="0" destOrd="0" presId="urn:microsoft.com/office/officeart/2005/8/layout/matrix2"/>
    <dgm:cxn modelId="{6A8ED7E6-7C4D-9C4F-9712-BB03EAE62AD3}" srcId="{11C35506-5995-A449-976A-57042BA4012E}" destId="{223A8AD2-CB64-AB44-8DE4-207C91EE848A}" srcOrd="0" destOrd="0" parTransId="{FE293CA9-30BD-6A46-89C7-CEBA47BD69DD}" sibTransId="{EFBD1281-6209-B343-8C1F-86EC679FE430}"/>
    <dgm:cxn modelId="{D6F26B87-6790-3841-A5F7-BF5580A6FBDA}" type="presOf" srcId="{B7A0A22A-532A-3B48-98BD-D69D15ED1DDE}" destId="{BBD6E01B-B7D8-E840-9C49-4838088690D2}" srcOrd="0" destOrd="0" presId="urn:microsoft.com/office/officeart/2005/8/layout/matrix2"/>
    <dgm:cxn modelId="{300AF725-57F5-6C47-9050-7B8D3B022613}" type="presOf" srcId="{32DB70F8-814B-B24E-9425-8E9CEBCC6FCC}" destId="{77651FE6-A828-8D4F-BB68-AAF1C7509886}" srcOrd="0" destOrd="0" presId="urn:microsoft.com/office/officeart/2005/8/layout/matrix2"/>
    <dgm:cxn modelId="{58ECC712-77B3-1D44-87AD-F0FE8F632275}" type="presOf" srcId="{11C35506-5995-A449-976A-57042BA4012E}" destId="{A4EA3641-A764-E14E-BA82-151FCB0E2DE4}" srcOrd="0" destOrd="0" presId="urn:microsoft.com/office/officeart/2005/8/layout/matrix2"/>
    <dgm:cxn modelId="{B441AE68-A7D7-C54D-B9E3-6DA7903923E3}" srcId="{11C35506-5995-A449-976A-57042BA4012E}" destId="{B7A0A22A-532A-3B48-98BD-D69D15ED1DDE}" srcOrd="1" destOrd="0" parTransId="{887332E9-E1C1-1843-B906-2FA4EEECC298}" sibTransId="{B917DF91-B9B2-C44B-8195-E6CB956B69C1}"/>
    <dgm:cxn modelId="{E137302C-8F4A-8B4E-914E-62940E03CE07}" srcId="{11C35506-5995-A449-976A-57042BA4012E}" destId="{32DB70F8-814B-B24E-9425-8E9CEBCC6FCC}" srcOrd="3" destOrd="0" parTransId="{5F4DD1DA-4F38-1C4B-B104-86182B05E86A}" sibTransId="{93E17EB9-712A-A543-8A7C-300605A7CB89}"/>
    <dgm:cxn modelId="{FF062494-AE5C-4546-9595-FCF30617F554}" type="presOf" srcId="{223A8AD2-CB64-AB44-8DE4-207C91EE848A}" destId="{8DEE3BBA-CC1A-FE4E-A056-A1777D665519}" srcOrd="0" destOrd="0" presId="urn:microsoft.com/office/officeart/2005/8/layout/matrix2"/>
    <dgm:cxn modelId="{DAE5D076-AD66-0F4F-8F2B-DD4DAE837014}" srcId="{11C35506-5995-A449-976A-57042BA4012E}" destId="{35E7DC87-D0EF-BE4D-AE3A-B13D9845CA08}" srcOrd="2" destOrd="0" parTransId="{340C5A51-0A68-4749-8D37-46A9E026C188}" sibTransId="{CFF01C5B-EC9A-1C42-92BC-B3A1547B7E69}"/>
    <dgm:cxn modelId="{5EF2E926-E7C6-9A4C-B4D0-BEC6D60F6C9C}" type="presParOf" srcId="{A4EA3641-A764-E14E-BA82-151FCB0E2DE4}" destId="{76D9CEEC-340B-174C-B9E0-968B9698C928}" srcOrd="0" destOrd="0" presId="urn:microsoft.com/office/officeart/2005/8/layout/matrix2"/>
    <dgm:cxn modelId="{A688328C-330F-7341-838B-F31F310DF7B5}" type="presParOf" srcId="{A4EA3641-A764-E14E-BA82-151FCB0E2DE4}" destId="{8DEE3BBA-CC1A-FE4E-A056-A1777D665519}" srcOrd="1" destOrd="0" presId="urn:microsoft.com/office/officeart/2005/8/layout/matrix2"/>
    <dgm:cxn modelId="{AF519CB5-0B86-2646-A203-273ACD1092E3}" type="presParOf" srcId="{A4EA3641-A764-E14E-BA82-151FCB0E2DE4}" destId="{BBD6E01B-B7D8-E840-9C49-4838088690D2}" srcOrd="2" destOrd="0" presId="urn:microsoft.com/office/officeart/2005/8/layout/matrix2"/>
    <dgm:cxn modelId="{5CAAAE9B-B770-6F42-8DCB-2D5E10271D8C}" type="presParOf" srcId="{A4EA3641-A764-E14E-BA82-151FCB0E2DE4}" destId="{FB607537-91F5-F641-A904-4EF56B207141}" srcOrd="3" destOrd="0" presId="urn:microsoft.com/office/officeart/2005/8/layout/matrix2"/>
    <dgm:cxn modelId="{544AE6F9-169F-7047-9546-596DC68F0FE5}" type="presParOf" srcId="{A4EA3641-A764-E14E-BA82-151FCB0E2DE4}" destId="{77651FE6-A828-8D4F-BB68-AAF1C750988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D9CEEC-340B-174C-B9E0-968B9698C928}">
      <dsp:nvSpPr>
        <dsp:cNvPr id="0" name=""/>
        <dsp:cNvSpPr/>
      </dsp:nvSpPr>
      <dsp:spPr>
        <a:xfrm>
          <a:off x="1851818" y="0"/>
          <a:ext cx="4525963" cy="452596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DEE3BBA-CC1A-FE4E-A056-A1777D665519}">
      <dsp:nvSpPr>
        <dsp:cNvPr id="0" name=""/>
        <dsp:cNvSpPr/>
      </dsp:nvSpPr>
      <dsp:spPr>
        <a:xfrm>
          <a:off x="2146006" y="294187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Good</a:t>
          </a:r>
          <a:endParaRPr lang="en-US" sz="4500" kern="1200" dirty="0"/>
        </a:p>
      </dsp:txBody>
      <dsp:txXfrm>
        <a:off x="2234382" y="382563"/>
        <a:ext cx="1633633" cy="1633633"/>
      </dsp:txXfrm>
    </dsp:sp>
    <dsp:sp modelId="{BBD6E01B-B7D8-E840-9C49-4838088690D2}">
      <dsp:nvSpPr>
        <dsp:cNvPr id="0" name=""/>
        <dsp:cNvSpPr/>
      </dsp:nvSpPr>
      <dsp:spPr>
        <a:xfrm>
          <a:off x="4273208" y="294187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Very Good</a:t>
          </a:r>
          <a:endParaRPr lang="en-US" sz="4500" kern="1200" dirty="0"/>
        </a:p>
      </dsp:txBody>
      <dsp:txXfrm>
        <a:off x="4361584" y="382563"/>
        <a:ext cx="1633633" cy="1633633"/>
      </dsp:txXfrm>
    </dsp:sp>
    <dsp:sp modelId="{FB607537-91F5-F641-A904-4EF56B207141}">
      <dsp:nvSpPr>
        <dsp:cNvPr id="0" name=""/>
        <dsp:cNvSpPr/>
      </dsp:nvSpPr>
      <dsp:spPr>
        <a:xfrm>
          <a:off x="2146006" y="2421390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Poor</a:t>
          </a:r>
          <a:endParaRPr lang="en-US" sz="4500" kern="1200" dirty="0"/>
        </a:p>
      </dsp:txBody>
      <dsp:txXfrm>
        <a:off x="2234382" y="2509766"/>
        <a:ext cx="1633633" cy="1633633"/>
      </dsp:txXfrm>
    </dsp:sp>
    <dsp:sp modelId="{77651FE6-A828-8D4F-BB68-AAF1C7509886}">
      <dsp:nvSpPr>
        <dsp:cNvPr id="0" name=""/>
        <dsp:cNvSpPr/>
      </dsp:nvSpPr>
      <dsp:spPr>
        <a:xfrm>
          <a:off x="4273208" y="2421390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Good</a:t>
          </a:r>
          <a:endParaRPr lang="en-US" sz="4500" kern="1200" dirty="0"/>
        </a:p>
      </dsp:txBody>
      <dsp:txXfrm>
        <a:off x="4361584" y="2509766"/>
        <a:ext cx="1633633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BA1AD-38D3-D34A-8CF2-61A91B9B378D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BE2BC-1823-604B-96B3-8F7FAE6AD7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17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EA1F3FC2-211E-4D44-B3D4-F575870A8036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Tony </a:t>
            </a:r>
            <a:r>
              <a:rPr lang="en-US" dirty="0" err="1" smtClean="0"/>
              <a:t>Dungy’s</a:t>
            </a:r>
            <a:r>
              <a:rPr lang="en-US" dirty="0" smtClean="0"/>
              <a:t> 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BE2BC-1823-604B-96B3-8F7FAE6AD7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Pole </a:t>
            </a:r>
            <a:r>
              <a:rPr lang="en-US" dirty="0" err="1" smtClean="0"/>
              <a:t>vaulters</a:t>
            </a:r>
            <a:r>
              <a:rPr lang="en-US" dirty="0" smtClean="0"/>
              <a:t> crying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BE2BC-1823-604B-96B3-8F7FAE6AD7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4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FFB2E-CBC4-B54D-BEA4-AE8708A03C37}" type="datetimeFigureOut">
              <a:rPr lang="en-US" smtClean="0"/>
              <a:pPr/>
              <a:t>10/17/15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1C5BE-F488-6141-8092-87E9B74EF2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Motivating Today’s Players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David Hoff</a:t>
            </a:r>
          </a:p>
          <a:p>
            <a:r>
              <a:rPr lang="en-US" sz="4400" dirty="0" smtClean="0"/>
              <a:t>Bottineau, ND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Presentation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Creating optimal environment</a:t>
            </a:r>
          </a:p>
          <a:p>
            <a:endParaRPr lang="en-US" dirty="0"/>
          </a:p>
          <a:p>
            <a:r>
              <a:rPr lang="en-US" dirty="0" smtClean="0"/>
              <a:t>Age-appropriate training</a:t>
            </a:r>
          </a:p>
          <a:p>
            <a:endParaRPr lang="en-US" dirty="0" smtClean="0"/>
          </a:p>
          <a:p>
            <a:r>
              <a:rPr lang="en-US" dirty="0" smtClean="0"/>
              <a:t>Communication</a:t>
            </a:r>
          </a:p>
          <a:p>
            <a:endParaRPr lang="en-US" dirty="0"/>
          </a:p>
          <a:p>
            <a:r>
              <a:rPr lang="en-US" dirty="0" smtClean="0"/>
              <a:t>Dealing with adversity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28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2286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Optimal Environment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1047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Disconnect Between Generations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difference between 16 &amp; 21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the first disconnect between generations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Today’s Kids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they communicate?</a:t>
            </a:r>
          </a:p>
          <a:p>
            <a:r>
              <a:rPr lang="en-US" dirty="0" smtClean="0"/>
              <a:t>Digital natives</a:t>
            </a:r>
          </a:p>
          <a:p>
            <a:r>
              <a:rPr lang="en-US" dirty="0" smtClean="0"/>
              <a:t>Multi-tasking</a:t>
            </a:r>
          </a:p>
          <a:p>
            <a:r>
              <a:rPr lang="en-US" dirty="0" smtClean="0"/>
              <a:t>Expect immediate &amp; continuous entertainment</a:t>
            </a:r>
          </a:p>
          <a:p>
            <a:endParaRPr lang="en-US" dirty="0"/>
          </a:p>
          <a:p>
            <a:r>
              <a:rPr lang="en-US" dirty="0" smtClean="0"/>
              <a:t>Why do they participate?  What do they want to get out of sports?  Parent expectations?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the environment where everyone feels comfortable</a:t>
            </a:r>
          </a:p>
          <a:p>
            <a:endParaRPr lang="en-US" dirty="0"/>
          </a:p>
          <a:p>
            <a:r>
              <a:rPr lang="en-US" dirty="0" smtClean="0"/>
              <a:t>Everyone wants to come to practice</a:t>
            </a:r>
          </a:p>
          <a:p>
            <a:r>
              <a:rPr lang="en-US" dirty="0" smtClean="0"/>
              <a:t>Everyone feels valued</a:t>
            </a:r>
          </a:p>
          <a:p>
            <a:r>
              <a:rPr lang="en-US" dirty="0" smtClean="0"/>
              <a:t>Everyone wants to </a:t>
            </a:r>
            <a:r>
              <a:rPr lang="en-US" smtClean="0"/>
              <a:t>work hard</a:t>
            </a:r>
            <a:endParaRPr lang="en-US" dirty="0" smtClean="0"/>
          </a:p>
          <a:p>
            <a:r>
              <a:rPr lang="en-US" dirty="0" smtClean="0"/>
              <a:t>Making mistakes is OK</a:t>
            </a:r>
          </a:p>
          <a:p>
            <a:r>
              <a:rPr lang="en-US" dirty="0" smtClean="0"/>
              <a:t>Make a connection- more than just hockey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43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Headed to Math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attitude while walking down the hallway headed to class?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 positive attitude gives us a chance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0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is no substitute for fun!!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Today’s kids have too many options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Mark Johnson- 1980 Olympic Team</a:t>
            </a:r>
          </a:p>
          <a:p>
            <a:endParaRPr lang="en-US" dirty="0" smtClean="0"/>
          </a:p>
          <a:p>
            <a:r>
              <a:rPr lang="en-US" dirty="0" smtClean="0"/>
              <a:t>Kids will come back if it is fun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Sponge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FUN sponge?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Don’t be the FUN sponge</a:t>
            </a:r>
          </a:p>
        </p:txBody>
      </p:sp>
    </p:spTree>
    <p:extLst>
      <p:ext uri="{BB962C8B-B14F-4D97-AF65-F5344CB8AC3E}">
        <p14:creationId xmlns:p14="http://schemas.microsoft.com/office/powerpoint/2010/main" val="697838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89" y="2743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N=13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34637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than just FUN</a:t>
            </a:r>
          </a:p>
          <a:p>
            <a:endParaRPr lang="en-US" dirty="0"/>
          </a:p>
          <a:p>
            <a:r>
              <a:rPr lang="en-US" dirty="0" smtClean="0"/>
              <a:t>Finding the optimal level for each individual player</a:t>
            </a:r>
          </a:p>
          <a:p>
            <a:endParaRPr lang="en-US" dirty="0"/>
          </a:p>
          <a:p>
            <a:r>
              <a:rPr lang="en-US" dirty="0" smtClean="0"/>
              <a:t>Not too hard…Not too easy</a:t>
            </a:r>
          </a:p>
          <a:p>
            <a:endParaRPr lang="en-US" dirty="0"/>
          </a:p>
          <a:p>
            <a:r>
              <a:rPr lang="en-US" dirty="0" smtClean="0"/>
              <a:t>This is the key to development!!!!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4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What do you want your kids to get out of sports?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67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Immediate perfection should not be expected</a:t>
            </a:r>
          </a:p>
          <a:p>
            <a:endParaRPr lang="en-US" dirty="0"/>
          </a:p>
          <a:p>
            <a:r>
              <a:rPr lang="en-US" dirty="0" smtClean="0"/>
              <a:t>Making mistakes is part of the learning process</a:t>
            </a:r>
          </a:p>
          <a:p>
            <a:endParaRPr lang="en-US" dirty="0"/>
          </a:p>
          <a:p>
            <a:r>
              <a:rPr lang="en-US" dirty="0" smtClean="0"/>
              <a:t>Making mistakes is an excellent opportunity to teach resilience, hard work,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5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Age-Appropriate Training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6615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classroom look like for 10-year olds?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does the “look of school” change as kids get older?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990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Age-Appropriate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school look like for the age you coach?</a:t>
            </a:r>
          </a:p>
          <a:p>
            <a:endParaRPr lang="en-US" dirty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Grade is different than 5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what we want kids to be doing…but what they are actually ready 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00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Age-Appropriate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 level is appropriate</a:t>
            </a:r>
          </a:p>
          <a:p>
            <a:endParaRPr lang="en-US" dirty="0"/>
          </a:p>
          <a:p>
            <a:r>
              <a:rPr lang="en-US" dirty="0" smtClean="0"/>
              <a:t>Work to rest ratio is appropriate</a:t>
            </a:r>
          </a:p>
          <a:p>
            <a:endParaRPr lang="en-US" dirty="0"/>
          </a:p>
          <a:p>
            <a:r>
              <a:rPr lang="en-US" dirty="0" smtClean="0"/>
              <a:t>Competitive level is appropriate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62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practice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practice style fit the age of the athlete?</a:t>
            </a:r>
          </a:p>
          <a:p>
            <a:endParaRPr lang="en-US" dirty="0"/>
          </a:p>
          <a:p>
            <a:r>
              <a:rPr lang="en-US" dirty="0" smtClean="0"/>
              <a:t>Does the practice style allow for players to maximize their learning?</a:t>
            </a:r>
          </a:p>
          <a:p>
            <a:endParaRPr lang="en-US" dirty="0"/>
          </a:p>
          <a:p>
            <a:r>
              <a:rPr lang="en-US" dirty="0" smtClean="0"/>
              <a:t>Junior, college, and professional practices are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342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the amount of time athletes are active</a:t>
            </a:r>
          </a:p>
          <a:p>
            <a:endParaRPr lang="en-US" dirty="0"/>
          </a:p>
          <a:p>
            <a:r>
              <a:rPr lang="en-US" dirty="0" smtClean="0"/>
              <a:t>Strive to create drills &amp; games that are very game-like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6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Focus for Drills/Games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7214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71086" y="142662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Game-Like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32766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Repetitions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2030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Struggles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9:14</a:t>
            </a:r>
          </a:p>
          <a:p>
            <a:r>
              <a:rPr lang="en-US" dirty="0" smtClean="0"/>
              <a:t>Freshmen in football practice</a:t>
            </a:r>
          </a:p>
          <a:p>
            <a:r>
              <a:rPr lang="en-US" dirty="0" smtClean="0"/>
              <a:t>Volleyball serving lines</a:t>
            </a:r>
          </a:p>
          <a:p>
            <a:r>
              <a:rPr lang="en-US" dirty="0" smtClean="0"/>
              <a:t>Basketball- essentially scripting everything</a:t>
            </a:r>
          </a:p>
          <a:p>
            <a:r>
              <a:rPr lang="en-US" dirty="0" smtClean="0"/>
              <a:t>Scripting in football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833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Convincing All Coaches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“small area games” look like for all sports?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507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3276600" cy="5181600"/>
          </a:xfrm>
        </p:spPr>
        <p:txBody>
          <a:bodyPr/>
          <a:lstStyle/>
          <a:p>
            <a:pPr eaLnBrk="1" hangingPunct="1"/>
            <a:r>
              <a:rPr lang="en-US" sz="1800" b="1">
                <a:latin typeface="Arial" charset="0"/>
              </a:rPr>
              <a:t>The Optimal Window of Trainability for 8U Mites is for speed and flexibility</a:t>
            </a:r>
          </a:p>
          <a:p>
            <a:pPr eaLnBrk="1" hangingPunct="1"/>
            <a:r>
              <a:rPr lang="en-US" sz="1800" b="1">
                <a:latin typeface="Arial" charset="0"/>
              </a:rPr>
              <a:t>On-ice focus for Mites is on Fundamental Movement Skills and ABC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sz="1800" b="1">
                <a:latin typeface="Arial" charset="0"/>
              </a:rPr>
              <a:t>s</a:t>
            </a:r>
          </a:p>
          <a:p>
            <a:pPr eaLnBrk="1" hangingPunct="1"/>
            <a:r>
              <a:rPr lang="en-US" sz="1800" b="1">
                <a:latin typeface="Arial" charset="0"/>
              </a:rPr>
              <a:t>Off-ice focus is on coordination , balance, flexibility and speed</a:t>
            </a:r>
          </a:p>
          <a:p>
            <a:pPr eaLnBrk="1" hangingPunct="1"/>
            <a:r>
              <a:rPr lang="en-US" sz="1800" b="1">
                <a:solidFill>
                  <a:srgbClr val="A50021"/>
                </a:solidFill>
                <a:latin typeface="Arial" charset="0"/>
              </a:rPr>
              <a:t>Speed training can also be included on the ice in the form of races and tagging games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30275"/>
            <a:ext cx="5791200" cy="539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800600" y="1524000"/>
            <a:ext cx="609600" cy="4419600"/>
          </a:xfrm>
          <a:prstGeom prst="rect">
            <a:avLst/>
          </a:prstGeom>
          <a:solidFill>
            <a:srgbClr val="FFFF00">
              <a:alpha val="4392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800600" y="3048000"/>
            <a:ext cx="609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</a:rPr>
              <a:t>Mites</a:t>
            </a:r>
          </a:p>
        </p:txBody>
      </p:sp>
    </p:spTree>
    <p:extLst>
      <p:ext uri="{BB962C8B-B14F-4D97-AF65-F5344CB8AC3E}">
        <p14:creationId xmlns:p14="http://schemas.microsoft.com/office/powerpoint/2010/main" val="280799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Optimal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Age-appropriate</a:t>
            </a:r>
          </a:p>
          <a:p>
            <a:r>
              <a:rPr lang="en-US" dirty="0" smtClean="0"/>
              <a:t>Activity level is appropriate</a:t>
            </a:r>
          </a:p>
          <a:p>
            <a:r>
              <a:rPr lang="en-US" dirty="0" smtClean="0"/>
              <a:t>Fun</a:t>
            </a:r>
          </a:p>
          <a:p>
            <a:r>
              <a:rPr lang="en-US" dirty="0" smtClean="0"/>
              <a:t>Engaging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Practices are game-like</a:t>
            </a:r>
          </a:p>
          <a:p>
            <a:endParaRPr lang="en-US" dirty="0"/>
          </a:p>
          <a:p>
            <a:r>
              <a:rPr lang="en-US" dirty="0" smtClean="0"/>
              <a:t>Players want to be there!!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7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Communication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80574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TALK with EVERY player</a:t>
            </a:r>
          </a:p>
          <a:p>
            <a:r>
              <a:rPr lang="en-US" dirty="0" smtClean="0"/>
              <a:t>LISTEN to EVERY player</a:t>
            </a:r>
          </a:p>
          <a:p>
            <a:endParaRPr lang="en-US" dirty="0"/>
          </a:p>
          <a:p>
            <a:r>
              <a:rPr lang="en-US" dirty="0" smtClean="0"/>
              <a:t>Make a connection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Build athletes up…make them feel good about themselves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Them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We live in a society where it seems easier to tear someone down than it is to build them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440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 of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Size of words</a:t>
            </a:r>
          </a:p>
          <a:p>
            <a:r>
              <a:rPr lang="en-US" dirty="0" smtClean="0"/>
              <a:t>Length of sentences</a:t>
            </a:r>
          </a:p>
          <a:p>
            <a:r>
              <a:rPr lang="en-US" dirty="0" smtClean="0"/>
              <a:t>Amount of instruction</a:t>
            </a:r>
          </a:p>
          <a:p>
            <a:endParaRPr lang="en-US" dirty="0"/>
          </a:p>
          <a:p>
            <a:r>
              <a:rPr lang="en-US" dirty="0" smtClean="0"/>
              <a:t>Auditory, visual, demonstration, etc.</a:t>
            </a:r>
          </a:p>
          <a:p>
            <a:endParaRPr lang="en-US" dirty="0"/>
          </a:p>
          <a:p>
            <a:r>
              <a:rPr lang="en-US" dirty="0" smtClean="0"/>
              <a:t>Pre- and post-game considerations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5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Speaking with Athletes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not to speak “at” kids</a:t>
            </a:r>
          </a:p>
          <a:p>
            <a:endParaRPr lang="en-US" dirty="0"/>
          </a:p>
          <a:p>
            <a:r>
              <a:rPr lang="en-US" dirty="0" smtClean="0"/>
              <a:t>Have a conversation with them</a:t>
            </a:r>
          </a:p>
          <a:p>
            <a:endParaRPr lang="en-US" dirty="0"/>
          </a:p>
          <a:p>
            <a:r>
              <a:rPr lang="en-US" dirty="0" smtClean="0"/>
              <a:t>Have a conversation that gets them excited about taking ownership in their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2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for Athletes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Timely</a:t>
            </a:r>
          </a:p>
          <a:p>
            <a:r>
              <a:rPr lang="en-US" dirty="0" smtClean="0"/>
              <a:t>Specific rather than general</a:t>
            </a:r>
          </a:p>
          <a:p>
            <a:r>
              <a:rPr lang="en-US" dirty="0" smtClean="0"/>
              <a:t>Ratio-  5:1 (positive to negative)</a:t>
            </a:r>
          </a:p>
          <a:p>
            <a:r>
              <a:rPr lang="en-US" dirty="0" smtClean="0"/>
              <a:t>Recognize effort…not excellence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Not just what you say but how you say it!!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 </a:t>
            </a:r>
            <a:r>
              <a:rPr lang="en-US" dirty="0" err="1" smtClean="0"/>
              <a:t>vs</a:t>
            </a:r>
            <a:r>
              <a:rPr lang="en-US" dirty="0" smtClean="0"/>
              <a:t>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Easy to recognize excellence- does not pay off in the long run</a:t>
            </a:r>
          </a:p>
          <a:p>
            <a:endParaRPr lang="en-US" dirty="0"/>
          </a:p>
          <a:p>
            <a:r>
              <a:rPr lang="en-US" dirty="0" smtClean="0"/>
              <a:t>Reinforcement of effort will pay long-term dividends</a:t>
            </a:r>
          </a:p>
          <a:p>
            <a:endParaRPr lang="en-US" dirty="0"/>
          </a:p>
          <a:p>
            <a:r>
              <a:rPr lang="en-US" dirty="0" smtClean="0"/>
              <a:t>Reinforcing effort will help athletes work through tough situations- developing skill, fighting through adversity,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41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Verbal Reinforcement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reinforcement- Build them up!!</a:t>
            </a:r>
          </a:p>
          <a:p>
            <a:endParaRPr lang="en-US" dirty="0" smtClean="0"/>
          </a:p>
          <a:p>
            <a:r>
              <a:rPr lang="en-US" dirty="0" smtClean="0"/>
              <a:t>Negative reinforcement</a:t>
            </a:r>
          </a:p>
          <a:p>
            <a:endParaRPr lang="en-US" dirty="0" smtClean="0"/>
          </a:p>
          <a:p>
            <a:r>
              <a:rPr lang="en-US" dirty="0" smtClean="0"/>
              <a:t>Say nothing at all- bite your tongue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Coaches Hollering at Athletes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athlete physically capable?</a:t>
            </a:r>
          </a:p>
          <a:p>
            <a:r>
              <a:rPr lang="en-US" dirty="0" smtClean="0"/>
              <a:t>Has the athletes been coached to do it…and has he or she been given enough time to develop the habits that allow it to be executed in games?</a:t>
            </a:r>
          </a:p>
          <a:p>
            <a:endParaRPr lang="en-US" dirty="0"/>
          </a:p>
          <a:p>
            <a:r>
              <a:rPr lang="en-US" dirty="0" smtClean="0"/>
              <a:t>Is there a place for this in today’s youth sports world?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Anyone </a:t>
            </a:r>
            <a:r>
              <a:rPr lang="en-US" dirty="0"/>
              <a:t>C</a:t>
            </a:r>
            <a:r>
              <a:rPr lang="en-US" dirty="0" smtClean="0"/>
              <a:t>oach?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I’d like to think we are doing something that not everyone can do!!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Hollering…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it accomplish?</a:t>
            </a:r>
          </a:p>
          <a:p>
            <a:endParaRPr lang="en-US" dirty="0"/>
          </a:p>
          <a:p>
            <a:r>
              <a:rPr lang="en-US" dirty="0" smtClean="0"/>
              <a:t>Learned behavior that is passed on</a:t>
            </a:r>
          </a:p>
          <a:p>
            <a:endParaRPr lang="en-US" dirty="0"/>
          </a:p>
          <a:p>
            <a:r>
              <a:rPr lang="en-US" dirty="0" smtClean="0"/>
              <a:t>Life skill for kids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260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Communicator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Length of communication</a:t>
            </a:r>
          </a:p>
          <a:p>
            <a:r>
              <a:rPr lang="en-US" dirty="0" smtClean="0"/>
              <a:t>Listen</a:t>
            </a:r>
          </a:p>
          <a:p>
            <a:r>
              <a:rPr lang="en-US" dirty="0" smtClean="0"/>
              <a:t>Positive</a:t>
            </a:r>
          </a:p>
          <a:p>
            <a:r>
              <a:rPr lang="en-US" dirty="0" smtClean="0"/>
              <a:t>Say nothing when appropriate</a:t>
            </a:r>
          </a:p>
          <a:p>
            <a:r>
              <a:rPr lang="en-US" dirty="0" smtClean="0"/>
              <a:t>Age-appropriate</a:t>
            </a:r>
          </a:p>
          <a:p>
            <a:r>
              <a:rPr lang="en-US" dirty="0" smtClean="0"/>
              <a:t>Feedback</a:t>
            </a:r>
            <a:endParaRPr lang="en-US" dirty="0"/>
          </a:p>
          <a:p>
            <a:r>
              <a:rPr lang="en-US" dirty="0" smtClean="0"/>
              <a:t>Understand that learning by doing is more effective than learning by listening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26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2286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Adversity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04490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Adversity?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Playing time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vs</a:t>
            </a:r>
            <a:r>
              <a:rPr lang="en-US" dirty="0" smtClean="0"/>
              <a:t> B or Varsity </a:t>
            </a:r>
            <a:r>
              <a:rPr lang="en-US" dirty="0" err="1" smtClean="0"/>
              <a:t>vs</a:t>
            </a:r>
            <a:r>
              <a:rPr lang="en-US" dirty="0" smtClean="0"/>
              <a:t> JV</a:t>
            </a:r>
          </a:p>
          <a:p>
            <a:r>
              <a:rPr lang="en-US" dirty="0" smtClean="0"/>
              <a:t>Struggling to play well</a:t>
            </a:r>
          </a:p>
          <a:p>
            <a:r>
              <a:rPr lang="en-US" dirty="0" smtClean="0"/>
              <a:t>Losing streak</a:t>
            </a:r>
          </a:p>
          <a:p>
            <a:r>
              <a:rPr lang="en-US" dirty="0" smtClean="0"/>
              <a:t>Getting cut</a:t>
            </a:r>
          </a:p>
          <a:p>
            <a:endParaRPr lang="en-US" dirty="0"/>
          </a:p>
          <a:p>
            <a:r>
              <a:rPr lang="en-US" dirty="0" smtClean="0"/>
              <a:t>Unhappy players or parents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204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Scared to Fail</a:t>
            </a:r>
          </a:p>
          <a:p>
            <a:r>
              <a:rPr lang="en-US" dirty="0" smtClean="0"/>
              <a:t>Feels like life or death</a:t>
            </a:r>
          </a:p>
          <a:p>
            <a:r>
              <a:rPr lang="en-US" dirty="0"/>
              <a:t>Q</a:t>
            </a:r>
            <a:r>
              <a:rPr lang="en-US" dirty="0" smtClean="0"/>
              <a:t>uit mentally before they quit physically</a:t>
            </a:r>
          </a:p>
          <a:p>
            <a:r>
              <a:rPr lang="en-US" dirty="0" smtClean="0"/>
              <a:t>Lack confidence</a:t>
            </a:r>
          </a:p>
          <a:p>
            <a:r>
              <a:rPr lang="en-US" dirty="0" smtClean="0"/>
              <a:t>Outside comfort zone…very uncomfortable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I 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In the eyes of many…it is easier not to try than it is to fail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1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an athlete get it?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Consistency</a:t>
            </a:r>
          </a:p>
          <a:p>
            <a:r>
              <a:rPr lang="en-US" dirty="0" smtClean="0"/>
              <a:t>Accountability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52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Dealing with adversity- great life skill</a:t>
            </a:r>
          </a:p>
          <a:p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tronger </a:t>
            </a:r>
            <a:r>
              <a:rPr lang="en-US" dirty="0"/>
              <a:t>when you make it </a:t>
            </a:r>
            <a:r>
              <a:rPr lang="en-US" dirty="0" smtClean="0"/>
              <a:t>through </a:t>
            </a:r>
            <a:r>
              <a:rPr lang="en-US" dirty="0"/>
              <a:t>the storm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a straight climb</a:t>
            </a:r>
          </a:p>
          <a:p>
            <a:endParaRPr lang="en-US" dirty="0"/>
          </a:p>
          <a:p>
            <a:r>
              <a:rPr lang="en-US" dirty="0" smtClean="0"/>
              <a:t>Not just for players!!!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Coaches Surviving the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fun when people discredit you…tear you down</a:t>
            </a:r>
          </a:p>
          <a:p>
            <a:endParaRPr lang="en-US" dirty="0"/>
          </a:p>
          <a:p>
            <a:r>
              <a:rPr lang="en-US" dirty="0" smtClean="0"/>
              <a:t>Are you doing what is best for kids?</a:t>
            </a:r>
          </a:p>
          <a:p>
            <a:endParaRPr lang="en-US" dirty="0"/>
          </a:p>
          <a:p>
            <a:r>
              <a:rPr lang="en-US" dirty="0" smtClean="0"/>
              <a:t>Better coach when you get to the other side of the storm</a:t>
            </a:r>
          </a:p>
        </p:txBody>
      </p:sp>
    </p:spTree>
    <p:extLst>
      <p:ext uri="{BB962C8B-B14F-4D97-AF65-F5344CB8AC3E}">
        <p14:creationId xmlns:p14="http://schemas.microsoft.com/office/powerpoint/2010/main" val="3053546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2971800"/>
          </a:xfrm>
        </p:spPr>
        <p:txBody>
          <a:bodyPr/>
          <a:lstStyle/>
          <a:p>
            <a:r>
              <a:rPr lang="en-US" dirty="0"/>
              <a:t>It’s not what happens to you that matters, but how you respond to it that really matters!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athletes better- moving athletes from one place to another</a:t>
            </a:r>
          </a:p>
          <a:p>
            <a:endParaRPr lang="en-US" dirty="0" smtClean="0"/>
          </a:p>
          <a:p>
            <a:r>
              <a:rPr lang="en-US" dirty="0" smtClean="0"/>
              <a:t>More than one way to do it</a:t>
            </a:r>
          </a:p>
          <a:p>
            <a:endParaRPr lang="en-US" dirty="0" smtClean="0"/>
          </a:p>
          <a:p>
            <a:r>
              <a:rPr lang="en-US" dirty="0" smtClean="0"/>
              <a:t>Have a plan, believe in what you are doing, and sell the product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Players Surviving the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is going on in their lives that might create adversity or be a distraction to them?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36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Negativity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nature to give up, quit, show disappointment, pout, etc.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Don’t accept No!!  Turn the negative into a positive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Helping Athletes Deal With Adversity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connection with them…more than a hockey player to you</a:t>
            </a:r>
          </a:p>
          <a:p>
            <a:r>
              <a:rPr lang="en-US" dirty="0" smtClean="0"/>
              <a:t>Create the optimal environment…this includes a support network</a:t>
            </a:r>
          </a:p>
          <a:p>
            <a:r>
              <a:rPr lang="en-US" dirty="0" smtClean="0"/>
              <a:t>Support them as they work through it</a:t>
            </a:r>
          </a:p>
          <a:p>
            <a:endParaRPr lang="en-US" dirty="0"/>
          </a:p>
          <a:p>
            <a:r>
              <a:rPr lang="en-US" dirty="0" smtClean="0"/>
              <a:t>Can’t just pick them up and set them on the other side!!!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5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for Players?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Responsible young people</a:t>
            </a:r>
          </a:p>
          <a:p>
            <a:r>
              <a:rPr lang="en-US" dirty="0" smtClean="0"/>
              <a:t>Learn way more than just hockey</a:t>
            </a:r>
          </a:p>
          <a:p>
            <a:r>
              <a:rPr lang="en-US" dirty="0" smtClean="0"/>
              <a:t>Resilient</a:t>
            </a:r>
          </a:p>
          <a:p>
            <a:r>
              <a:rPr lang="en-US" dirty="0" smtClean="0"/>
              <a:t>Treat people with respect</a:t>
            </a:r>
          </a:p>
          <a:p>
            <a:r>
              <a:rPr lang="en-US" dirty="0" smtClean="0"/>
              <a:t>Communicate effectively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Positive, productive citizens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79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Success for Coaches?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</a:t>
            </a:r>
          </a:p>
          <a:p>
            <a:r>
              <a:rPr lang="en-US" dirty="0" smtClean="0"/>
              <a:t>Safe</a:t>
            </a:r>
          </a:p>
          <a:p>
            <a:r>
              <a:rPr lang="en-US" dirty="0" smtClean="0"/>
              <a:t>Teach them about hockey</a:t>
            </a:r>
          </a:p>
          <a:p>
            <a:r>
              <a:rPr lang="en-US" dirty="0" smtClean="0"/>
              <a:t>Teach them something other than hockey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 players want to be there…and they remember you 10 years later for the many positive things you taught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6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</a:t>
            </a:r>
            <a:r>
              <a:rPr lang="en-US" dirty="0" smtClean="0"/>
              <a:t>ptimal environment takes into account…</a:t>
            </a:r>
          </a:p>
          <a:p>
            <a:endParaRPr lang="en-US" dirty="0" smtClean="0"/>
          </a:p>
          <a:p>
            <a:r>
              <a:rPr lang="en-US" dirty="0" smtClean="0"/>
              <a:t>Age-</a:t>
            </a:r>
            <a:r>
              <a:rPr lang="en-US" dirty="0"/>
              <a:t>a</a:t>
            </a:r>
            <a:r>
              <a:rPr lang="en-US" dirty="0" smtClean="0"/>
              <a:t>ppropriate considerations</a:t>
            </a:r>
            <a:endParaRPr lang="en-US" dirty="0"/>
          </a:p>
          <a:p>
            <a:r>
              <a:rPr lang="en-US" dirty="0" smtClean="0"/>
              <a:t>FUN</a:t>
            </a:r>
          </a:p>
          <a:p>
            <a:r>
              <a:rPr lang="en-US" dirty="0" smtClean="0"/>
              <a:t>Appropriate communication</a:t>
            </a:r>
          </a:p>
          <a:p>
            <a:r>
              <a:rPr lang="en-US" dirty="0" smtClean="0"/>
              <a:t>High rep/game-like practices</a:t>
            </a:r>
          </a:p>
          <a:p>
            <a:r>
              <a:rPr lang="en-US" dirty="0" smtClean="0"/>
              <a:t>Support network through adversity</a:t>
            </a:r>
          </a:p>
          <a:p>
            <a:r>
              <a:rPr lang="en-US" dirty="0" smtClean="0"/>
              <a:t>Build them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22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Leave Your Footprint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641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 Hoff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Northern Plains Coach-in-Chief</a:t>
            </a:r>
          </a:p>
          <a:p>
            <a:r>
              <a:rPr lang="en-US" dirty="0" smtClean="0"/>
              <a:t>North Dakota High School Coach</a:t>
            </a:r>
          </a:p>
          <a:p>
            <a:r>
              <a:rPr lang="en-US" dirty="0" smtClean="0"/>
              <a:t>David.Hoff@k12.nd.us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274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Want to be there!!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Kids want to be at practice</a:t>
            </a:r>
          </a:p>
          <a:p>
            <a:endParaRPr lang="en-US" dirty="0"/>
          </a:p>
          <a:p>
            <a:r>
              <a:rPr lang="en-US" dirty="0" smtClean="0"/>
              <a:t>They have the right attitude</a:t>
            </a:r>
          </a:p>
          <a:p>
            <a:endParaRPr lang="en-US" dirty="0"/>
          </a:p>
          <a:p>
            <a:r>
              <a:rPr lang="en-US" dirty="0" smtClean="0"/>
              <a:t>Willing to work hard</a:t>
            </a:r>
          </a:p>
          <a:p>
            <a:endParaRPr lang="en-US" dirty="0"/>
          </a:p>
          <a:p>
            <a:r>
              <a:rPr lang="en-US" dirty="0" smtClean="0"/>
              <a:t>Want to learn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616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8288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Successful Programs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63829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 Is….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Improving skill level of all players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Teaching appropriate concepts, tactics, &amp; systems</a:t>
            </a:r>
          </a:p>
          <a:p>
            <a:endParaRPr lang="en-US" dirty="0"/>
          </a:p>
          <a:p>
            <a:r>
              <a:rPr lang="en-US" dirty="0" smtClean="0"/>
              <a:t>Making a connection with each player</a:t>
            </a:r>
          </a:p>
          <a:p>
            <a:endParaRPr lang="en-US" dirty="0"/>
          </a:p>
          <a:p>
            <a:r>
              <a:rPr lang="en-US" dirty="0" smtClean="0"/>
              <a:t>Creating optimal environment for each player</a:t>
            </a:r>
          </a:p>
          <a:p>
            <a:endParaRPr lang="en-US" dirty="0"/>
          </a:p>
          <a:p>
            <a:r>
              <a:rPr lang="en-US" dirty="0" smtClean="0"/>
              <a:t>Carrying out administrative duties</a:t>
            </a:r>
          </a:p>
          <a:p>
            <a:endParaRPr lang="en-US" dirty="0"/>
          </a:p>
          <a:p>
            <a:r>
              <a:rPr lang="en-US" dirty="0" smtClean="0"/>
              <a:t>Dealing  with parents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55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a Successful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Skilled players</a:t>
            </a:r>
          </a:p>
          <a:p>
            <a:endParaRPr lang="en-US" dirty="0" smtClean="0"/>
          </a:p>
          <a:p>
            <a:r>
              <a:rPr lang="en-US" dirty="0" smtClean="0"/>
              <a:t>Competent coaches</a:t>
            </a:r>
          </a:p>
          <a:p>
            <a:endParaRPr lang="en-US" dirty="0" smtClean="0"/>
          </a:p>
          <a:p>
            <a:r>
              <a:rPr lang="en-US" dirty="0" smtClean="0"/>
              <a:t>Parent involvement</a:t>
            </a:r>
          </a:p>
          <a:p>
            <a:endParaRPr lang="en-US" dirty="0"/>
          </a:p>
          <a:p>
            <a:r>
              <a:rPr lang="en-US" dirty="0" smtClean="0"/>
              <a:t>Willing to do things different than the majority of programs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Skilled Players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Skill wins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Skill allows players to advance</a:t>
            </a:r>
          </a:p>
          <a:p>
            <a:endParaRPr lang="en-US" dirty="0"/>
          </a:p>
          <a:p>
            <a:r>
              <a:rPr lang="en-US" dirty="0" smtClean="0"/>
              <a:t>Skill development takes time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ot necessarily the fun part of hockey…but it is the part that makes hockey games FUN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Competent Coaches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great learning environment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Failure is OK…It’s expected!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Recognize the importance of skill development…and know that skill development takes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help create a fun environment- especially with off-ice activities</a:t>
            </a:r>
          </a:p>
          <a:p>
            <a:r>
              <a:rPr lang="en-US" dirty="0" smtClean="0"/>
              <a:t>Important they are invested in the program…just can’t cross the line as to what is acceptable</a:t>
            </a:r>
          </a:p>
          <a:p>
            <a:r>
              <a:rPr lang="en-US" dirty="0" smtClean="0"/>
              <a:t>Parents are part of the program…not part of the team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Things Differently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Cross-ice hockey before the ADM</a:t>
            </a:r>
          </a:p>
          <a:p>
            <a:endParaRPr lang="en-US" dirty="0"/>
          </a:p>
          <a:p>
            <a:r>
              <a:rPr lang="en-US" dirty="0" smtClean="0"/>
              <a:t>Station-based practices before the ADM</a:t>
            </a:r>
          </a:p>
          <a:p>
            <a:endParaRPr lang="en-US" dirty="0"/>
          </a:p>
          <a:p>
            <a:r>
              <a:rPr lang="en-US" dirty="0" smtClean="0"/>
              <a:t>Everyone playing is more important than winning</a:t>
            </a:r>
          </a:p>
          <a:p>
            <a:endParaRPr lang="en-US" dirty="0"/>
          </a:p>
          <a:p>
            <a:r>
              <a:rPr lang="en-US" dirty="0" smtClean="0"/>
              <a:t>Scoreboard is not the metric that determines good play, bad play, or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795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 Philosophies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Squeeze every ounce of potential out of every player!!</a:t>
            </a:r>
          </a:p>
          <a:p>
            <a:endParaRPr lang="en-US" dirty="0" smtClean="0"/>
          </a:p>
          <a:p>
            <a:r>
              <a:rPr lang="en-US" dirty="0" smtClean="0"/>
              <a:t>Do what you can with what you have!!</a:t>
            </a:r>
          </a:p>
          <a:p>
            <a:endParaRPr lang="en-US" dirty="0" smtClean="0"/>
          </a:p>
          <a:p>
            <a:r>
              <a:rPr lang="en-US" dirty="0" smtClean="0"/>
              <a:t>Keep it fun- Keep them engaged- Develop skill!!!</a:t>
            </a:r>
          </a:p>
          <a:p>
            <a:endParaRPr lang="en-US" dirty="0"/>
          </a:p>
          <a:p>
            <a:r>
              <a:rPr lang="en-US" dirty="0" smtClean="0"/>
              <a:t>High Activity Practices!!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optimal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</a:t>
            </a:r>
          </a:p>
          <a:p>
            <a:endParaRPr lang="en-US" dirty="0"/>
          </a:p>
          <a:p>
            <a:r>
              <a:rPr lang="en-US" dirty="0" smtClean="0"/>
              <a:t>Safe- free from abuse</a:t>
            </a:r>
          </a:p>
          <a:p>
            <a:endParaRPr lang="en-US" dirty="0"/>
          </a:p>
          <a:p>
            <a:r>
              <a:rPr lang="en-US" dirty="0" smtClean="0"/>
              <a:t>Teaching hockey</a:t>
            </a:r>
          </a:p>
          <a:p>
            <a:endParaRPr lang="en-US" dirty="0"/>
          </a:p>
          <a:p>
            <a:r>
              <a:rPr lang="en-US" dirty="0" smtClean="0"/>
              <a:t>Teaching something other than hockey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332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Books- </a:t>
            </a:r>
            <a:r>
              <a:rPr lang="en-US" i="1" dirty="0" smtClean="0"/>
              <a:t>Talent Code</a:t>
            </a:r>
            <a:r>
              <a:rPr lang="en-US" dirty="0" smtClean="0"/>
              <a:t> &amp; </a:t>
            </a:r>
            <a:r>
              <a:rPr lang="en-US" i="1" dirty="0" smtClean="0"/>
              <a:t>Outliers</a:t>
            </a:r>
          </a:p>
          <a:p>
            <a:r>
              <a:rPr lang="en-US" dirty="0" smtClean="0"/>
              <a:t>Positive Coaching Alliance</a:t>
            </a:r>
          </a:p>
          <a:p>
            <a:r>
              <a:rPr lang="en-US" dirty="0" smtClean="0"/>
              <a:t>Joe Torre on Motivation</a:t>
            </a:r>
          </a:p>
          <a:p>
            <a:r>
              <a:rPr lang="en-US" smtClean="0"/>
              <a:t>Tony Dungy </a:t>
            </a:r>
            <a:r>
              <a:rPr lang="en-US" dirty="0" smtClean="0"/>
              <a:t>books</a:t>
            </a:r>
          </a:p>
          <a:p>
            <a:r>
              <a:rPr lang="en-US" dirty="0" smtClean="0"/>
              <a:t>Information from education 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83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Essentials for 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Off-ice team-building activities</a:t>
            </a:r>
          </a:p>
          <a:p>
            <a:r>
              <a:rPr lang="en-US" dirty="0" smtClean="0"/>
              <a:t>Teach leadership</a:t>
            </a:r>
          </a:p>
          <a:p>
            <a:r>
              <a:rPr lang="en-US" dirty="0" smtClean="0"/>
              <a:t>Practice with a purpose</a:t>
            </a:r>
          </a:p>
          <a:p>
            <a:r>
              <a:rPr lang="en-US" dirty="0" smtClean="0"/>
              <a:t>Practice at the highest tempo</a:t>
            </a:r>
          </a:p>
          <a:p>
            <a:r>
              <a:rPr lang="en-US" dirty="0" smtClean="0"/>
              <a:t>Practices- compete, compete, compete</a:t>
            </a:r>
          </a:p>
          <a:p>
            <a:r>
              <a:rPr lang="en-US" dirty="0" smtClean="0"/>
              <a:t>Set goals &amp; put them in writing</a:t>
            </a:r>
          </a:p>
          <a:p>
            <a:r>
              <a:rPr lang="en-US" dirty="0" smtClean="0"/>
              <a:t>Skill, skill, skill</a:t>
            </a:r>
          </a:p>
          <a:p>
            <a:r>
              <a:rPr lang="en-US" dirty="0" smtClean="0"/>
              <a:t>Keep it FUN!!!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Goal-Setting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it is a goal…then work on it everyday</a:t>
            </a:r>
          </a:p>
          <a:p>
            <a:r>
              <a:rPr lang="en-US" dirty="0" smtClean="0"/>
              <a:t>Related to effort…not just outcome related</a:t>
            </a:r>
          </a:p>
          <a:p>
            <a:r>
              <a:rPr lang="en-US" dirty="0" smtClean="0"/>
              <a:t>Realistic but challenging goals</a:t>
            </a:r>
          </a:p>
          <a:p>
            <a:r>
              <a:rPr lang="en-US" dirty="0" smtClean="0"/>
              <a:t>Don’t be afraid to fail- take a risk</a:t>
            </a:r>
          </a:p>
          <a:p>
            <a:r>
              <a:rPr lang="en-US" dirty="0" smtClean="0"/>
              <a:t>Short-term &amp; long-term goals</a:t>
            </a:r>
          </a:p>
          <a:p>
            <a:r>
              <a:rPr lang="en-US" dirty="0" smtClean="0"/>
              <a:t>Put them in writing &amp; post them</a:t>
            </a:r>
          </a:p>
          <a:p>
            <a:r>
              <a:rPr lang="en-US" dirty="0" smtClean="0"/>
              <a:t>Periodically reset goals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motivation?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reason or reasons for engaging in a particular behavior</a:t>
            </a:r>
          </a:p>
          <a:p>
            <a:endParaRPr lang="en-US" dirty="0"/>
          </a:p>
          <a:p>
            <a:r>
              <a:rPr lang="en-US" dirty="0" smtClean="0"/>
              <a:t>It’s the  reason an athlete will do what it takes to get from one spot to another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Effort-Related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are effort-related goals?</a:t>
            </a:r>
          </a:p>
          <a:p>
            <a:r>
              <a:rPr lang="en-US" dirty="0" smtClean="0"/>
              <a:t>Playing hard, positioning, physical play, length of shifts, playing away from the puck- offensively and defensively, generating shots, staying above the puck, etc.</a:t>
            </a:r>
          </a:p>
          <a:p>
            <a:r>
              <a:rPr lang="en-US" dirty="0" smtClean="0"/>
              <a:t>It’s easy to recognize excellence…how about effort</a:t>
            </a:r>
          </a:p>
          <a:p>
            <a:r>
              <a:rPr lang="en-US" dirty="0" smtClean="0"/>
              <a:t>Dr. Stephen Norris- effort rather than outcome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Quote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They </a:t>
            </a:r>
            <a:r>
              <a:rPr lang="en-US" dirty="0"/>
              <a:t>will never care how much you know until they know how much you care!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Positive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Parent meeting- positive, competitive environment (2005-06 parent meeting)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Region tournament appearance in 2006</a:t>
            </a:r>
          </a:p>
          <a:p>
            <a:endParaRPr lang="en-US" dirty="0" smtClean="0"/>
          </a:p>
          <a:p>
            <a:r>
              <a:rPr lang="en-US" dirty="0" smtClean="0"/>
              <a:t>State tournament appearances (17 years between appearances)</a:t>
            </a:r>
          </a:p>
          <a:p>
            <a:endParaRPr lang="en-US" dirty="0" smtClean="0"/>
          </a:p>
          <a:p>
            <a:r>
              <a:rPr lang="en-US" dirty="0" smtClean="0"/>
              <a:t>Have to have skilled players!!!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Frustrating Parent Confrontations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let it get personal  (Top Ten List)</a:t>
            </a:r>
          </a:p>
          <a:p>
            <a:r>
              <a:rPr lang="en-US" dirty="0" smtClean="0"/>
              <a:t>Neutral voice</a:t>
            </a:r>
          </a:p>
          <a:p>
            <a:r>
              <a:rPr lang="en-US" dirty="0" smtClean="0"/>
              <a:t>Listen to them</a:t>
            </a:r>
          </a:p>
          <a:p>
            <a:r>
              <a:rPr lang="en-US" dirty="0" smtClean="0"/>
              <a:t>Look back at it when it is over- learn from it</a:t>
            </a:r>
          </a:p>
          <a:p>
            <a:r>
              <a:rPr lang="en-US" dirty="0" smtClean="0"/>
              <a:t>These situations will make you better</a:t>
            </a:r>
          </a:p>
          <a:p>
            <a:endParaRPr lang="en-US" dirty="0" smtClean="0"/>
          </a:p>
          <a:p>
            <a:r>
              <a:rPr lang="en-US" dirty="0" smtClean="0"/>
              <a:t>Remember- the minority is loud and frustrating!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this was easy…then what have we really accomplished?!!</a:t>
            </a:r>
          </a:p>
          <a:p>
            <a:endParaRPr lang="en-US" dirty="0"/>
          </a:p>
          <a:p>
            <a:r>
              <a:rPr lang="en-US" dirty="0" smtClean="0"/>
              <a:t>Some of the most frustrating things we do become the most satisfying things we accomplish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Reinforcement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Motivate by fear or challenges</a:t>
            </a:r>
          </a:p>
          <a:p>
            <a:endParaRPr lang="en-US" dirty="0" smtClean="0"/>
          </a:p>
          <a:p>
            <a:r>
              <a:rPr lang="en-US" dirty="0" smtClean="0"/>
              <a:t>Tough on most people over a long period of time</a:t>
            </a:r>
          </a:p>
          <a:p>
            <a:endParaRPr lang="en-US" dirty="0" smtClean="0"/>
          </a:p>
          <a:p>
            <a:r>
              <a:rPr lang="en-US" dirty="0" smtClean="0"/>
              <a:t>Take one for the team- not for a lot of kids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onsistent, positive communication is a key</a:t>
            </a:r>
          </a:p>
          <a:p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ore than just the rah-rah speech</a:t>
            </a:r>
          </a:p>
          <a:p>
            <a:endParaRPr lang="en-US" dirty="0" smtClean="0"/>
          </a:p>
          <a:p>
            <a:r>
              <a:rPr lang="en-US" dirty="0" smtClean="0"/>
              <a:t>Each player should hear from you everyday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nvironment</a:t>
            </a:r>
          </a:p>
          <a:p>
            <a:endParaRPr lang="en-US" dirty="0"/>
          </a:p>
          <a:p>
            <a:r>
              <a:rPr lang="en-US" dirty="0" smtClean="0"/>
              <a:t>FUN &amp; Engagement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Communication</a:t>
            </a:r>
          </a:p>
          <a:p>
            <a:endParaRPr lang="en-US" dirty="0"/>
          </a:p>
          <a:p>
            <a:r>
              <a:rPr lang="en-US" dirty="0"/>
              <a:t>A</a:t>
            </a:r>
            <a:r>
              <a:rPr lang="en-US" dirty="0" smtClean="0"/>
              <a:t>ge-appropriate &amp; Gender-appropriate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90-95% long term (the environment)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5-10% short term (the pre-game speech)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regame speech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often do you do it?</a:t>
            </a:r>
          </a:p>
          <a:p>
            <a:r>
              <a:rPr lang="en-US" dirty="0" smtClean="0"/>
              <a:t>How long do the effects last?</a:t>
            </a:r>
          </a:p>
          <a:p>
            <a:r>
              <a:rPr lang="en-US" dirty="0" smtClean="0"/>
              <a:t>How long is the speech?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2029</Words>
  <Application>Microsoft Macintosh PowerPoint</Application>
  <PresentationFormat>On-screen Show (4:3)</PresentationFormat>
  <Paragraphs>447</Paragraphs>
  <Slides>77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Office Theme</vt:lpstr>
      <vt:lpstr>Motivating Today’s Players</vt:lpstr>
      <vt:lpstr>Parent’s Perspective</vt:lpstr>
      <vt:lpstr>PowerPoint Presentation</vt:lpstr>
      <vt:lpstr>Can Anyone Coach?</vt:lpstr>
      <vt:lpstr>What is coaching?</vt:lpstr>
      <vt:lpstr>Coaching Is….</vt:lpstr>
      <vt:lpstr>What is motivation?</vt:lpstr>
      <vt:lpstr>Motivation</vt:lpstr>
      <vt:lpstr>Short-term Motivation</vt:lpstr>
      <vt:lpstr>Today’s Presentation Focus</vt:lpstr>
      <vt:lpstr>Optimal Environment</vt:lpstr>
      <vt:lpstr>Disconnect Between Generations</vt:lpstr>
      <vt:lpstr>Understanding Today’s Kids</vt:lpstr>
      <vt:lpstr>Long-term Motivation</vt:lpstr>
      <vt:lpstr>Headed to Math Class</vt:lpstr>
      <vt:lpstr>There is no substitute for fun!!</vt:lpstr>
      <vt:lpstr>FUN Sponge</vt:lpstr>
      <vt:lpstr>N=13</vt:lpstr>
      <vt:lpstr>Engagement</vt:lpstr>
      <vt:lpstr>Making Mistakes</vt:lpstr>
      <vt:lpstr>Age-Appropriate Training</vt:lpstr>
      <vt:lpstr>Education</vt:lpstr>
      <vt:lpstr>Age-Appropriate</vt:lpstr>
      <vt:lpstr>Age-Appropriate</vt:lpstr>
      <vt:lpstr>What does practice look like?</vt:lpstr>
      <vt:lpstr>Maximize Development</vt:lpstr>
      <vt:lpstr>Practice Focus for Drills/Games</vt:lpstr>
      <vt:lpstr>Development Struggles</vt:lpstr>
      <vt:lpstr>Convincing All Coaches</vt:lpstr>
      <vt:lpstr>Creating the Optimal Environment</vt:lpstr>
      <vt:lpstr>Communication</vt:lpstr>
      <vt:lpstr>Communication</vt:lpstr>
      <vt:lpstr>Build Them Up</vt:lpstr>
      <vt:lpstr>Length of Communication</vt:lpstr>
      <vt:lpstr>Speaking with Athletes</vt:lpstr>
      <vt:lpstr>Feedback for Athletes</vt:lpstr>
      <vt:lpstr>Effort vs Excellence</vt:lpstr>
      <vt:lpstr>Verbal Reinforcement</vt:lpstr>
      <vt:lpstr>Coaches Hollering at Athletes</vt:lpstr>
      <vt:lpstr>Hollering…</vt:lpstr>
      <vt:lpstr>Master Communicator</vt:lpstr>
      <vt:lpstr>Adversity</vt:lpstr>
      <vt:lpstr>What Causes Adversity?</vt:lpstr>
      <vt:lpstr>Motivational Challenges</vt:lpstr>
      <vt:lpstr>Should I Try?</vt:lpstr>
      <vt:lpstr>Confidence</vt:lpstr>
      <vt:lpstr>Adversity</vt:lpstr>
      <vt:lpstr>Coaches Surviving the Storm</vt:lpstr>
      <vt:lpstr>It’s not what happens to you that matters, but how you respond to it that really matters! </vt:lpstr>
      <vt:lpstr>Players Surviving the Storm</vt:lpstr>
      <vt:lpstr>Dealing with Negativity</vt:lpstr>
      <vt:lpstr>Helping Athletes Deal With Adversity</vt:lpstr>
      <vt:lpstr>Success for Players?</vt:lpstr>
      <vt:lpstr>So What is Success for Coaches?</vt:lpstr>
      <vt:lpstr>Motivation</vt:lpstr>
      <vt:lpstr>Leave Your Footprint</vt:lpstr>
      <vt:lpstr>David Hoff</vt:lpstr>
      <vt:lpstr>Want to be there!!</vt:lpstr>
      <vt:lpstr>Successful Programs</vt:lpstr>
      <vt:lpstr>Components of a Successful Program</vt:lpstr>
      <vt:lpstr>Developing Skilled Players</vt:lpstr>
      <vt:lpstr>Competent Coaches</vt:lpstr>
      <vt:lpstr>Parents</vt:lpstr>
      <vt:lpstr>Doing Things Differently</vt:lpstr>
      <vt:lpstr>Coaching Philosophies</vt:lpstr>
      <vt:lpstr>What is the optimal environment?</vt:lpstr>
      <vt:lpstr>Motivation Resources</vt:lpstr>
      <vt:lpstr>The Essentials for a Team</vt:lpstr>
      <vt:lpstr>Goal-Setting</vt:lpstr>
      <vt:lpstr>Effort-Related Goals</vt:lpstr>
      <vt:lpstr>Final Quote</vt:lpstr>
      <vt:lpstr>Creating a Positive Culture</vt:lpstr>
      <vt:lpstr>Frustrating Parent Confrontations</vt:lpstr>
      <vt:lpstr>Quotes</vt:lpstr>
      <vt:lpstr>Negative Reinforcement</vt:lpstr>
      <vt:lpstr>Communication</vt:lpstr>
      <vt:lpstr>Components of Motivation</vt:lpstr>
    </vt:vector>
  </TitlesOfParts>
  <Company>Bottineau School District 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Motivating Today’s Players</dc:title>
  <dc:creator>Bottineau Public School</dc:creator>
  <cp:lastModifiedBy>Bottineau Public Schools</cp:lastModifiedBy>
  <cp:revision>222</cp:revision>
  <dcterms:created xsi:type="dcterms:W3CDTF">2012-10-26T01:10:38Z</dcterms:created>
  <dcterms:modified xsi:type="dcterms:W3CDTF">2015-10-17T22:14:28Z</dcterms:modified>
</cp:coreProperties>
</file>