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34"/>
  </p:notesMasterIdLst>
  <p:handoutMasterIdLst>
    <p:handoutMasterId r:id="rId35"/>
  </p:handoutMasterIdLst>
  <p:sldIdLst>
    <p:sldId id="294" r:id="rId5"/>
    <p:sldId id="305" r:id="rId6"/>
    <p:sldId id="256" r:id="rId7"/>
    <p:sldId id="257" r:id="rId8"/>
    <p:sldId id="258" r:id="rId9"/>
    <p:sldId id="301" r:id="rId10"/>
    <p:sldId id="306" r:id="rId11"/>
    <p:sldId id="304" r:id="rId12"/>
    <p:sldId id="317" r:id="rId13"/>
    <p:sldId id="353" r:id="rId14"/>
    <p:sldId id="354" r:id="rId15"/>
    <p:sldId id="355" r:id="rId16"/>
    <p:sldId id="356" r:id="rId17"/>
    <p:sldId id="357" r:id="rId18"/>
    <p:sldId id="358" r:id="rId19"/>
    <p:sldId id="359" r:id="rId20"/>
    <p:sldId id="360" r:id="rId21"/>
    <p:sldId id="361" r:id="rId22"/>
    <p:sldId id="362" r:id="rId23"/>
    <p:sldId id="333" r:id="rId24"/>
    <p:sldId id="323" r:id="rId25"/>
    <p:sldId id="324" r:id="rId26"/>
    <p:sldId id="325" r:id="rId27"/>
    <p:sldId id="326" r:id="rId28"/>
    <p:sldId id="327" r:id="rId29"/>
    <p:sldId id="328" r:id="rId30"/>
    <p:sldId id="329" r:id="rId31"/>
    <p:sldId id="330" r:id="rId32"/>
    <p:sldId id="331" r:id="rId33"/>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CC3300"/>
    <a:srgbClr val="FFCC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089" autoAdjust="0"/>
    <p:restoredTop sz="94684" autoAdjust="0"/>
  </p:normalViewPr>
  <p:slideViewPr>
    <p:cSldViewPr>
      <p:cViewPr varScale="1">
        <p:scale>
          <a:sx n="72" d="100"/>
          <a:sy n="72" d="100"/>
        </p:scale>
        <p:origin x="666" y="5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B15CF58F-BAEF-427F-9243-0BDD84E16F5C}" type="datetimeFigureOut">
              <a:rPr lang="en-US" smtClean="0"/>
              <a:pPr/>
              <a:t>1/5/2015</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594B773A-190D-4823-8388-E7C86637F98A}" type="slidenum">
              <a:rPr lang="en-US" smtClean="0"/>
              <a:pPr/>
              <a:t>‹#›</a:t>
            </a:fld>
            <a:endParaRPr lang="en-US"/>
          </a:p>
        </p:txBody>
      </p:sp>
    </p:spTree>
    <p:extLst>
      <p:ext uri="{BB962C8B-B14F-4D97-AF65-F5344CB8AC3E}">
        <p14:creationId xmlns:p14="http://schemas.microsoft.com/office/powerpoint/2010/main" val="2059809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3F6C80EF-9E88-4BA5-BB8B-269D5108BB74}" type="datetimeFigureOut">
              <a:rPr lang="en-US" smtClean="0"/>
              <a:pPr/>
              <a:t>1/5/2015</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23F90B2E-43E6-44D7-B2AF-86277B86E002}" type="slidenum">
              <a:rPr lang="en-US" smtClean="0"/>
              <a:pPr/>
              <a:t>‹#›</a:t>
            </a:fld>
            <a:endParaRPr lang="en-US" dirty="0"/>
          </a:p>
        </p:txBody>
      </p:sp>
    </p:spTree>
    <p:extLst>
      <p:ext uri="{BB962C8B-B14F-4D97-AF65-F5344CB8AC3E}">
        <p14:creationId xmlns:p14="http://schemas.microsoft.com/office/powerpoint/2010/main" val="3883646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F90B2E-43E6-44D7-B2AF-86277B86E002}" type="slidenum">
              <a:rPr lang="en-US" smtClean="0"/>
              <a:pPr/>
              <a:t>1</a:t>
            </a:fld>
            <a:endParaRPr lang="en-US" dirty="0"/>
          </a:p>
        </p:txBody>
      </p:sp>
    </p:spTree>
    <p:extLst>
      <p:ext uri="{BB962C8B-B14F-4D97-AF65-F5344CB8AC3E}">
        <p14:creationId xmlns:p14="http://schemas.microsoft.com/office/powerpoint/2010/main" val="2123321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F90B2E-43E6-44D7-B2AF-86277B86E002}" type="slidenum">
              <a:rPr lang="en-US" smtClean="0"/>
              <a:pPr/>
              <a:t>3</a:t>
            </a:fld>
            <a:endParaRPr lang="en-US" dirty="0"/>
          </a:p>
        </p:txBody>
      </p:sp>
    </p:spTree>
    <p:extLst>
      <p:ext uri="{BB962C8B-B14F-4D97-AF65-F5344CB8AC3E}">
        <p14:creationId xmlns:p14="http://schemas.microsoft.com/office/powerpoint/2010/main" val="671198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F90B2E-43E6-44D7-B2AF-86277B86E002}" type="slidenum">
              <a:rPr lang="en-US" smtClean="0"/>
              <a:pPr/>
              <a:t>4</a:t>
            </a:fld>
            <a:endParaRPr lang="en-US" dirty="0"/>
          </a:p>
        </p:txBody>
      </p:sp>
    </p:spTree>
    <p:extLst>
      <p:ext uri="{BB962C8B-B14F-4D97-AF65-F5344CB8AC3E}">
        <p14:creationId xmlns:p14="http://schemas.microsoft.com/office/powerpoint/2010/main" val="2845980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F90B2E-43E6-44D7-B2AF-86277B86E002}" type="slidenum">
              <a:rPr lang="en-US" smtClean="0"/>
              <a:pPr/>
              <a:t>5</a:t>
            </a:fld>
            <a:endParaRPr lang="en-US" dirty="0"/>
          </a:p>
        </p:txBody>
      </p:sp>
    </p:spTree>
    <p:extLst>
      <p:ext uri="{BB962C8B-B14F-4D97-AF65-F5344CB8AC3E}">
        <p14:creationId xmlns:p14="http://schemas.microsoft.com/office/powerpoint/2010/main" val="673646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p:spPr>
      </p:sp>
      <p:sp>
        <p:nvSpPr>
          <p:cNvPr id="84995"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Role:  We encourage, support, help and otherwise advance the football program at Lassiter.  We are a non-profit organization made up of – you; parents and guardians of our kids in the program.  </a:t>
            </a:r>
          </a:p>
          <a:p>
            <a:endParaRPr lang="en-US" dirty="0" smtClean="0"/>
          </a:p>
          <a:p>
            <a:r>
              <a:rPr lang="en-US" dirty="0" smtClean="0"/>
              <a:t>Main objective:  we raise the funds required to support that unmet needs of the LHS football program and related student athlete programs.  We do this to ensure that we meet the mission that Coach Irwin just called out – you cant win a </a:t>
            </a:r>
            <a:r>
              <a:rPr lang="en-US" dirty="0" err="1" smtClean="0"/>
              <a:t>champtionship</a:t>
            </a:r>
            <a:r>
              <a:rPr lang="en-US" dirty="0" smtClean="0"/>
              <a:t> without being </a:t>
            </a:r>
            <a:r>
              <a:rPr lang="en-US" dirty="0" err="1" smtClean="0"/>
              <a:t>champtions</a:t>
            </a:r>
            <a:r>
              <a:rPr lang="en-US" dirty="0" smtClean="0"/>
              <a:t>.  As you will soon see our student athletes can’t be champions without their coaches, their </a:t>
            </a:r>
            <a:r>
              <a:rPr lang="en-US" dirty="0" err="1" smtClean="0"/>
              <a:t>schoola</a:t>
            </a:r>
            <a:r>
              <a:rPr lang="en-US" dirty="0" smtClean="0"/>
              <a:t> </a:t>
            </a:r>
            <a:r>
              <a:rPr lang="en-US" dirty="0" err="1" smtClean="0"/>
              <a:t>dn</a:t>
            </a:r>
            <a:r>
              <a:rPr lang="en-US" dirty="0" smtClean="0"/>
              <a:t> school system and our touchdown club support</a:t>
            </a:r>
          </a:p>
          <a:p>
            <a:endParaRPr lang="en-US" dirty="0" smtClean="0"/>
          </a:p>
          <a:p>
            <a:r>
              <a:rPr lang="en-US" dirty="0" smtClean="0"/>
              <a:t>Who are we – simple answer is we are you – parents and guardians for our kids in the program!</a:t>
            </a:r>
          </a:p>
        </p:txBody>
      </p:sp>
    </p:spTree>
    <p:extLst>
      <p:ext uri="{BB962C8B-B14F-4D97-AF65-F5344CB8AC3E}">
        <p14:creationId xmlns:p14="http://schemas.microsoft.com/office/powerpoint/2010/main" val="3678021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TextEdit="1"/>
          </p:cNvSpPr>
          <p:nvPr>
            <p:ph type="sldImg"/>
          </p:nvPr>
        </p:nvSpPr>
        <p:spPr bwMode="auto">
          <a:noFill/>
          <a:ln>
            <a:solidFill>
              <a:srgbClr val="000000"/>
            </a:solidFill>
            <a:miter lim="800000"/>
            <a:headEnd/>
            <a:tailEnd/>
          </a:ln>
        </p:spPr>
      </p:sp>
      <p:sp>
        <p:nvSpPr>
          <p:cNvPr id="90115"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Role:  We encourage, support, help and otherwise advance the football program at Lassiter.  We are a non-profit organization made up of – you; parents and guardians of our kids in the program.  </a:t>
            </a:r>
          </a:p>
          <a:p>
            <a:endParaRPr lang="en-US" smtClean="0"/>
          </a:p>
          <a:p>
            <a:r>
              <a:rPr lang="en-US" smtClean="0"/>
              <a:t>Main objective:  we raise the funds required to support that unmet needs of the LHS football program and related student athlete programs.  We do this to ensure that we meet the mission that Coach Irwin just called out – you cant win a champtionship without being champtions.</a:t>
            </a:r>
          </a:p>
        </p:txBody>
      </p:sp>
    </p:spTree>
    <p:extLst>
      <p:ext uri="{BB962C8B-B14F-4D97-AF65-F5344CB8AC3E}">
        <p14:creationId xmlns:p14="http://schemas.microsoft.com/office/powerpoint/2010/main" val="4108820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bwMode="auto">
          <a:noFill/>
          <a:ln>
            <a:solidFill>
              <a:srgbClr val="000000"/>
            </a:solidFill>
            <a:miter lim="800000"/>
            <a:headEnd/>
            <a:tailEnd/>
          </a:ln>
        </p:spPr>
      </p:sp>
      <p:sp>
        <p:nvSpPr>
          <p:cNvPr id="91139"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Its year round activity – wrapped up in the one payment</a:t>
            </a:r>
          </a:p>
        </p:txBody>
      </p:sp>
    </p:spTree>
    <p:extLst>
      <p:ext uri="{BB962C8B-B14F-4D97-AF65-F5344CB8AC3E}">
        <p14:creationId xmlns:p14="http://schemas.microsoft.com/office/powerpoint/2010/main" val="662203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bwMode="auto">
          <a:noFill/>
          <a:ln>
            <a:solidFill>
              <a:srgbClr val="000000"/>
            </a:solidFill>
            <a:miter lim="800000"/>
            <a:headEnd/>
            <a:tailEnd/>
          </a:ln>
        </p:spPr>
      </p:sp>
      <p:sp>
        <p:nvSpPr>
          <p:cNvPr id="92163"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When you compare to the to cost of the Junior Trojan program – it works out to be $200 less than that the year round dues in that program</a:t>
            </a:r>
          </a:p>
          <a:p>
            <a:endParaRPr lang="en-US" smtClean="0"/>
          </a:p>
          <a:p>
            <a:r>
              <a:rPr lang="en-US" smtClean="0"/>
              <a:t>It works out to $1.37 a day.  So for less than a cup of coffee a day your son receives five times that amount in value….</a:t>
            </a:r>
          </a:p>
        </p:txBody>
      </p:sp>
    </p:spTree>
    <p:extLst>
      <p:ext uri="{BB962C8B-B14F-4D97-AF65-F5344CB8AC3E}">
        <p14:creationId xmlns:p14="http://schemas.microsoft.com/office/powerpoint/2010/main" val="1350590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College camps, NIKE combein, GA 7on7 NUC Combine, Recruiting Seminars, Qterback Receiver Camp, USA Football Dev. Camp</a:t>
            </a:r>
          </a:p>
        </p:txBody>
      </p:sp>
    </p:spTree>
    <p:extLst>
      <p:ext uri="{BB962C8B-B14F-4D97-AF65-F5344CB8AC3E}">
        <p14:creationId xmlns:p14="http://schemas.microsoft.com/office/powerpoint/2010/main" val="160492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72E7BA-2F74-4860-BA65-E996BECEC1CB}" type="datetimeFigureOut">
              <a:rPr lang="en-US" smtClean="0"/>
              <a:pPr/>
              <a:t>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6D633E-F552-4E4B-8954-4B81E8F4AE79}" type="slidenum">
              <a:rPr lang="en-US" smtClean="0"/>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72E7BA-2F74-4860-BA65-E996BECEC1CB}" type="datetimeFigureOut">
              <a:rPr lang="en-US" smtClean="0"/>
              <a:pPr/>
              <a:t>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6D633E-F552-4E4B-8954-4B81E8F4AE79}" type="slidenum">
              <a:rPr lang="en-US" smtClean="0"/>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72E7BA-2F74-4860-BA65-E996BECEC1CB}" type="datetimeFigureOut">
              <a:rPr lang="en-US" smtClean="0"/>
              <a:pPr/>
              <a:t>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6D633E-F552-4E4B-8954-4B81E8F4AE79}" type="slidenum">
              <a:rPr lang="en-US" smtClean="0"/>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272E7BA-2F74-4860-BA65-E996BECEC1CB}" type="datetimeFigureOut">
              <a:rPr lang="en-US" smtClean="0"/>
              <a:pPr/>
              <a:t>1/5/2015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16D633E-F552-4E4B-8954-4B81E8F4AE79}" type="slidenum">
              <a:rPr lang="en-US" smtClean="0"/>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272E7BA-2F74-4860-BA65-E996BECEC1CB}" type="datetimeFigureOut">
              <a:rPr lang="en-US" smtClean="0"/>
              <a:pPr/>
              <a:t>1/5/2015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16D633E-F552-4E4B-8954-4B81E8F4AE79}" type="slidenum">
              <a:rPr lang="en-US" smtClean="0"/>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272E7BA-2F74-4860-BA65-E996BECEC1CB}" type="datetimeFigureOut">
              <a:rPr lang="en-US" smtClean="0"/>
              <a:pPr/>
              <a:t>1/5/2015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16D633E-F552-4E4B-8954-4B81E8F4AE79}" type="slidenum">
              <a:rPr lang="en-US" smtClean="0"/>
              <a:pPr/>
              <a:t>‹#›</a:t>
            </a:fld>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272E7BA-2F74-4860-BA65-E996BECEC1CB}" type="datetimeFigureOut">
              <a:rPr lang="en-US" smtClean="0"/>
              <a:pPr/>
              <a:t>1/5/2015</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16D633E-F552-4E4B-8954-4B81E8F4AE79}" type="slidenum">
              <a:rPr lang="en-US" smtClean="0"/>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272E7BA-2F74-4860-BA65-E996BECEC1CB}" type="datetimeFigureOut">
              <a:rPr lang="en-US" smtClean="0"/>
              <a:pPr/>
              <a:t>1/5/2015</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16D633E-F552-4E4B-8954-4B81E8F4AE79}" type="slidenum">
              <a:rPr lang="en-US" smtClean="0"/>
              <a:pPr/>
              <a:t>‹#›</a:t>
            </a:fld>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272E7BA-2F74-4860-BA65-E996BECEC1CB}" type="datetimeFigureOut">
              <a:rPr lang="en-US" smtClean="0"/>
              <a:pPr/>
              <a:t>1/5/2015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16D633E-F552-4E4B-8954-4B81E8F4AE79}" type="slidenum">
              <a:rPr lang="en-US" smtClean="0"/>
              <a:pPr/>
              <a:t>‹#›</a:t>
            </a:fld>
            <a:endParaRPr 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272E7BA-2F74-4860-BA65-E996BECEC1CB}" type="datetimeFigureOut">
              <a:rPr lang="en-US" smtClean="0"/>
              <a:pPr/>
              <a:t>1/5/2015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16D633E-F552-4E4B-8954-4B81E8F4AE79}" type="slidenum">
              <a:rPr lang="en-US" smtClean="0"/>
              <a:pPr/>
              <a:t>‹#›</a:t>
            </a:fld>
            <a:endParaRPr lang="en-U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272E7BA-2F74-4860-BA65-E996BECEC1CB}" type="datetimeFigureOut">
              <a:rPr lang="en-US" smtClean="0"/>
              <a:pPr/>
              <a:t>1/5/2015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16D633E-F552-4E4B-8954-4B81E8F4AE79}" type="slidenum">
              <a:rPr lang="en-US" smtClean="0"/>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72E7BA-2F74-4860-BA65-E996BECEC1CB}" type="datetimeFigureOut">
              <a:rPr lang="en-US" smtClean="0"/>
              <a:pPr/>
              <a:t>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6D633E-F552-4E4B-8954-4B81E8F4AE79}" type="slidenum">
              <a:rPr lang="en-US" smtClean="0"/>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272E7BA-2F74-4860-BA65-E996BECEC1CB}" type="datetimeFigureOut">
              <a:rPr lang="en-US" smtClean="0"/>
              <a:pPr/>
              <a:t>1/5/2015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16D633E-F552-4E4B-8954-4B81E8F4AE79}" type="slidenum">
              <a:rPr lang="en-US" smtClean="0"/>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272E7BA-2F74-4860-BA65-E996BECEC1CB}" type="datetimeFigureOut">
              <a:rPr lang="en-US" smtClean="0"/>
              <a:pPr/>
              <a:t>1/5/2015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16D633E-F552-4E4B-8954-4B81E8F4AE79}" type="slidenum">
              <a:rPr lang="en-US" smtClean="0"/>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272E7BA-2F74-4860-BA65-E996BECEC1CB}" type="datetimeFigureOut">
              <a:rPr lang="en-US" smtClean="0"/>
              <a:pPr/>
              <a:t>1/5/2015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16D633E-F552-4E4B-8954-4B81E8F4AE79}" type="slidenum">
              <a:rPr lang="en-US" smtClean="0"/>
              <a:pPr/>
              <a: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272E7BA-2F74-4860-BA65-E996BECEC1CB}" type="datetimeFigureOut">
              <a:rPr lang="en-US" smtClean="0"/>
              <a:pPr/>
              <a:t>1/5/2015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16D633E-F552-4E4B-8954-4B81E8F4AE79}" type="slidenum">
              <a:rPr lang="en-US" smtClean="0"/>
              <a:pPr/>
              <a:t>‹#›</a:t>
            </a:fld>
            <a:endParaRPr lang="en-US"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272E7BA-2F74-4860-BA65-E996BECEC1CB}" type="datetimeFigureOut">
              <a:rPr lang="en-US" smtClean="0"/>
              <a:pPr/>
              <a:t>1/5/2015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16D633E-F552-4E4B-8954-4B81E8F4AE79}" type="slidenum">
              <a:rPr lang="en-US" smtClean="0"/>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272E7BA-2F74-4860-BA65-E996BECEC1CB}" type="datetimeFigureOut">
              <a:rPr lang="en-US" smtClean="0"/>
              <a:pPr/>
              <a:t>1/5/2015</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16D633E-F552-4E4B-8954-4B81E8F4AE79}" type="slidenum">
              <a:rPr lang="en-US" smtClean="0"/>
              <a:pPr/>
              <a:t>‹#›</a:t>
            </a:fld>
            <a:endParaRPr lang="en-US" dirty="0"/>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272E7BA-2F74-4860-BA65-E996BECEC1CB}" type="datetimeFigureOut">
              <a:rPr lang="en-US" smtClean="0"/>
              <a:pPr/>
              <a:t>1/5/2015</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16D633E-F552-4E4B-8954-4B81E8F4AE79}" type="slidenum">
              <a:rPr lang="en-US" smtClean="0"/>
              <a:pPr/>
              <a:t>‹#›</a:t>
            </a:fld>
            <a:endParaRPr lang="en-US" dirty="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272E7BA-2F74-4860-BA65-E996BECEC1CB}" type="datetimeFigureOut">
              <a:rPr lang="en-US" smtClean="0"/>
              <a:pPr/>
              <a:t>1/5/2015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16D633E-F552-4E4B-8954-4B81E8F4AE79}" type="slidenum">
              <a:rPr lang="en-US" smtClean="0"/>
              <a:pPr/>
              <a:t>‹#›</a:t>
            </a:fld>
            <a:endParaRPr lang="en-US" dirty="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272E7BA-2F74-4860-BA65-E996BECEC1CB}" type="datetimeFigureOut">
              <a:rPr lang="en-US" smtClean="0"/>
              <a:pPr/>
              <a:t>1/5/2015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16D633E-F552-4E4B-8954-4B81E8F4AE79}" type="slidenum">
              <a:rPr lang="en-US" smtClean="0"/>
              <a:pPr/>
              <a:t>‹#›</a:t>
            </a:fld>
            <a:endParaRPr lang="en-US" dirty="0"/>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272E7BA-2F74-4860-BA65-E996BECEC1CB}" type="datetimeFigureOut">
              <a:rPr lang="en-US" smtClean="0"/>
              <a:pPr/>
              <a:t>1/5/2015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16D633E-F552-4E4B-8954-4B81E8F4AE79}" type="slidenum">
              <a:rPr lang="en-US" smtClean="0"/>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72E7BA-2F74-4860-BA65-E996BECEC1CB}" type="datetimeFigureOut">
              <a:rPr lang="en-US" smtClean="0"/>
              <a:pPr/>
              <a:t>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6D633E-F552-4E4B-8954-4B81E8F4AE79}" type="slidenum">
              <a:rPr lang="en-US" smtClean="0"/>
              <a:pPr/>
              <a:t>‹#›</a:t>
            </a:fld>
            <a:endParaRPr 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272E7BA-2F74-4860-BA65-E996BECEC1CB}" type="datetimeFigureOut">
              <a:rPr lang="en-US" smtClean="0"/>
              <a:pPr/>
              <a:t>1/5/2015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16D633E-F552-4E4B-8954-4B81E8F4AE79}" type="slidenum">
              <a:rPr lang="en-US" smtClean="0"/>
              <a:pPr/>
              <a:t>‹#›</a:t>
            </a:fld>
            <a:endParaRPr lang="en-US" dirty="0"/>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272E7BA-2F74-4860-BA65-E996BECEC1CB}" type="datetimeFigureOut">
              <a:rPr lang="en-US" smtClean="0"/>
              <a:pPr/>
              <a:t>1/5/2015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16D633E-F552-4E4B-8954-4B81E8F4AE79}" type="slidenum">
              <a:rPr lang="en-US" smtClean="0"/>
              <a:pPr/>
              <a:t>‹#›</a:t>
            </a:fld>
            <a:endParaRPr lang="en-US" dirty="0"/>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82F657A-A8C7-45BF-9571-68492E9A44AC}" type="datetime1">
              <a:rPr lang="en-US">
                <a:solidFill>
                  <a:prstClr val="black">
                    <a:tint val="75000"/>
                  </a:prstClr>
                </a:solidFill>
              </a:rPr>
              <a:pPr>
                <a:defRPr/>
              </a:pPr>
              <a:t>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www.LassiterFootball.net</a:t>
            </a:r>
          </a:p>
        </p:txBody>
      </p:sp>
      <p:sp>
        <p:nvSpPr>
          <p:cNvPr id="6" name="Slide Number Placeholder 5"/>
          <p:cNvSpPr>
            <a:spLocks noGrp="1"/>
          </p:cNvSpPr>
          <p:nvPr>
            <p:ph type="sldNum" sz="quarter" idx="12"/>
          </p:nvPr>
        </p:nvSpPr>
        <p:spPr/>
        <p:txBody>
          <a:bodyPr/>
          <a:lstStyle>
            <a:lvl1pPr>
              <a:defRPr/>
            </a:lvl1pPr>
          </a:lstStyle>
          <a:p>
            <a:pPr>
              <a:defRPr/>
            </a:pPr>
            <a:fld id="{526C95E3-80FA-41D8-BA6D-AE56BE87213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636775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F6B29C0-BDDB-4E09-832F-D48C6DAF7BF4}" type="datetime1">
              <a:rPr lang="en-US">
                <a:solidFill>
                  <a:prstClr val="black">
                    <a:tint val="75000"/>
                  </a:prstClr>
                </a:solidFill>
              </a:rPr>
              <a:pPr>
                <a:defRPr/>
              </a:pPr>
              <a:t>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www.LassiterFootball.net</a:t>
            </a:r>
          </a:p>
        </p:txBody>
      </p:sp>
      <p:sp>
        <p:nvSpPr>
          <p:cNvPr id="6" name="Slide Number Placeholder 5"/>
          <p:cNvSpPr>
            <a:spLocks noGrp="1"/>
          </p:cNvSpPr>
          <p:nvPr>
            <p:ph type="sldNum" sz="quarter" idx="12"/>
          </p:nvPr>
        </p:nvSpPr>
        <p:spPr/>
        <p:txBody>
          <a:bodyPr/>
          <a:lstStyle>
            <a:lvl1pPr>
              <a:defRPr/>
            </a:lvl1pPr>
          </a:lstStyle>
          <a:p>
            <a:pPr>
              <a:defRPr/>
            </a:pPr>
            <a:fld id="{9579F156-B453-4CC6-9559-7E390DC26B1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370353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DD60556-1027-4B3E-AF75-DB4DDF70C432}" type="datetime1">
              <a:rPr lang="en-US">
                <a:solidFill>
                  <a:prstClr val="black">
                    <a:tint val="75000"/>
                  </a:prstClr>
                </a:solidFill>
              </a:rPr>
              <a:pPr>
                <a:defRPr/>
              </a:pPr>
              <a:t>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www.LassiterFootball.net</a:t>
            </a:r>
          </a:p>
        </p:txBody>
      </p:sp>
      <p:sp>
        <p:nvSpPr>
          <p:cNvPr id="6" name="Slide Number Placeholder 5"/>
          <p:cNvSpPr>
            <a:spLocks noGrp="1"/>
          </p:cNvSpPr>
          <p:nvPr>
            <p:ph type="sldNum" sz="quarter" idx="12"/>
          </p:nvPr>
        </p:nvSpPr>
        <p:spPr/>
        <p:txBody>
          <a:bodyPr/>
          <a:lstStyle>
            <a:lvl1pPr>
              <a:defRPr/>
            </a:lvl1pPr>
          </a:lstStyle>
          <a:p>
            <a:pPr>
              <a:defRPr/>
            </a:pPr>
            <a:fld id="{E0CF2015-43EF-482C-A0B6-8B9A7A822EE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574731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CB34FF7-AC04-411C-BB8E-208AA30466AD}" type="datetime1">
              <a:rPr lang="en-US">
                <a:solidFill>
                  <a:prstClr val="black">
                    <a:tint val="75000"/>
                  </a:prstClr>
                </a:solidFill>
              </a:rPr>
              <a:pPr>
                <a:defRPr/>
              </a:pPr>
              <a:t>1/5/2015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www.LassiterFootball.net</a:t>
            </a:r>
          </a:p>
        </p:txBody>
      </p:sp>
      <p:sp>
        <p:nvSpPr>
          <p:cNvPr id="7" name="Slide Number Placeholder 5"/>
          <p:cNvSpPr>
            <a:spLocks noGrp="1"/>
          </p:cNvSpPr>
          <p:nvPr>
            <p:ph type="sldNum" sz="quarter" idx="12"/>
          </p:nvPr>
        </p:nvSpPr>
        <p:spPr/>
        <p:txBody>
          <a:bodyPr/>
          <a:lstStyle>
            <a:lvl1pPr>
              <a:defRPr/>
            </a:lvl1pPr>
          </a:lstStyle>
          <a:p>
            <a:pPr>
              <a:defRPr/>
            </a:pPr>
            <a:fld id="{1F568BF3-6151-45E7-B1C0-D209C289C50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902909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78E8A5-E397-4D04-A392-C246E5B25A53}" type="datetime1">
              <a:rPr lang="en-US">
                <a:solidFill>
                  <a:prstClr val="black">
                    <a:tint val="75000"/>
                  </a:prstClr>
                </a:solidFill>
              </a:rPr>
              <a:pPr>
                <a:defRPr/>
              </a:pPr>
              <a:t>1/5/2015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www.LassiterFootball.net</a:t>
            </a:r>
          </a:p>
        </p:txBody>
      </p:sp>
      <p:sp>
        <p:nvSpPr>
          <p:cNvPr id="9" name="Slide Number Placeholder 5"/>
          <p:cNvSpPr>
            <a:spLocks noGrp="1"/>
          </p:cNvSpPr>
          <p:nvPr>
            <p:ph type="sldNum" sz="quarter" idx="12"/>
          </p:nvPr>
        </p:nvSpPr>
        <p:spPr/>
        <p:txBody>
          <a:bodyPr/>
          <a:lstStyle>
            <a:lvl1pPr>
              <a:defRPr/>
            </a:lvl1pPr>
          </a:lstStyle>
          <a:p>
            <a:pPr>
              <a:defRPr/>
            </a:pPr>
            <a:fld id="{BA83ECE1-3B80-42A8-8B39-60F5B168029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550741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F77CA7-11F5-45B3-B8B0-FED443015950}" type="datetime1">
              <a:rPr lang="en-US">
                <a:solidFill>
                  <a:prstClr val="black">
                    <a:tint val="75000"/>
                  </a:prstClr>
                </a:solidFill>
              </a:rPr>
              <a:pPr>
                <a:defRPr/>
              </a:pPr>
              <a:t>1/5/2015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www.LassiterFootball.net</a:t>
            </a:r>
          </a:p>
        </p:txBody>
      </p:sp>
      <p:sp>
        <p:nvSpPr>
          <p:cNvPr id="5" name="Slide Number Placeholder 5"/>
          <p:cNvSpPr>
            <a:spLocks noGrp="1"/>
          </p:cNvSpPr>
          <p:nvPr>
            <p:ph type="sldNum" sz="quarter" idx="12"/>
          </p:nvPr>
        </p:nvSpPr>
        <p:spPr/>
        <p:txBody>
          <a:bodyPr/>
          <a:lstStyle>
            <a:lvl1pPr>
              <a:defRPr/>
            </a:lvl1pPr>
          </a:lstStyle>
          <a:p>
            <a:pPr>
              <a:defRPr/>
            </a:pPr>
            <a:fld id="{3111CE7E-FA8C-4789-90B8-C6CF1BBD13A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834949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E3A5CCE-7A3D-4CB3-B6FE-F1413BAF974D}" type="datetime1">
              <a:rPr lang="en-US">
                <a:solidFill>
                  <a:prstClr val="black">
                    <a:tint val="75000"/>
                  </a:prstClr>
                </a:solidFill>
              </a:rPr>
              <a:pPr>
                <a:defRPr/>
              </a:pPr>
              <a:t>1/5/2015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www.LassiterFootball.net</a:t>
            </a:r>
          </a:p>
        </p:txBody>
      </p:sp>
      <p:sp>
        <p:nvSpPr>
          <p:cNvPr id="4" name="Slide Number Placeholder 5"/>
          <p:cNvSpPr>
            <a:spLocks noGrp="1"/>
          </p:cNvSpPr>
          <p:nvPr>
            <p:ph type="sldNum" sz="quarter" idx="12"/>
          </p:nvPr>
        </p:nvSpPr>
        <p:spPr/>
        <p:txBody>
          <a:bodyPr/>
          <a:lstStyle>
            <a:lvl1pPr>
              <a:defRPr/>
            </a:lvl1pPr>
          </a:lstStyle>
          <a:p>
            <a:pPr>
              <a:defRPr/>
            </a:pPr>
            <a:fld id="{A64B64C7-4D1D-431B-8C7A-CAE6C4503EC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9496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29C9D1-A3FC-4B97-B42A-70661A708D8F}" type="datetime1">
              <a:rPr lang="en-US">
                <a:solidFill>
                  <a:prstClr val="black">
                    <a:tint val="75000"/>
                  </a:prstClr>
                </a:solidFill>
              </a:rPr>
              <a:pPr>
                <a:defRPr/>
              </a:pPr>
              <a:t>1/5/2015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www.LassiterFootball.net</a:t>
            </a:r>
          </a:p>
        </p:txBody>
      </p:sp>
      <p:sp>
        <p:nvSpPr>
          <p:cNvPr id="7" name="Slide Number Placeholder 5"/>
          <p:cNvSpPr>
            <a:spLocks noGrp="1"/>
          </p:cNvSpPr>
          <p:nvPr>
            <p:ph type="sldNum" sz="quarter" idx="12"/>
          </p:nvPr>
        </p:nvSpPr>
        <p:spPr/>
        <p:txBody>
          <a:bodyPr/>
          <a:lstStyle>
            <a:lvl1pPr>
              <a:defRPr/>
            </a:lvl1pPr>
          </a:lstStyle>
          <a:p>
            <a:pPr>
              <a:defRPr/>
            </a:pPr>
            <a:fld id="{D0795B48-036F-4CBF-975D-0517CB2E707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31789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72E7BA-2F74-4860-BA65-E996BECEC1CB}" type="datetimeFigureOut">
              <a:rPr lang="en-US" smtClean="0"/>
              <a:pPr/>
              <a:t>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6D633E-F552-4E4B-8954-4B81E8F4AE79}" type="slidenum">
              <a:rPr lang="en-US" smtClean="0"/>
              <a:pPr/>
              <a:t>‹#›</a:t>
            </a:fld>
            <a:endParaRPr lang="en-US"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F4ECAE8-6714-4CAA-A44E-7CB4B36974AD}" type="datetime1">
              <a:rPr lang="en-US">
                <a:solidFill>
                  <a:prstClr val="black">
                    <a:tint val="75000"/>
                  </a:prstClr>
                </a:solidFill>
              </a:rPr>
              <a:pPr>
                <a:defRPr/>
              </a:pPr>
              <a:t>1/5/2015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www.LassiterFootball.net</a:t>
            </a:r>
          </a:p>
        </p:txBody>
      </p:sp>
      <p:sp>
        <p:nvSpPr>
          <p:cNvPr id="7" name="Slide Number Placeholder 5"/>
          <p:cNvSpPr>
            <a:spLocks noGrp="1"/>
          </p:cNvSpPr>
          <p:nvPr>
            <p:ph type="sldNum" sz="quarter" idx="12"/>
          </p:nvPr>
        </p:nvSpPr>
        <p:spPr/>
        <p:txBody>
          <a:bodyPr/>
          <a:lstStyle>
            <a:lvl1pPr>
              <a:defRPr/>
            </a:lvl1pPr>
          </a:lstStyle>
          <a:p>
            <a:pPr>
              <a:defRPr/>
            </a:pPr>
            <a:fld id="{E750A7B8-CE37-4006-8150-12C6E4E1D22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453801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51C1CF-EA26-40E4-94D8-8837CE4B550C}" type="datetime1">
              <a:rPr lang="en-US">
                <a:solidFill>
                  <a:prstClr val="black">
                    <a:tint val="75000"/>
                  </a:prstClr>
                </a:solidFill>
              </a:rPr>
              <a:pPr>
                <a:defRPr/>
              </a:pPr>
              <a:t>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www.LassiterFootball.net</a:t>
            </a:r>
          </a:p>
        </p:txBody>
      </p:sp>
      <p:sp>
        <p:nvSpPr>
          <p:cNvPr id="6" name="Slide Number Placeholder 5"/>
          <p:cNvSpPr>
            <a:spLocks noGrp="1"/>
          </p:cNvSpPr>
          <p:nvPr>
            <p:ph type="sldNum" sz="quarter" idx="12"/>
          </p:nvPr>
        </p:nvSpPr>
        <p:spPr/>
        <p:txBody>
          <a:bodyPr/>
          <a:lstStyle>
            <a:lvl1pPr>
              <a:defRPr/>
            </a:lvl1pPr>
          </a:lstStyle>
          <a:p>
            <a:pPr>
              <a:defRPr/>
            </a:pPr>
            <a:fld id="{A74D7121-8218-43E1-82DF-B854AE8A5E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086265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DAF047-5B6D-4E1C-BBA1-240C05199563}" type="datetime1">
              <a:rPr lang="en-US">
                <a:solidFill>
                  <a:prstClr val="black">
                    <a:tint val="75000"/>
                  </a:prstClr>
                </a:solidFill>
              </a:rPr>
              <a:pPr>
                <a:defRPr/>
              </a:pPr>
              <a:t>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www.LassiterFootball.net</a:t>
            </a:r>
          </a:p>
        </p:txBody>
      </p:sp>
      <p:sp>
        <p:nvSpPr>
          <p:cNvPr id="6" name="Slide Number Placeholder 5"/>
          <p:cNvSpPr>
            <a:spLocks noGrp="1"/>
          </p:cNvSpPr>
          <p:nvPr>
            <p:ph type="sldNum" sz="quarter" idx="12"/>
          </p:nvPr>
        </p:nvSpPr>
        <p:spPr/>
        <p:txBody>
          <a:bodyPr/>
          <a:lstStyle>
            <a:lvl1pPr>
              <a:defRPr/>
            </a:lvl1pPr>
          </a:lstStyle>
          <a:p>
            <a:pPr>
              <a:defRPr/>
            </a:pPr>
            <a:fld id="{0D46CC92-AE5B-4C5B-8A53-1E6399BAB9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91093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72E7BA-2F74-4860-BA65-E996BECEC1CB}" type="datetimeFigureOut">
              <a:rPr lang="en-US" smtClean="0"/>
              <a:pPr/>
              <a:t>1/5/2015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16D633E-F552-4E4B-8954-4B81E8F4AE79}" type="slidenum">
              <a:rPr lang="en-US" smtClean="0"/>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72E7BA-2F74-4860-BA65-E996BECEC1CB}" type="datetimeFigureOut">
              <a:rPr lang="en-US" smtClean="0"/>
              <a:pPr/>
              <a:t>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16D633E-F552-4E4B-8954-4B81E8F4AE79}" type="slidenum">
              <a:rPr lang="en-US" smtClean="0"/>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72E7BA-2F74-4860-BA65-E996BECEC1CB}" type="datetimeFigureOut">
              <a:rPr lang="en-US" smtClean="0"/>
              <a:pPr/>
              <a:t>1/5/2015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16D633E-F552-4E4B-8954-4B81E8F4AE79}" type="slidenum">
              <a:rPr lang="en-US" smtClean="0"/>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72E7BA-2F74-4860-BA65-E996BECEC1CB}" type="datetimeFigureOut">
              <a:rPr lang="en-US" smtClean="0"/>
              <a:pPr/>
              <a:t>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6D633E-F552-4E4B-8954-4B81E8F4AE79}" type="slidenum">
              <a:rPr lang="en-US" smtClean="0"/>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72E7BA-2F74-4860-BA65-E996BECEC1CB}" type="datetimeFigureOut">
              <a:rPr lang="en-US" smtClean="0"/>
              <a:pPr/>
              <a:t>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6D633E-F552-4E4B-8954-4B81E8F4AE79}" type="slidenum">
              <a:rPr lang="en-US" smtClean="0"/>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72E7BA-2F74-4860-BA65-E996BECEC1CB}" type="datetimeFigureOut">
              <a:rPr lang="en-US" smtClean="0"/>
              <a:pPr/>
              <a:t>1/5/2015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D633E-F552-4E4B-8954-4B81E8F4AE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QuestionShape"/>
          <p:cNvSpPr/>
          <p:nvPr userDrawn="1"/>
        </p:nvSpPr>
        <p:spPr>
          <a:xfrm>
            <a:off x="127000" y="127000"/>
            <a:ext cx="8890000" cy="2857500"/>
          </a:xfrm>
          <a:prstGeom prst="rect">
            <a:avLst/>
          </a:prstGeom>
        </p:spPr>
        <p:txBody>
          <a:bodyPr vert="horz" lIns="91440" tIns="45720" rIns="91440" bIns="45720" rtlCol="0" anchor="ctr">
            <a:normAutofit/>
          </a:bodyPr>
          <a:lstStyle/>
          <a:p>
            <a:pPr lvl="0" algn="ctr">
              <a:spcBef>
                <a:spcPct val="0"/>
              </a:spcBef>
              <a:buNone/>
            </a:pPr>
            <a:r>
              <a:rPr lang="en-US" sz="4400" dirty="0" err="1" smtClean="0">
                <a:solidFill>
                  <a:schemeClr val="tx1"/>
                </a:solidFill>
                <a:latin typeface="+mj-lt"/>
                <a:ea typeface="+mj-ea"/>
                <a:cs typeface="+mj-cs"/>
              </a:rPr>
              <a:t>iRespond</a:t>
            </a:r>
            <a:r>
              <a:rPr lang="en-US" sz="4400" dirty="0" smtClean="0">
                <a:solidFill>
                  <a:schemeClr val="tx1"/>
                </a:solidFill>
                <a:latin typeface="+mj-lt"/>
                <a:ea typeface="+mj-ea"/>
                <a:cs typeface="+mj-cs"/>
              </a:rPr>
              <a:t> Question Master</a:t>
            </a:r>
            <a:endParaRPr lang="en-US" sz="4400" dirty="0">
              <a:solidFill>
                <a:schemeClr val="tx1"/>
              </a:solidFill>
              <a:latin typeface="+mj-lt"/>
              <a:ea typeface="+mj-ea"/>
              <a:cs typeface="+mj-cs"/>
            </a:endParaRPr>
          </a:p>
        </p:txBody>
      </p:sp>
      <p:sp>
        <p:nvSpPr>
          <p:cNvPr id="8" name="AShape"/>
          <p:cNvSpPr/>
          <p:nvPr userDrawn="1"/>
        </p:nvSpPr>
        <p:spPr>
          <a:xfrm>
            <a:off x="127000" y="31115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itchFamily="34" charset="0"/>
              <a:buNone/>
            </a:pPr>
            <a:r>
              <a:rPr lang="en-US" sz="3200" smtClean="0">
                <a:solidFill>
                  <a:schemeClr val="tx1"/>
                </a:solidFill>
              </a:rPr>
              <a:t>A.) Response A</a:t>
            </a:r>
            <a:endParaRPr lang="en-US" sz="3200">
              <a:solidFill>
                <a:schemeClr val="tx1"/>
              </a:solidFill>
            </a:endParaRPr>
          </a:p>
        </p:txBody>
      </p:sp>
      <p:sp>
        <p:nvSpPr>
          <p:cNvPr id="9" name="BShape"/>
          <p:cNvSpPr/>
          <p:nvPr userDrawn="1"/>
        </p:nvSpPr>
        <p:spPr>
          <a:xfrm>
            <a:off x="127000" y="38354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itchFamily="34" charset="0"/>
              <a:buNone/>
            </a:pPr>
            <a:r>
              <a:rPr lang="en-US" sz="3200" smtClean="0">
                <a:solidFill>
                  <a:schemeClr val="tx1"/>
                </a:solidFill>
              </a:rPr>
              <a:t>B.) Response B</a:t>
            </a:r>
            <a:endParaRPr lang="en-US" sz="3200">
              <a:solidFill>
                <a:schemeClr val="tx1"/>
              </a:solidFill>
            </a:endParaRPr>
          </a:p>
        </p:txBody>
      </p:sp>
      <p:sp>
        <p:nvSpPr>
          <p:cNvPr id="10" name="CShape"/>
          <p:cNvSpPr/>
          <p:nvPr userDrawn="1"/>
        </p:nvSpPr>
        <p:spPr>
          <a:xfrm>
            <a:off x="127000" y="45593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itchFamily="34" charset="0"/>
              <a:buNone/>
            </a:pPr>
            <a:r>
              <a:rPr lang="en-US" sz="3200" smtClean="0">
                <a:solidFill>
                  <a:schemeClr val="tx1"/>
                </a:solidFill>
              </a:rPr>
              <a:t>C.) Response C</a:t>
            </a:r>
            <a:endParaRPr lang="en-US" sz="3200">
              <a:solidFill>
                <a:schemeClr val="tx1"/>
              </a:solidFill>
            </a:endParaRPr>
          </a:p>
        </p:txBody>
      </p:sp>
      <p:sp>
        <p:nvSpPr>
          <p:cNvPr id="11" name="DShape"/>
          <p:cNvSpPr/>
          <p:nvPr userDrawn="1"/>
        </p:nvSpPr>
        <p:spPr>
          <a:xfrm>
            <a:off x="127000" y="52832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itchFamily="34" charset="0"/>
              <a:buNone/>
            </a:pPr>
            <a:r>
              <a:rPr lang="en-US" sz="3200" smtClean="0">
                <a:solidFill>
                  <a:schemeClr val="tx1"/>
                </a:solidFill>
              </a:rPr>
              <a:t>D.) Response D</a:t>
            </a:r>
            <a:endParaRPr lang="en-US" sz="3200">
              <a:solidFill>
                <a:schemeClr val="tx1"/>
              </a:solidFill>
            </a:endParaRPr>
          </a:p>
        </p:txBody>
      </p:sp>
      <p:sp>
        <p:nvSpPr>
          <p:cNvPr id="12" name="EShape"/>
          <p:cNvSpPr/>
          <p:nvPr userDrawn="1"/>
        </p:nvSpPr>
        <p:spPr>
          <a:xfrm>
            <a:off x="127000" y="60071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itchFamily="34" charset="0"/>
              <a:buNone/>
            </a:pPr>
            <a:r>
              <a:rPr lang="en-US" sz="3200" smtClean="0">
                <a:solidFill>
                  <a:schemeClr val="tx1"/>
                </a:solidFill>
              </a:rPr>
              <a:t>E.) Response E</a:t>
            </a:r>
            <a:endParaRPr lang="en-US" sz="3200">
              <a:solidFill>
                <a:schemeClr val="tx1"/>
              </a:solidFill>
            </a:endParaRPr>
          </a:p>
        </p:txBody>
      </p:sp>
      <p:sp>
        <p:nvSpPr>
          <p:cNvPr id="13" name="Percent"/>
          <p:cNvSpPr/>
          <p:nvPr userDrawn="1"/>
        </p:nvSpPr>
        <p:spPr>
          <a:xfrm>
            <a:off x="6350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0000"/>
                </a:solidFill>
              </a:rPr>
              <a:t>Percent Complete 100%</a:t>
            </a:r>
            <a:endParaRPr lang="en-US" sz="1400">
              <a:solidFill>
                <a:srgbClr val="000000"/>
              </a:solidFill>
            </a:endParaRPr>
          </a:p>
        </p:txBody>
      </p:sp>
      <p:sp>
        <p:nvSpPr>
          <p:cNvPr id="14" name="Timer"/>
          <p:cNvSpPr/>
          <p:nvPr userDrawn="1"/>
        </p:nvSpPr>
        <p:spPr>
          <a:xfrm>
            <a:off x="254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0000"/>
                </a:solidFill>
              </a:rPr>
              <a:t>00:30</a:t>
            </a:r>
            <a:endParaRPr lang="en-US" sz="1400">
              <a:solidFill>
                <a:srgbClr val="000000"/>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iRespond Graph</a:t>
            </a:r>
            <a:endParaRPr lang="en-US"/>
          </a:p>
        </p:txBody>
      </p:sp>
      <p:grpSp>
        <p:nvGrpSpPr>
          <p:cNvPr id="37" name="CorrectBarGroup"/>
          <p:cNvGrpSpPr/>
          <p:nvPr userDrawn="1"/>
        </p:nvGrpSpPr>
        <p:grpSpPr>
          <a:xfrm>
            <a:off x="1270000" y="3175000"/>
            <a:ext cx="2667000" cy="2540000"/>
            <a:chOff x="1270000" y="3175000"/>
            <a:chExt cx="2667000" cy="2540000"/>
          </a:xfrm>
        </p:grpSpPr>
        <p:sp>
          <p:nvSpPr>
            <p:cNvPr id="9" name="CorrectBar0"/>
            <p:cNvSpPr/>
            <p:nvPr userDrawn="1"/>
          </p:nvSpPr>
          <p:spPr>
            <a:xfrm>
              <a:off x="1270000" y="3175000"/>
              <a:ext cx="1079500" cy="254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rrectBar1"/>
            <p:cNvSpPr/>
            <p:nvPr userDrawn="1"/>
          </p:nvSpPr>
          <p:spPr>
            <a:xfrm>
              <a:off x="2857500" y="4445000"/>
              <a:ext cx="1079500" cy="127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PercentLabelGroup"/>
          <p:cNvGrpSpPr/>
          <p:nvPr userDrawn="1"/>
        </p:nvGrpSpPr>
        <p:grpSpPr>
          <a:xfrm>
            <a:off x="1270000" y="1270000"/>
            <a:ext cx="7429500" cy="317500"/>
            <a:chOff x="1270000" y="1270000"/>
            <a:chExt cx="7429500" cy="317500"/>
          </a:xfrm>
        </p:grpSpPr>
        <p:sp>
          <p:nvSpPr>
            <p:cNvPr id="8" name="PercentLabel0"/>
            <p:cNvSpPr/>
            <p:nvPr userDrawn="1"/>
          </p:nvSpPr>
          <p:spPr>
            <a:xfrm>
              <a:off x="127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sp>
          <p:nvSpPr>
            <p:cNvPr id="11" name="PercentLabel1"/>
            <p:cNvSpPr/>
            <p:nvPr userDrawn="1"/>
          </p:nvSpPr>
          <p:spPr>
            <a:xfrm>
              <a:off x="2857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33%</a:t>
              </a:r>
              <a:endParaRPr lang="en-US" sz="2800">
                <a:solidFill>
                  <a:srgbClr val="000000"/>
                </a:solidFill>
              </a:endParaRPr>
            </a:p>
          </p:txBody>
        </p:sp>
        <p:sp>
          <p:nvSpPr>
            <p:cNvPr id="14" name="PercentLabel2"/>
            <p:cNvSpPr/>
            <p:nvPr userDrawn="1"/>
          </p:nvSpPr>
          <p:spPr>
            <a:xfrm>
              <a:off x="4445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17" name="PercentLabel3"/>
            <p:cNvSpPr/>
            <p:nvPr userDrawn="1"/>
          </p:nvSpPr>
          <p:spPr>
            <a:xfrm>
              <a:off x="6032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20" name="PercentLabel4"/>
            <p:cNvSpPr/>
            <p:nvPr userDrawn="1"/>
          </p:nvSpPr>
          <p:spPr>
            <a:xfrm>
              <a:off x="762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grpSp>
      <p:grpSp>
        <p:nvGrpSpPr>
          <p:cNvPr id="38" name="IncorrectBarGroup"/>
          <p:cNvGrpSpPr/>
          <p:nvPr userDrawn="1"/>
        </p:nvGrpSpPr>
        <p:grpSpPr>
          <a:xfrm>
            <a:off x="4445000" y="1905000"/>
            <a:ext cx="4254500" cy="3810000"/>
            <a:chOff x="4445000" y="1905000"/>
            <a:chExt cx="4254500" cy="3810000"/>
          </a:xfrm>
        </p:grpSpPr>
        <p:sp>
          <p:nvSpPr>
            <p:cNvPr id="15" name="IncorrectBar2"/>
            <p:cNvSpPr/>
            <p:nvPr userDrawn="1"/>
          </p:nvSpPr>
          <p:spPr>
            <a:xfrm>
              <a:off x="44450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ncorrectBar3"/>
            <p:cNvSpPr/>
            <p:nvPr userDrawn="1"/>
          </p:nvSpPr>
          <p:spPr>
            <a:xfrm>
              <a:off x="60325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correctBar4"/>
            <p:cNvSpPr/>
            <p:nvPr userDrawn="1"/>
          </p:nvSpPr>
          <p:spPr>
            <a:xfrm>
              <a:off x="7620000" y="3175000"/>
              <a:ext cx="1079500" cy="254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XLabelGroup"/>
          <p:cNvGrpSpPr/>
          <p:nvPr userDrawn="1"/>
        </p:nvGrpSpPr>
        <p:grpSpPr>
          <a:xfrm>
            <a:off x="1270000" y="5842000"/>
            <a:ext cx="7429500" cy="317500"/>
            <a:chOff x="1270000" y="5842000"/>
            <a:chExt cx="7429500" cy="317500"/>
          </a:xfrm>
        </p:grpSpPr>
        <p:sp>
          <p:nvSpPr>
            <p:cNvPr id="10" name="XValueLabel0"/>
            <p:cNvSpPr/>
            <p:nvPr userDrawn="1"/>
          </p:nvSpPr>
          <p:spPr>
            <a:xfrm>
              <a:off x="127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A*</a:t>
              </a:r>
              <a:endParaRPr lang="en-US" sz="2800">
                <a:solidFill>
                  <a:srgbClr val="000000"/>
                </a:solidFill>
              </a:endParaRPr>
            </a:p>
          </p:txBody>
        </p:sp>
        <p:sp>
          <p:nvSpPr>
            <p:cNvPr id="13" name="XValueLabel1"/>
            <p:cNvSpPr/>
            <p:nvPr userDrawn="1"/>
          </p:nvSpPr>
          <p:spPr>
            <a:xfrm>
              <a:off x="2857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B*</a:t>
              </a:r>
              <a:endParaRPr lang="en-US" sz="2800">
                <a:solidFill>
                  <a:srgbClr val="000000"/>
                </a:solidFill>
              </a:endParaRPr>
            </a:p>
          </p:txBody>
        </p:sp>
        <p:sp>
          <p:nvSpPr>
            <p:cNvPr id="16" name="XValueLabel2"/>
            <p:cNvSpPr/>
            <p:nvPr userDrawn="1"/>
          </p:nvSpPr>
          <p:spPr>
            <a:xfrm>
              <a:off x="4445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C</a:t>
              </a:r>
              <a:endParaRPr lang="en-US" sz="2800">
                <a:solidFill>
                  <a:srgbClr val="000000"/>
                </a:solidFill>
              </a:endParaRPr>
            </a:p>
          </p:txBody>
        </p:sp>
        <p:sp>
          <p:nvSpPr>
            <p:cNvPr id="19" name="XValueLabel3"/>
            <p:cNvSpPr/>
            <p:nvPr userDrawn="1"/>
          </p:nvSpPr>
          <p:spPr>
            <a:xfrm>
              <a:off x="6032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D</a:t>
              </a:r>
              <a:endParaRPr lang="en-US" sz="2800">
                <a:solidFill>
                  <a:srgbClr val="000000"/>
                </a:solidFill>
              </a:endParaRPr>
            </a:p>
          </p:txBody>
        </p:sp>
        <p:sp>
          <p:nvSpPr>
            <p:cNvPr id="22" name="XValueLabel4"/>
            <p:cNvSpPr/>
            <p:nvPr userDrawn="1"/>
          </p:nvSpPr>
          <p:spPr>
            <a:xfrm>
              <a:off x="762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E</a:t>
              </a:r>
              <a:endParaRPr lang="en-US" sz="2800">
                <a:solidFill>
                  <a:srgbClr val="000000"/>
                </a:solidFill>
              </a:endParaRPr>
            </a:p>
          </p:txBody>
        </p:sp>
      </p:grpSp>
      <p:grpSp>
        <p:nvGrpSpPr>
          <p:cNvPr id="36" name="AxisLineGroup"/>
          <p:cNvGrpSpPr/>
          <p:nvPr userDrawn="1"/>
        </p:nvGrpSpPr>
        <p:grpSpPr>
          <a:xfrm>
            <a:off x="889000" y="1587500"/>
            <a:ext cx="8001000" cy="4127500"/>
            <a:chOff x="889000" y="1587500"/>
            <a:chExt cx="8001000" cy="4127500"/>
          </a:xfrm>
        </p:grpSpPr>
        <p:cxnSp>
          <p:nvCxnSpPr>
            <p:cNvPr id="23"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4" name="YLabelGroup"/>
          <p:cNvGrpSpPr/>
          <p:nvPr userDrawn="1"/>
        </p:nvGrpSpPr>
        <p:grpSpPr>
          <a:xfrm>
            <a:off x="254000" y="1841500"/>
            <a:ext cx="762000" cy="3937000"/>
            <a:chOff x="254000" y="1841500"/>
            <a:chExt cx="762000" cy="3937000"/>
          </a:xfrm>
        </p:grpSpPr>
        <p:sp>
          <p:nvSpPr>
            <p:cNvPr id="26" name="YValueLabel0"/>
            <p:cNvSpPr/>
            <p:nvPr userDrawn="1"/>
          </p:nvSpPr>
          <p:spPr>
            <a:xfrm>
              <a:off x="254000" y="565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0</a:t>
              </a:r>
              <a:endParaRPr lang="en-US" sz="2000">
                <a:solidFill>
                  <a:srgbClr val="000000"/>
                </a:solidFill>
              </a:endParaRPr>
            </a:p>
          </p:txBody>
        </p:sp>
        <p:sp>
          <p:nvSpPr>
            <p:cNvPr id="28" name="YValueLabel1"/>
            <p:cNvSpPr/>
            <p:nvPr userDrawn="1"/>
          </p:nvSpPr>
          <p:spPr>
            <a:xfrm>
              <a:off x="254000" y="438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1</a:t>
              </a:r>
              <a:endParaRPr lang="en-US" sz="2000">
                <a:solidFill>
                  <a:srgbClr val="000000"/>
                </a:solidFill>
              </a:endParaRPr>
            </a:p>
          </p:txBody>
        </p:sp>
        <p:sp>
          <p:nvSpPr>
            <p:cNvPr id="30" name="YValueLabel2"/>
            <p:cNvSpPr/>
            <p:nvPr userDrawn="1"/>
          </p:nvSpPr>
          <p:spPr>
            <a:xfrm>
              <a:off x="254000" y="311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2</a:t>
              </a:r>
              <a:endParaRPr lang="en-US" sz="2000">
                <a:solidFill>
                  <a:srgbClr val="000000"/>
                </a:solidFill>
              </a:endParaRPr>
            </a:p>
          </p:txBody>
        </p:sp>
        <p:sp>
          <p:nvSpPr>
            <p:cNvPr id="32" name="YValueLabel3"/>
            <p:cNvSpPr/>
            <p:nvPr userDrawn="1"/>
          </p:nvSpPr>
          <p:spPr>
            <a:xfrm>
              <a:off x="254000" y="184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3</a:t>
              </a:r>
              <a:endParaRPr lang="en-US" sz="200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schemeClr val="tx1">
                    <a:tint val="75000"/>
                  </a:schemeClr>
                </a:solidFill>
                <a:latin typeface="+mn-lt"/>
                <a:cs typeface="+mn-cs"/>
              </a:defRPr>
            </a:lvl1pPr>
          </a:lstStyle>
          <a:p>
            <a:pPr>
              <a:defRPr/>
            </a:pPr>
            <a:fld id="{8C683055-45A1-43FF-BC59-EB9A735C0CD2}" type="datetime1">
              <a:rPr lang="en-US">
                <a:solidFill>
                  <a:prstClr val="black">
                    <a:tint val="75000"/>
                  </a:prstClr>
                </a:solidFill>
              </a:rPr>
              <a:pPr>
                <a:defRPr/>
              </a:pPr>
              <a:t>1/5/2015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schemeClr val="tx1">
                    <a:tint val="75000"/>
                  </a:schemeClr>
                </a:solidFill>
                <a:latin typeface="+mn-lt"/>
                <a:cs typeface="+mn-cs"/>
              </a:defRPr>
            </a:lvl1pPr>
          </a:lstStyle>
          <a:p>
            <a:pPr>
              <a:defRPr/>
            </a:pPr>
            <a:r>
              <a:rPr lang="en-US">
                <a:solidFill>
                  <a:prstClr val="black">
                    <a:tint val="75000"/>
                  </a:prstClr>
                </a:solidFill>
              </a:rPr>
              <a:t>www.LassiterFootball.net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schemeClr val="tx1">
                    <a:tint val="75000"/>
                  </a:schemeClr>
                </a:solidFill>
                <a:latin typeface="+mn-lt"/>
                <a:cs typeface="+mn-cs"/>
              </a:defRPr>
            </a:lvl1pPr>
          </a:lstStyle>
          <a:p>
            <a:pPr>
              <a:defRPr/>
            </a:pPr>
            <a:fld id="{8649330B-065B-4C83-AD2C-879C8F4FB84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74246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lassiterfootball.net/" TargetMode="External"/><Relationship Id="rId2" Type="http://schemas.openxmlformats.org/officeDocument/2006/relationships/hyperlink" Target="mailto:jepirwin@gmail.com" TargetMode="External"/><Relationship Id="rId1" Type="http://schemas.openxmlformats.org/officeDocument/2006/relationships/slideLayout" Target="../slideLayouts/slideLayout7.xml"/><Relationship Id="rId4" Type="http://schemas.openxmlformats.org/officeDocument/2006/relationships/hyperlink" Target="http://coachjepirwin.blogspot.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lassiterfootball.net/" TargetMode="Externa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eg"/><Relationship Id="rId10" Type="http://schemas.openxmlformats.org/officeDocument/2006/relationships/image" Target="../media/image19.jpeg"/><Relationship Id="rId4" Type="http://schemas.openxmlformats.org/officeDocument/2006/relationships/image" Target="../media/image22.jpeg"/><Relationship Id="rId9"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gif"/><Relationship Id="rId13" Type="http://schemas.openxmlformats.org/officeDocument/2006/relationships/image" Target="../media/image13.gif"/><Relationship Id="rId3" Type="http://schemas.openxmlformats.org/officeDocument/2006/relationships/image" Target="../media/image3.jpeg"/><Relationship Id="rId7" Type="http://schemas.openxmlformats.org/officeDocument/2006/relationships/image" Target="../media/image7.gif"/><Relationship Id="rId12"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gif"/><Relationship Id="rId11" Type="http://schemas.openxmlformats.org/officeDocument/2006/relationships/image" Target="../media/image11.gif"/><Relationship Id="rId5" Type="http://schemas.openxmlformats.org/officeDocument/2006/relationships/image" Target="../media/image5.gif"/><Relationship Id="rId15" Type="http://schemas.openxmlformats.org/officeDocument/2006/relationships/image" Target="../media/image15.gif"/><Relationship Id="rId10" Type="http://schemas.openxmlformats.org/officeDocument/2006/relationships/image" Target="../media/image10.gif"/><Relationship Id="rId4" Type="http://schemas.openxmlformats.org/officeDocument/2006/relationships/image" Target="../media/image4.gif"/><Relationship Id="rId9" Type="http://schemas.openxmlformats.org/officeDocument/2006/relationships/image" Target="../media/image9.gif"/><Relationship Id="rId14" Type="http://schemas.openxmlformats.org/officeDocument/2006/relationships/image" Target="../media/image14.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assets.ngin.com/attachments/document/0025/3308/Football_Nutrition_Guidelines.pdf" TargetMode="External"/><Relationship Id="rId2" Type="http://schemas.openxmlformats.org/officeDocument/2006/relationships/hyperlink" Target="http://www.lassiterfootball.net/"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assets.ngin.com/attachments/document/0025/3504/THE_TEN_COMMANDMENTS_OF_FOOTBALL_PARENTS.pdf"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noAutofit/>
          </a:bodyPr>
          <a:lstStyle/>
          <a:p>
            <a:r>
              <a:rPr lang="en-US" sz="5400" b="1" dirty="0" smtClean="0">
                <a:ln w="25400" cap="rnd">
                  <a:noFill/>
                  <a:round/>
                </a:ln>
                <a:solidFill>
                  <a:srgbClr val="800000"/>
                </a:solidFill>
                <a:effectLst>
                  <a:innerShdw blurRad="63500" dist="50800">
                    <a:prstClr val="black">
                      <a:alpha val="50000"/>
                    </a:prstClr>
                  </a:innerShdw>
                </a:effectLst>
                <a:latin typeface="Calibri" pitchFamily="34" charset="0"/>
                <a:ea typeface="+mn-ea"/>
                <a:cs typeface="+mn-cs"/>
              </a:rPr>
              <a:t>LASSITER FOOTBALL RISING FRESHMAN PARENT MEETING</a:t>
            </a:r>
          </a:p>
        </p:txBody>
      </p:sp>
      <p:sp>
        <p:nvSpPr>
          <p:cNvPr id="3" name="Subtitle 2"/>
          <p:cNvSpPr>
            <a:spLocks noGrp="1"/>
          </p:cNvSpPr>
          <p:nvPr>
            <p:ph type="subTitle" idx="1"/>
          </p:nvPr>
        </p:nvSpPr>
        <p:spPr>
          <a:xfrm>
            <a:off x="533400" y="3505200"/>
            <a:ext cx="4419600" cy="1752600"/>
          </a:xfrm>
        </p:spPr>
        <p:txBody>
          <a:bodyPr>
            <a:noAutofit/>
          </a:bodyPr>
          <a:lstStyle/>
          <a:p>
            <a:r>
              <a:rPr lang="en-US" sz="3600" b="1" dirty="0" smtClean="0">
                <a:solidFill>
                  <a:srgbClr val="800000"/>
                </a:solidFill>
                <a:latin typeface="Calibri" pitchFamily="34" charset="0"/>
              </a:rPr>
              <a:t>Jep Irwin, Head Coach</a:t>
            </a:r>
          </a:p>
          <a:p>
            <a:r>
              <a:rPr lang="en-US" sz="3600" b="1" dirty="0" smtClean="0">
                <a:solidFill>
                  <a:srgbClr val="800000"/>
                </a:solidFill>
                <a:latin typeface="Calibri" pitchFamily="34" charset="0"/>
              </a:rPr>
              <a:t>January 6</a:t>
            </a:r>
            <a:r>
              <a:rPr lang="en-US" sz="3600" b="1" dirty="0" smtClean="0">
                <a:solidFill>
                  <a:srgbClr val="800000"/>
                </a:solidFill>
                <a:latin typeface="Calibri" pitchFamily="34" charset="0"/>
              </a:rPr>
              <a:t>, 2015</a:t>
            </a:r>
            <a:endParaRPr lang="en-US" sz="3600" b="1" dirty="0" smtClean="0">
              <a:solidFill>
                <a:srgbClr val="800000"/>
              </a:solidFill>
              <a:latin typeface="Calibri" pitchFamily="34" charset="0"/>
            </a:endParaRPr>
          </a:p>
          <a:p>
            <a:r>
              <a:rPr lang="en-US" sz="3600" b="1" dirty="0" smtClean="0">
                <a:solidFill>
                  <a:srgbClr val="800000"/>
                </a:solidFill>
                <a:latin typeface="Calibri" pitchFamily="34" charset="0"/>
              </a:rPr>
              <a:t>Lassiter High School</a:t>
            </a:r>
            <a:endParaRPr lang="en-US" sz="3600" b="1" dirty="0">
              <a:solidFill>
                <a:srgbClr val="800000"/>
              </a:solidFill>
              <a:latin typeface="Calibri"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3684896"/>
            <a:ext cx="3572256" cy="1566672"/>
          </a:xfrm>
          <a:prstGeom prst="rect">
            <a:avLst/>
          </a:prstGeom>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400"/>
            <a:ext cx="8839200" cy="3724096"/>
          </a:xfrm>
          <a:prstGeom prst="rect">
            <a:avLst/>
          </a:prstGeom>
          <a:noFill/>
        </p:spPr>
        <p:txBody>
          <a:bodyPr wrap="square" rtlCol="0">
            <a:spAutoFit/>
          </a:bodyPr>
          <a:lstStyle/>
          <a:p>
            <a:pPr algn="ctr"/>
            <a:r>
              <a:rPr lang="en-US" sz="8000" b="1" dirty="0" smtClean="0">
                <a:ln w="25400" cap="rnd">
                  <a:solidFill>
                    <a:srgbClr val="C0504D">
                      <a:lumMod val="75000"/>
                    </a:srgbClr>
                  </a:solidFill>
                  <a:round/>
                </a:ln>
                <a:solidFill>
                  <a:srgbClr val="FFC000"/>
                </a:solidFill>
                <a:effectLst>
                  <a:innerShdw blurRad="63500" dist="50800">
                    <a:prstClr val="black">
                      <a:alpha val="50000"/>
                    </a:prstClr>
                  </a:innerShdw>
                </a:effectLst>
              </a:rPr>
              <a:t>Tom Gildea</a:t>
            </a:r>
          </a:p>
          <a:p>
            <a:pPr algn="ctr"/>
            <a:r>
              <a:rPr lang="en-US" sz="6000" b="1" dirty="0" smtClean="0">
                <a:ln w="25400" cap="rnd">
                  <a:solidFill>
                    <a:srgbClr val="C0504D">
                      <a:lumMod val="75000"/>
                    </a:srgbClr>
                  </a:solidFill>
                  <a:round/>
                </a:ln>
                <a:solidFill>
                  <a:srgbClr val="800000"/>
                </a:solidFill>
                <a:effectLst>
                  <a:innerShdw blurRad="63500" dist="50800">
                    <a:prstClr val="black">
                      <a:alpha val="50000"/>
                    </a:prstClr>
                  </a:innerShdw>
                </a:effectLst>
              </a:rPr>
              <a:t>2015 LTDC CLUB PRESIDENT</a:t>
            </a:r>
          </a:p>
          <a:p>
            <a:pPr algn="ctr"/>
            <a:r>
              <a:rPr lang="en-US" sz="3600" b="1" dirty="0" smtClean="0">
                <a:ln w="25400" cap="rnd">
                  <a:noFill/>
                  <a:round/>
                </a:ln>
                <a:solidFill>
                  <a:prstClr val="black"/>
                </a:solidFill>
                <a:effectLst>
                  <a:innerShdw blurRad="63500" dist="50800">
                    <a:prstClr val="black">
                      <a:alpha val="50000"/>
                    </a:prstClr>
                  </a:innerShdw>
                </a:effectLst>
              </a:rPr>
              <a:t>tgildea@profitabilityconsultants.com</a:t>
            </a:r>
          </a:p>
        </p:txBody>
      </p:sp>
    </p:spTree>
    <p:extLst>
      <p:ext uri="{BB962C8B-B14F-4D97-AF65-F5344CB8AC3E}">
        <p14:creationId xmlns:p14="http://schemas.microsoft.com/office/powerpoint/2010/main" val="184071144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4294967295"/>
          </p:nvPr>
        </p:nvSpPr>
        <p:spPr>
          <a:xfrm>
            <a:off x="152400" y="1371600"/>
            <a:ext cx="8763000" cy="5486400"/>
          </a:xfrm>
        </p:spPr>
        <p:txBody>
          <a:bodyPr>
            <a:normAutofit/>
          </a:bodyPr>
          <a:lstStyle/>
          <a:p>
            <a:pPr marL="341313" indent="-341313">
              <a:lnSpc>
                <a:spcPct val="70000"/>
              </a:lnSpc>
              <a:buFontTx/>
              <a:buNone/>
            </a:pPr>
            <a:r>
              <a:rPr lang="en-US" sz="2800" b="1" dirty="0" smtClean="0">
                <a:solidFill>
                  <a:srgbClr val="800000"/>
                </a:solidFill>
              </a:rPr>
              <a:t>What’s the role of the Touchdown Club:</a:t>
            </a:r>
          </a:p>
          <a:p>
            <a:pPr marL="341313" indent="-341313" algn="ctr">
              <a:lnSpc>
                <a:spcPct val="70000"/>
              </a:lnSpc>
              <a:buFontTx/>
              <a:buNone/>
            </a:pPr>
            <a:r>
              <a:rPr lang="en-US" sz="2800" dirty="0" smtClean="0">
                <a:solidFill>
                  <a:srgbClr val="C00000"/>
                </a:solidFill>
              </a:rPr>
              <a:t>		</a:t>
            </a:r>
          </a:p>
          <a:p>
            <a:pPr marL="341313" indent="-341313" algn="ctr">
              <a:lnSpc>
                <a:spcPct val="70000"/>
              </a:lnSpc>
              <a:buFontTx/>
              <a:buNone/>
            </a:pPr>
            <a:r>
              <a:rPr lang="en-US" sz="2800" dirty="0" smtClean="0">
                <a:solidFill>
                  <a:srgbClr val="C00000"/>
                </a:solidFill>
              </a:rPr>
              <a:t>	</a:t>
            </a:r>
            <a:r>
              <a:rPr lang="en-US" sz="2800" dirty="0" smtClean="0"/>
              <a:t>Encourage and advance the football program at Lassiter High School (“LHS”) </a:t>
            </a:r>
          </a:p>
          <a:p>
            <a:pPr marL="341313" indent="-341313">
              <a:lnSpc>
                <a:spcPct val="70000"/>
              </a:lnSpc>
              <a:buFontTx/>
              <a:buNone/>
            </a:pPr>
            <a:endParaRPr lang="en-US" sz="2800" b="1" dirty="0" smtClean="0">
              <a:solidFill>
                <a:srgbClr val="C00000"/>
              </a:solidFill>
            </a:endParaRPr>
          </a:p>
          <a:p>
            <a:pPr marL="341313" indent="-341313">
              <a:lnSpc>
                <a:spcPct val="70000"/>
              </a:lnSpc>
              <a:buFontTx/>
              <a:buNone/>
            </a:pPr>
            <a:r>
              <a:rPr lang="en-US" sz="2800" b="1" dirty="0" smtClean="0">
                <a:solidFill>
                  <a:srgbClr val="800000"/>
                </a:solidFill>
              </a:rPr>
              <a:t>What is our main objective:</a:t>
            </a:r>
          </a:p>
          <a:p>
            <a:pPr marL="341313" indent="-341313" algn="ctr">
              <a:lnSpc>
                <a:spcPct val="70000"/>
              </a:lnSpc>
              <a:buFontTx/>
              <a:buNone/>
            </a:pPr>
            <a:r>
              <a:rPr lang="en-US" dirty="0" smtClean="0">
                <a:solidFill>
                  <a:srgbClr val="C00000"/>
                </a:solidFill>
              </a:rPr>
              <a:t>	</a:t>
            </a:r>
          </a:p>
          <a:p>
            <a:pPr marL="341313" indent="-341313" algn="ctr">
              <a:lnSpc>
                <a:spcPct val="70000"/>
              </a:lnSpc>
              <a:buFontTx/>
              <a:buNone/>
            </a:pPr>
            <a:r>
              <a:rPr lang="en-US" sz="2800" dirty="0" smtClean="0"/>
              <a:t>Raise the funds necessary to support the unmet needs of the LHS football program and related student athlete programs</a:t>
            </a:r>
          </a:p>
          <a:p>
            <a:pPr marL="341313" indent="-341313" algn="ctr">
              <a:lnSpc>
                <a:spcPct val="70000"/>
              </a:lnSpc>
              <a:buFontTx/>
              <a:buNone/>
            </a:pPr>
            <a:endParaRPr lang="en-US" sz="1200" dirty="0" smtClean="0"/>
          </a:p>
          <a:p>
            <a:pPr marL="341313" indent="-341313">
              <a:lnSpc>
                <a:spcPct val="70000"/>
              </a:lnSpc>
              <a:buFontTx/>
              <a:buNone/>
            </a:pPr>
            <a:r>
              <a:rPr lang="en-US" sz="2800" dirty="0" smtClean="0"/>
              <a:t>. . . Ensure we meet our team mission:  </a:t>
            </a:r>
          </a:p>
          <a:p>
            <a:pPr marL="341313" indent="-341313" algn="ctr">
              <a:lnSpc>
                <a:spcPct val="70000"/>
              </a:lnSpc>
              <a:buFontTx/>
              <a:buNone/>
            </a:pPr>
            <a:endParaRPr lang="en-US" sz="2800" dirty="0" smtClean="0"/>
          </a:p>
          <a:p>
            <a:pPr marL="341313" indent="-341313">
              <a:lnSpc>
                <a:spcPct val="70000"/>
              </a:lnSpc>
              <a:buFontTx/>
              <a:buNone/>
            </a:pPr>
            <a:endParaRPr lang="en-US" sz="2800" b="1" dirty="0" smtClean="0">
              <a:solidFill>
                <a:srgbClr val="C00000"/>
              </a:solidFill>
            </a:endParaRPr>
          </a:p>
        </p:txBody>
      </p:sp>
      <p:pic>
        <p:nvPicPr>
          <p:cNvPr id="53250" name="Picture 3"/>
          <p:cNvPicPr>
            <a:picLocks noGrp="1" noChangeAspect="1" noChangeArrowheads="1"/>
          </p:cNvPicPr>
          <p:nvPr>
            <p:ph type="ctrTitle" idx="4294967295"/>
          </p:nvPr>
        </p:nvPicPr>
        <p:blipFill>
          <a:blip r:embed="rId3" cstate="print"/>
          <a:srcRect/>
          <a:stretch>
            <a:fillRect/>
          </a:stretch>
        </p:blipFill>
        <p:spPr>
          <a:xfrm>
            <a:off x="3352800" y="152400"/>
            <a:ext cx="2438400" cy="1166813"/>
          </a:xfrm>
        </p:spPr>
      </p:pic>
      <p:sp>
        <p:nvSpPr>
          <p:cNvPr id="8" name="Rectangle 7"/>
          <p:cNvSpPr/>
          <p:nvPr/>
        </p:nvSpPr>
        <p:spPr>
          <a:xfrm>
            <a:off x="3276600" y="5638800"/>
            <a:ext cx="4419600" cy="830997"/>
          </a:xfrm>
          <a:prstGeom prst="rect">
            <a:avLst/>
          </a:prstGeom>
          <a:solidFill>
            <a:srgbClr val="FFC000"/>
          </a:solidFill>
          <a:ln w="38100">
            <a:solidFill>
              <a:schemeClr val="tx1"/>
            </a:solidFill>
          </a:ln>
        </p:spPr>
        <p:txBody>
          <a:bodyPr wrap="square">
            <a:spAutoFit/>
          </a:bodyPr>
          <a:lstStyle/>
          <a:p>
            <a:pPr algn="ctr">
              <a:defRPr/>
            </a:pPr>
            <a:r>
              <a:rPr lang="en-US" sz="4800" b="1" dirty="0">
                <a:ln w="18000">
                  <a:solidFill>
                    <a:srgbClr val="C0504D">
                      <a:lumMod val="75000"/>
                    </a:srgbClr>
                  </a:solidFill>
                  <a:prstDash val="solid"/>
                  <a:miter lim="800000"/>
                </a:ln>
                <a:solidFill>
                  <a:srgbClr val="800000"/>
                </a:solidFill>
                <a:effectLst>
                  <a:outerShdw blurRad="25500" dist="23000" dir="7020000" algn="tl">
                    <a:srgbClr val="000000"/>
                  </a:outerShdw>
                </a:effectLst>
              </a:rPr>
              <a:t>BE A CHAMPION</a:t>
            </a:r>
          </a:p>
        </p:txBody>
      </p:sp>
    </p:spTree>
    <p:extLst>
      <p:ext uri="{BB962C8B-B14F-4D97-AF65-F5344CB8AC3E}">
        <p14:creationId xmlns:p14="http://schemas.microsoft.com/office/powerpoint/2010/main" val="75978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2">
                                            <p:txEl>
                                              <p:pRg st="1" end="1"/>
                                            </p:txEl>
                                          </p:spTgt>
                                        </p:tgtEl>
                                        <p:attrNameLst>
                                          <p:attrName>style.visibility</p:attrName>
                                        </p:attrNameLst>
                                      </p:cBhvr>
                                      <p:to>
                                        <p:strVal val="visible"/>
                                      </p:to>
                                    </p:set>
                                    <p:anim calcmode="lin" valueType="num">
                                      <p:cBhvr additive="base">
                                        <p:cTn id="7" dur="500" fill="hold"/>
                                        <p:tgtEl>
                                          <p:spTgt spid="51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2">
                                            <p:txEl>
                                              <p:pRg st="2" end="2"/>
                                            </p:txEl>
                                          </p:spTgt>
                                        </p:tgtEl>
                                        <p:attrNameLst>
                                          <p:attrName>style.visibility</p:attrName>
                                        </p:attrNameLst>
                                      </p:cBhvr>
                                      <p:to>
                                        <p:strVal val="visible"/>
                                      </p:to>
                                    </p:set>
                                    <p:anim calcmode="lin" valueType="num">
                                      <p:cBhvr additive="base">
                                        <p:cTn id="13" dur="500" fill="hold"/>
                                        <p:tgtEl>
                                          <p:spTgt spid="512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2">
                                            <p:txEl>
                                              <p:pRg st="4" end="4"/>
                                            </p:txEl>
                                          </p:spTgt>
                                        </p:tgtEl>
                                        <p:attrNameLst>
                                          <p:attrName>style.visibility</p:attrName>
                                        </p:attrNameLst>
                                      </p:cBhvr>
                                      <p:to>
                                        <p:strVal val="visible"/>
                                      </p:to>
                                    </p:set>
                                    <p:anim calcmode="lin" valueType="num">
                                      <p:cBhvr additive="base">
                                        <p:cTn id="19" dur="500" fill="hold"/>
                                        <p:tgtEl>
                                          <p:spTgt spid="512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2">
                                            <p:txEl>
                                              <p:pRg st="5" end="5"/>
                                            </p:txEl>
                                          </p:spTgt>
                                        </p:tgtEl>
                                        <p:attrNameLst>
                                          <p:attrName>style.visibility</p:attrName>
                                        </p:attrNameLst>
                                      </p:cBhvr>
                                      <p:to>
                                        <p:strVal val="visible"/>
                                      </p:to>
                                    </p:set>
                                    <p:anim calcmode="lin" valueType="num">
                                      <p:cBhvr additive="base">
                                        <p:cTn id="25" dur="500" fill="hold"/>
                                        <p:tgtEl>
                                          <p:spTgt spid="512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2">
                                            <p:txEl>
                                              <p:pRg st="6" end="6"/>
                                            </p:txEl>
                                          </p:spTgt>
                                        </p:tgtEl>
                                        <p:attrNameLst>
                                          <p:attrName>style.visibility</p:attrName>
                                        </p:attrNameLst>
                                      </p:cBhvr>
                                      <p:to>
                                        <p:strVal val="visible"/>
                                      </p:to>
                                    </p:set>
                                    <p:anim calcmode="lin" valueType="num">
                                      <p:cBhvr additive="base">
                                        <p:cTn id="31" dur="500" fill="hold"/>
                                        <p:tgtEl>
                                          <p:spTgt spid="512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22">
                                            <p:txEl>
                                              <p:pRg st="8" end="8"/>
                                            </p:txEl>
                                          </p:spTgt>
                                        </p:tgtEl>
                                        <p:attrNameLst>
                                          <p:attrName>style.visibility</p:attrName>
                                        </p:attrNameLst>
                                      </p:cBhvr>
                                      <p:to>
                                        <p:strVal val="visible"/>
                                      </p:to>
                                    </p:set>
                                    <p:anim calcmode="lin" valueType="num">
                                      <p:cBhvr additive="base">
                                        <p:cTn id="37" dur="500" fill="hold"/>
                                        <p:tgtEl>
                                          <p:spTgt spid="5122">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2">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25"/>
          <p:cNvSpPr>
            <a:spLocks noGrp="1"/>
          </p:cNvSpPr>
          <p:nvPr>
            <p:ph type="ftr" sz="quarter" idx="11"/>
          </p:nvPr>
        </p:nvSpPr>
        <p:spPr>
          <a:xfrm>
            <a:off x="3581400" y="6477000"/>
            <a:ext cx="1828800" cy="304800"/>
          </a:xfrm>
        </p:spPr>
        <p:txBody>
          <a:bodyPr/>
          <a:lstStyle/>
          <a:p>
            <a:pPr>
              <a:defRPr/>
            </a:pPr>
            <a:r>
              <a:rPr lang="en-US" sz="1050" b="1" dirty="0">
                <a:solidFill>
                  <a:srgbClr val="C0504D">
                    <a:lumMod val="50000"/>
                  </a:srgbClr>
                </a:solidFill>
              </a:rPr>
              <a:t>www.LassiterFootball.net</a:t>
            </a:r>
          </a:p>
        </p:txBody>
      </p:sp>
      <p:sp>
        <p:nvSpPr>
          <p:cNvPr id="15362" name="TextBox 27"/>
          <p:cNvSpPr txBox="1">
            <a:spLocks noChangeArrowheads="1"/>
          </p:cNvSpPr>
          <p:nvPr/>
        </p:nvSpPr>
        <p:spPr bwMode="auto">
          <a:xfrm>
            <a:off x="2243137" y="59590"/>
            <a:ext cx="6100763" cy="830997"/>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400" b="1" dirty="0">
                <a:solidFill>
                  <a:srgbClr val="953735"/>
                </a:solidFill>
                <a:latin typeface="Arial" charset="0"/>
                <a:cs typeface="Arial" charset="0"/>
              </a:rPr>
              <a:t>Lassiter Touchdown Club</a:t>
            </a:r>
          </a:p>
          <a:p>
            <a:pPr algn="ctr" fontAlgn="base">
              <a:spcBef>
                <a:spcPct val="0"/>
              </a:spcBef>
              <a:spcAft>
                <a:spcPct val="0"/>
              </a:spcAft>
            </a:pPr>
            <a:r>
              <a:rPr lang="en-US" sz="2400" dirty="0" smtClean="0">
                <a:solidFill>
                  <a:srgbClr val="953735"/>
                </a:solidFill>
                <a:latin typeface="Arial" charset="0"/>
                <a:cs typeface="Arial" charset="0"/>
              </a:rPr>
              <a:t>2015 </a:t>
            </a:r>
            <a:r>
              <a:rPr lang="en-US" sz="2400" dirty="0">
                <a:solidFill>
                  <a:srgbClr val="953735"/>
                </a:solidFill>
                <a:latin typeface="Arial" charset="0"/>
                <a:cs typeface="Arial" charset="0"/>
              </a:rPr>
              <a:t>Board of Directors</a:t>
            </a:r>
          </a:p>
        </p:txBody>
      </p:sp>
      <p:grpSp>
        <p:nvGrpSpPr>
          <p:cNvPr id="15414" name="Group 54"/>
          <p:cNvGrpSpPr>
            <a:grpSpLocks/>
          </p:cNvGrpSpPr>
          <p:nvPr/>
        </p:nvGrpSpPr>
        <p:grpSpPr bwMode="auto">
          <a:xfrm>
            <a:off x="228600" y="609600"/>
            <a:ext cx="8670925" cy="5638800"/>
            <a:chOff x="144" y="288"/>
            <a:chExt cx="5462" cy="3552"/>
          </a:xfrm>
        </p:grpSpPr>
        <p:cxnSp>
          <p:nvCxnSpPr>
            <p:cNvPr id="60" name="Straight Connector 59"/>
            <p:cNvCxnSpPr/>
            <p:nvPr/>
          </p:nvCxnSpPr>
          <p:spPr>
            <a:xfrm>
              <a:off x="5192" y="1050"/>
              <a:ext cx="35" cy="2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440" y="1056"/>
              <a:ext cx="48" cy="20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28" y="1056"/>
              <a:ext cx="0" cy="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832" y="912"/>
              <a:ext cx="0" cy="1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238" y="1056"/>
              <a:ext cx="19" cy="14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2396" y="1056"/>
              <a:ext cx="4" cy="24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3304" y="1060"/>
              <a:ext cx="6" cy="14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a:spLocks/>
            </p:cNvSpPr>
            <p:nvPr/>
          </p:nvSpPr>
          <p:spPr>
            <a:xfrm>
              <a:off x="144" y="1162"/>
              <a:ext cx="806" cy="345"/>
            </a:xfrm>
            <a:prstGeom prst="rect">
              <a:avLst/>
            </a:prstGeom>
            <a:solidFill>
              <a:schemeClr val="accent1">
                <a:lumMod val="20000"/>
                <a:lumOff val="80000"/>
              </a:schemeClr>
            </a:solidFill>
            <a:ln w="12700">
              <a:solidFill>
                <a:schemeClr val="tx1"/>
              </a:solidFill>
            </a:ln>
            <a:effectLst>
              <a:outerShdw blurRad="50800" dist="38100" dir="2700000" algn="tl" rotWithShape="0">
                <a:prstClr val="black">
                  <a:alpha val="40000"/>
                </a:prstClr>
              </a:outerShdw>
            </a:effectLst>
          </p:spPr>
          <p:txBody>
            <a:bodyPr wrap="none"/>
            <a:lstStyle/>
            <a:p>
              <a:pPr algn="ctr" fontAlgn="base">
                <a:spcBef>
                  <a:spcPct val="0"/>
                </a:spcBef>
                <a:spcAft>
                  <a:spcPct val="0"/>
                </a:spcAft>
              </a:pPr>
              <a:r>
                <a:rPr lang="en-US" sz="1000" b="1" dirty="0">
                  <a:solidFill>
                    <a:prstClr val="black"/>
                  </a:solidFill>
                  <a:cs typeface="Arial" charset="0"/>
                </a:rPr>
                <a:t>Mark Ingram</a:t>
              </a:r>
            </a:p>
            <a:p>
              <a:pPr algn="ctr" fontAlgn="base">
                <a:spcBef>
                  <a:spcPct val="0"/>
                </a:spcBef>
                <a:spcAft>
                  <a:spcPct val="0"/>
                </a:spcAft>
              </a:pPr>
              <a:r>
                <a:rPr lang="en-US" sz="1000" dirty="0" smtClean="0">
                  <a:solidFill>
                    <a:prstClr val="black"/>
                  </a:solidFill>
                  <a:cs typeface="Arial" charset="0"/>
                </a:rPr>
                <a:t>VP - Game </a:t>
              </a:r>
              <a:r>
                <a:rPr lang="en-US" sz="1000" dirty="0">
                  <a:solidFill>
                    <a:prstClr val="black"/>
                  </a:solidFill>
                  <a:cs typeface="Arial" charset="0"/>
                </a:rPr>
                <a:t>Day</a:t>
              </a:r>
            </a:p>
            <a:p>
              <a:pPr algn="ctr" fontAlgn="base">
                <a:spcBef>
                  <a:spcPct val="0"/>
                </a:spcBef>
                <a:spcAft>
                  <a:spcPct val="0"/>
                </a:spcAft>
              </a:pPr>
              <a:endParaRPr lang="en-US" sz="900" dirty="0">
                <a:solidFill>
                  <a:prstClr val="black"/>
                </a:solidFill>
                <a:cs typeface="Arial" charset="0"/>
              </a:endParaRPr>
            </a:p>
          </p:txBody>
        </p:sp>
        <p:sp>
          <p:nvSpPr>
            <p:cNvPr id="10" name="TextBox 9"/>
            <p:cNvSpPr txBox="1">
              <a:spLocks/>
            </p:cNvSpPr>
            <p:nvPr/>
          </p:nvSpPr>
          <p:spPr>
            <a:xfrm>
              <a:off x="1997" y="1162"/>
              <a:ext cx="807" cy="345"/>
            </a:xfrm>
            <a:prstGeom prst="rect">
              <a:avLst/>
            </a:prstGeom>
            <a:solidFill>
              <a:schemeClr val="accent1">
                <a:lumMod val="20000"/>
                <a:lumOff val="80000"/>
              </a:schemeClr>
            </a:solidFill>
            <a:ln w="12700">
              <a:solidFill>
                <a:schemeClr val="tx1"/>
              </a:solidFill>
            </a:ln>
            <a:effectLst>
              <a:outerShdw blurRad="50800" dist="38100" dir="2700000" algn="tl" rotWithShape="0">
                <a:prstClr val="black">
                  <a:alpha val="40000"/>
                </a:prstClr>
              </a:outerShdw>
            </a:effectLst>
          </p:spPr>
          <p:txBody>
            <a:bodyPr wrap="none"/>
            <a:lstStyle/>
            <a:p>
              <a:pPr algn="ctr">
                <a:defRPr/>
              </a:pPr>
              <a:r>
                <a:rPr lang="en-US" sz="1000" b="1" dirty="0">
                  <a:solidFill>
                    <a:prstClr val="black"/>
                  </a:solidFill>
                  <a:cs typeface="Arial" charset="0"/>
                </a:rPr>
                <a:t>Lela Bridgers</a:t>
              </a:r>
            </a:p>
            <a:p>
              <a:pPr algn="ctr">
                <a:defRPr/>
              </a:pPr>
              <a:r>
                <a:rPr lang="en-US" sz="1000" dirty="0">
                  <a:solidFill>
                    <a:prstClr val="black"/>
                  </a:solidFill>
                  <a:cs typeface="Arial" charset="0"/>
                </a:rPr>
                <a:t>Secretary &amp;</a:t>
              </a:r>
            </a:p>
            <a:p>
              <a:pPr algn="ctr">
                <a:defRPr/>
              </a:pPr>
              <a:r>
                <a:rPr lang="en-US" sz="1000" dirty="0">
                  <a:solidFill>
                    <a:prstClr val="black"/>
                  </a:solidFill>
                  <a:cs typeface="Arial" charset="0"/>
                </a:rPr>
                <a:t>VP Communications </a:t>
              </a:r>
            </a:p>
          </p:txBody>
        </p:sp>
        <p:sp>
          <p:nvSpPr>
            <p:cNvPr id="11" name="TextBox 10"/>
            <p:cNvSpPr txBox="1">
              <a:spLocks/>
            </p:cNvSpPr>
            <p:nvPr/>
          </p:nvSpPr>
          <p:spPr>
            <a:xfrm>
              <a:off x="2924" y="1162"/>
              <a:ext cx="806" cy="345"/>
            </a:xfrm>
            <a:prstGeom prst="rect">
              <a:avLst/>
            </a:prstGeom>
            <a:solidFill>
              <a:schemeClr val="accent1">
                <a:lumMod val="20000"/>
                <a:lumOff val="80000"/>
              </a:schemeClr>
            </a:solidFill>
            <a:ln w="12700">
              <a:solidFill>
                <a:schemeClr val="tx1"/>
              </a:solidFill>
            </a:ln>
            <a:effectLst>
              <a:outerShdw blurRad="50800" dist="38100" dir="2700000" algn="tl" rotWithShape="0">
                <a:prstClr val="black">
                  <a:alpha val="40000"/>
                </a:prstClr>
              </a:outerShdw>
            </a:effectLst>
          </p:spPr>
          <p:txBody>
            <a:bodyPr wrap="none"/>
            <a:lstStyle/>
            <a:p>
              <a:pPr algn="ctr">
                <a:defRPr/>
              </a:pPr>
              <a:r>
                <a:rPr lang="en-US" sz="1000" b="1" dirty="0" smtClean="0">
                  <a:solidFill>
                    <a:prstClr val="black"/>
                  </a:solidFill>
                  <a:cs typeface="Arial" charset="0"/>
                </a:rPr>
                <a:t>Bridget Joseph</a:t>
              </a:r>
            </a:p>
            <a:p>
              <a:pPr algn="ctr">
                <a:defRPr/>
              </a:pPr>
              <a:r>
                <a:rPr lang="en-US" sz="1000" dirty="0" smtClean="0">
                  <a:solidFill>
                    <a:prstClr val="black"/>
                  </a:solidFill>
                  <a:cs typeface="Arial" charset="0"/>
                </a:rPr>
                <a:t>CFO </a:t>
              </a:r>
              <a:r>
                <a:rPr lang="en-US" sz="1000" dirty="0">
                  <a:solidFill>
                    <a:prstClr val="black"/>
                  </a:solidFill>
                  <a:cs typeface="Arial" charset="0"/>
                </a:rPr>
                <a:t>&amp; Treasurer </a:t>
              </a:r>
              <a:endParaRPr lang="en-US" sz="900" dirty="0">
                <a:solidFill>
                  <a:prstClr val="black"/>
                </a:solidFill>
                <a:cs typeface="Arial" charset="0"/>
              </a:endParaRPr>
            </a:p>
          </p:txBody>
        </p:sp>
        <p:sp>
          <p:nvSpPr>
            <p:cNvPr id="12" name="TextBox 11"/>
            <p:cNvSpPr txBox="1">
              <a:spLocks/>
            </p:cNvSpPr>
            <p:nvPr/>
          </p:nvSpPr>
          <p:spPr>
            <a:xfrm>
              <a:off x="3849" y="1162"/>
              <a:ext cx="807" cy="345"/>
            </a:xfrm>
            <a:prstGeom prst="rect">
              <a:avLst/>
            </a:prstGeom>
            <a:solidFill>
              <a:schemeClr val="accent1">
                <a:lumMod val="20000"/>
                <a:lumOff val="80000"/>
              </a:schemeClr>
            </a:solidFill>
            <a:ln w="12700">
              <a:solidFill>
                <a:schemeClr val="tx1"/>
              </a:solidFill>
            </a:ln>
            <a:effectLst>
              <a:outerShdw blurRad="50800" dist="38100" dir="2700000" algn="tl" rotWithShape="0">
                <a:prstClr val="black">
                  <a:alpha val="40000"/>
                </a:prstClr>
              </a:outerShdw>
            </a:effectLst>
          </p:spPr>
          <p:txBody>
            <a:bodyPr wrap="none"/>
            <a:lstStyle/>
            <a:p>
              <a:pPr algn="ctr">
                <a:defRPr/>
              </a:pPr>
              <a:r>
                <a:rPr lang="en-US" sz="1000" b="1" dirty="0">
                  <a:solidFill>
                    <a:prstClr val="black"/>
                  </a:solidFill>
                  <a:cs typeface="Arial" charset="0"/>
                </a:rPr>
                <a:t>Rod Adams</a:t>
              </a:r>
            </a:p>
            <a:p>
              <a:pPr algn="ctr">
                <a:defRPr/>
              </a:pPr>
              <a:r>
                <a:rPr lang="en-US" sz="1000" dirty="0">
                  <a:solidFill>
                    <a:prstClr val="black"/>
                  </a:solidFill>
                  <a:cs typeface="Arial" charset="0"/>
                </a:rPr>
                <a:t>CIO &amp; VP </a:t>
              </a:r>
            </a:p>
            <a:p>
              <a:pPr algn="ctr">
                <a:defRPr/>
              </a:pPr>
              <a:r>
                <a:rPr lang="en-US" sz="1000" dirty="0">
                  <a:solidFill>
                    <a:prstClr val="black"/>
                  </a:solidFill>
                  <a:cs typeface="Arial" charset="0"/>
                </a:rPr>
                <a:t>Marketing Events</a:t>
              </a:r>
            </a:p>
          </p:txBody>
        </p:sp>
        <p:sp>
          <p:nvSpPr>
            <p:cNvPr id="2058" name="TextBox 12"/>
            <p:cNvSpPr txBox="1">
              <a:spLocks noChangeAspect="1"/>
            </p:cNvSpPr>
            <p:nvPr/>
          </p:nvSpPr>
          <p:spPr bwMode="auto">
            <a:xfrm>
              <a:off x="2400" y="480"/>
              <a:ext cx="864" cy="403"/>
            </a:xfrm>
            <a:prstGeom prst="rect">
              <a:avLst/>
            </a:prstGeom>
            <a:solidFill>
              <a:srgbClr val="FFC000"/>
            </a:solidFill>
            <a:ln w="12700">
              <a:solidFill>
                <a:schemeClr val="tx1"/>
              </a:solidFill>
              <a:miter lim="800000"/>
              <a:headEnd/>
              <a:tailEnd/>
            </a:ln>
            <a:effectLst>
              <a:outerShdw blurRad="50800" dist="38100" dir="2700000" sx="102000" sy="102000" algn="tl" rotWithShape="0">
                <a:prstClr val="black">
                  <a:alpha val="40000"/>
                </a:prstClr>
              </a:outerShdw>
            </a:effectLst>
          </p:spPr>
          <p:txBody>
            <a:bodyPr wrap="none">
              <a:normAutofit/>
            </a:bodyPr>
            <a:lstStyle/>
            <a:p>
              <a:pPr algn="ctr" fontAlgn="base">
                <a:spcBef>
                  <a:spcPct val="0"/>
                </a:spcBef>
                <a:spcAft>
                  <a:spcPct val="0"/>
                </a:spcAft>
                <a:defRPr/>
              </a:pPr>
              <a:r>
                <a:rPr lang="en-US" sz="1100" b="1" dirty="0" smtClean="0">
                  <a:solidFill>
                    <a:prstClr val="black"/>
                  </a:solidFill>
                  <a:cs typeface="Arial" charset="0"/>
                </a:rPr>
                <a:t>President</a:t>
              </a:r>
            </a:p>
            <a:p>
              <a:pPr algn="ctr" fontAlgn="base">
                <a:spcBef>
                  <a:spcPct val="0"/>
                </a:spcBef>
                <a:spcAft>
                  <a:spcPct val="0"/>
                </a:spcAft>
                <a:defRPr/>
              </a:pPr>
              <a:r>
                <a:rPr lang="en-US" sz="1100" dirty="0" smtClean="0">
                  <a:solidFill>
                    <a:prstClr val="black"/>
                  </a:solidFill>
                  <a:cs typeface="Arial" charset="0"/>
                </a:rPr>
                <a:t>Tom </a:t>
              </a:r>
              <a:r>
                <a:rPr lang="en-US" sz="1100" dirty="0" err="1" smtClean="0">
                  <a:solidFill>
                    <a:prstClr val="black"/>
                  </a:solidFill>
                  <a:cs typeface="Arial" charset="0"/>
                </a:rPr>
                <a:t>Gildea</a:t>
              </a:r>
              <a:endParaRPr lang="en-US" sz="1100" dirty="0">
                <a:solidFill>
                  <a:prstClr val="black"/>
                </a:solidFill>
                <a:cs typeface="Arial" charset="0"/>
              </a:endParaRPr>
            </a:p>
          </p:txBody>
        </p:sp>
        <p:sp>
          <p:nvSpPr>
            <p:cNvPr id="2059" name="TextBox 13"/>
            <p:cNvSpPr txBox="1">
              <a:spLocks noChangeAspect="1"/>
            </p:cNvSpPr>
            <p:nvPr/>
          </p:nvSpPr>
          <p:spPr bwMode="auto">
            <a:xfrm>
              <a:off x="540" y="288"/>
              <a:ext cx="907" cy="354"/>
            </a:xfrm>
            <a:prstGeom prst="rect">
              <a:avLst/>
            </a:prstGeom>
            <a:solidFill>
              <a:srgbClr val="FFFFCC"/>
            </a:solidFill>
            <a:ln w="12700">
              <a:solidFill>
                <a:schemeClr val="tx1"/>
              </a:solidFill>
              <a:miter lim="800000"/>
              <a:headEnd/>
              <a:tailEnd/>
            </a:ln>
            <a:effectLst>
              <a:outerShdw blurRad="50800" dist="38100" dir="2700000" sx="103000" sy="103000" algn="tl" rotWithShape="0">
                <a:prstClr val="black">
                  <a:alpha val="40000"/>
                </a:prstClr>
              </a:outerShdw>
            </a:effectLst>
          </p:spPr>
          <p:txBody>
            <a:bodyPr wrap="none">
              <a:spAutoFit/>
            </a:bodyPr>
            <a:lstStyle/>
            <a:p>
              <a:pPr algn="ctr" fontAlgn="base">
                <a:spcBef>
                  <a:spcPct val="0"/>
                </a:spcBef>
                <a:spcAft>
                  <a:spcPct val="0"/>
                </a:spcAft>
                <a:defRPr/>
              </a:pPr>
              <a:r>
                <a:rPr lang="en-US" sz="1100" b="1">
                  <a:solidFill>
                    <a:prstClr val="black"/>
                  </a:solidFill>
                  <a:cs typeface="Arial" charset="0"/>
                </a:rPr>
                <a:t>Jep Irwin</a:t>
              </a:r>
            </a:p>
            <a:p>
              <a:pPr algn="ctr" fontAlgn="base">
                <a:spcBef>
                  <a:spcPct val="0"/>
                </a:spcBef>
                <a:spcAft>
                  <a:spcPct val="0"/>
                </a:spcAft>
                <a:defRPr/>
              </a:pPr>
              <a:r>
                <a:rPr lang="en-US" sz="1000">
                  <a:solidFill>
                    <a:prstClr val="black"/>
                  </a:solidFill>
                  <a:cs typeface="Arial" charset="0"/>
                </a:rPr>
                <a:t>Ex Officio &amp; Head Coach</a:t>
              </a:r>
            </a:p>
            <a:p>
              <a:pPr algn="ctr" fontAlgn="base">
                <a:spcBef>
                  <a:spcPct val="0"/>
                </a:spcBef>
                <a:spcAft>
                  <a:spcPct val="0"/>
                </a:spcAft>
                <a:defRPr/>
              </a:pPr>
              <a:r>
                <a:rPr lang="en-US" sz="900">
                  <a:solidFill>
                    <a:prstClr val="black"/>
                  </a:solidFill>
                  <a:cs typeface="Arial" charset="0"/>
                </a:rPr>
                <a:t> </a:t>
              </a:r>
            </a:p>
          </p:txBody>
        </p:sp>
        <p:sp>
          <p:nvSpPr>
            <p:cNvPr id="15380" name="TextBox 16"/>
            <p:cNvSpPr txBox="1">
              <a:spLocks/>
            </p:cNvSpPr>
            <p:nvPr/>
          </p:nvSpPr>
          <p:spPr bwMode="auto">
            <a:xfrm>
              <a:off x="202" y="2736"/>
              <a:ext cx="691" cy="288"/>
            </a:xfrm>
            <a:prstGeom prst="rect">
              <a:avLst/>
            </a:prstGeom>
            <a:solidFill>
              <a:schemeClr val="bg1"/>
            </a:solidFill>
            <a:ln w="3175">
              <a:solidFill>
                <a:schemeClr val="tx1"/>
              </a:solidFill>
              <a:miter lim="800000"/>
              <a:headEnd/>
              <a:tailEnd/>
            </a:ln>
          </p:spPr>
          <p:txBody>
            <a:bodyPr wrap="none"/>
            <a:lstStyle/>
            <a:p>
              <a:pPr algn="ctr" fontAlgn="base">
                <a:spcBef>
                  <a:spcPct val="0"/>
                </a:spcBef>
                <a:spcAft>
                  <a:spcPct val="0"/>
                </a:spcAft>
              </a:pPr>
              <a:r>
                <a:rPr lang="en-US" sz="1000" b="1">
                  <a:solidFill>
                    <a:prstClr val="black"/>
                  </a:solidFill>
                  <a:cs typeface="Arial" charset="0"/>
                </a:rPr>
                <a:t>Mom’s Club</a:t>
              </a:r>
            </a:p>
            <a:p>
              <a:pPr algn="ctr" fontAlgn="base">
                <a:spcBef>
                  <a:spcPct val="0"/>
                </a:spcBef>
                <a:spcAft>
                  <a:spcPct val="0"/>
                </a:spcAft>
              </a:pPr>
              <a:r>
                <a:rPr lang="en-US" sz="1000">
                  <a:solidFill>
                    <a:prstClr val="black"/>
                  </a:solidFill>
                  <a:cs typeface="Arial" charset="0"/>
                </a:rPr>
                <a:t>Tana Gildea</a:t>
              </a:r>
            </a:p>
          </p:txBody>
        </p:sp>
        <p:sp>
          <p:nvSpPr>
            <p:cNvPr id="15383" name="TextBox 20"/>
            <p:cNvSpPr txBox="1">
              <a:spLocks/>
            </p:cNvSpPr>
            <p:nvPr/>
          </p:nvSpPr>
          <p:spPr bwMode="auto">
            <a:xfrm>
              <a:off x="202" y="1994"/>
              <a:ext cx="691" cy="288"/>
            </a:xfrm>
            <a:prstGeom prst="rect">
              <a:avLst/>
            </a:prstGeom>
            <a:solidFill>
              <a:schemeClr val="bg1"/>
            </a:solidFill>
            <a:ln w="3175">
              <a:solidFill>
                <a:schemeClr val="tx1"/>
              </a:solidFill>
              <a:miter lim="800000"/>
              <a:headEnd/>
              <a:tailEnd/>
            </a:ln>
          </p:spPr>
          <p:txBody>
            <a:bodyPr wrap="none"/>
            <a:lstStyle/>
            <a:p>
              <a:pPr algn="ctr" fontAlgn="base">
                <a:spcBef>
                  <a:spcPct val="0"/>
                </a:spcBef>
                <a:spcAft>
                  <a:spcPct val="0"/>
                </a:spcAft>
              </a:pPr>
              <a:r>
                <a:rPr lang="en-US" sz="1000" b="1">
                  <a:solidFill>
                    <a:prstClr val="black"/>
                  </a:solidFill>
                  <a:cs typeface="Arial" charset="0"/>
                </a:rPr>
                <a:t>Grounds/Game Day</a:t>
              </a:r>
            </a:p>
            <a:p>
              <a:pPr algn="ctr" fontAlgn="base">
                <a:spcBef>
                  <a:spcPct val="0"/>
                </a:spcBef>
                <a:spcAft>
                  <a:spcPct val="0"/>
                </a:spcAft>
              </a:pPr>
              <a:r>
                <a:rPr lang="en-US" sz="1000">
                  <a:solidFill>
                    <a:prstClr val="black"/>
                  </a:solidFill>
                  <a:cs typeface="Arial" charset="0"/>
                </a:rPr>
                <a:t>Mark Ingram</a:t>
              </a:r>
            </a:p>
          </p:txBody>
        </p:sp>
        <p:sp>
          <p:nvSpPr>
            <p:cNvPr id="15384" name="TextBox 23"/>
            <p:cNvSpPr txBox="1">
              <a:spLocks/>
            </p:cNvSpPr>
            <p:nvPr/>
          </p:nvSpPr>
          <p:spPr bwMode="auto">
            <a:xfrm>
              <a:off x="1128" y="1621"/>
              <a:ext cx="691" cy="288"/>
            </a:xfrm>
            <a:prstGeom prst="rect">
              <a:avLst/>
            </a:prstGeom>
            <a:solidFill>
              <a:srgbClr val="FF0000"/>
            </a:solidFill>
            <a:ln w="3175">
              <a:solidFill>
                <a:schemeClr val="tx1"/>
              </a:solidFill>
              <a:miter lim="800000"/>
              <a:headEnd/>
              <a:tailEnd/>
            </a:ln>
          </p:spPr>
          <p:txBody>
            <a:bodyPr wrap="none"/>
            <a:lstStyle/>
            <a:p>
              <a:pPr algn="ctr" fontAlgn="base">
                <a:spcBef>
                  <a:spcPct val="0"/>
                </a:spcBef>
                <a:spcAft>
                  <a:spcPct val="0"/>
                </a:spcAft>
              </a:pPr>
              <a:r>
                <a:rPr lang="en-US" sz="1000" b="1" dirty="0">
                  <a:solidFill>
                    <a:prstClr val="black"/>
                  </a:solidFill>
                  <a:cs typeface="Arial" charset="0"/>
                </a:rPr>
                <a:t>Friday Night </a:t>
              </a:r>
            </a:p>
            <a:p>
              <a:pPr algn="ctr" fontAlgn="base">
                <a:spcBef>
                  <a:spcPct val="0"/>
                </a:spcBef>
                <a:spcAft>
                  <a:spcPct val="0"/>
                </a:spcAft>
              </a:pPr>
              <a:endParaRPr lang="en-US" sz="1000" dirty="0">
                <a:solidFill>
                  <a:prstClr val="black"/>
                </a:solidFill>
                <a:cs typeface="Arial" charset="0"/>
              </a:endParaRPr>
            </a:p>
          </p:txBody>
        </p:sp>
        <p:sp>
          <p:nvSpPr>
            <p:cNvPr id="15385" name="TextBox 24"/>
            <p:cNvSpPr txBox="1">
              <a:spLocks/>
            </p:cNvSpPr>
            <p:nvPr/>
          </p:nvSpPr>
          <p:spPr bwMode="auto">
            <a:xfrm>
              <a:off x="1128" y="1994"/>
              <a:ext cx="691" cy="288"/>
            </a:xfrm>
            <a:prstGeom prst="rect">
              <a:avLst/>
            </a:prstGeom>
            <a:solidFill>
              <a:schemeClr val="bg1"/>
            </a:solidFill>
            <a:ln w="3175">
              <a:solidFill>
                <a:schemeClr val="tx1"/>
              </a:solidFill>
              <a:miter lim="800000"/>
              <a:headEnd/>
              <a:tailEnd/>
            </a:ln>
          </p:spPr>
          <p:txBody>
            <a:bodyPr wrap="none"/>
            <a:lstStyle/>
            <a:p>
              <a:pPr algn="ctr" fontAlgn="base">
                <a:spcBef>
                  <a:spcPct val="0"/>
                </a:spcBef>
                <a:spcAft>
                  <a:spcPct val="0"/>
                </a:spcAft>
              </a:pPr>
              <a:r>
                <a:rPr lang="en-US" sz="1000" b="1" dirty="0">
                  <a:solidFill>
                    <a:prstClr val="black"/>
                  </a:solidFill>
                  <a:cs typeface="Arial" charset="0"/>
                </a:rPr>
                <a:t>Thursday Night </a:t>
              </a:r>
            </a:p>
            <a:p>
              <a:pPr algn="ctr" fontAlgn="base">
                <a:spcBef>
                  <a:spcPct val="0"/>
                </a:spcBef>
                <a:spcAft>
                  <a:spcPct val="0"/>
                </a:spcAft>
              </a:pPr>
              <a:r>
                <a:rPr lang="en-US" sz="1000" dirty="0" smtClean="0">
                  <a:solidFill>
                    <a:prstClr val="black"/>
                  </a:solidFill>
                  <a:cs typeface="Arial" charset="0"/>
                </a:rPr>
                <a:t>Melinda </a:t>
              </a:r>
              <a:r>
                <a:rPr lang="en-US" sz="1000" dirty="0" err="1">
                  <a:solidFill>
                    <a:prstClr val="black"/>
                  </a:solidFill>
                  <a:cs typeface="Arial" charset="0"/>
                </a:rPr>
                <a:t>Donalson</a:t>
              </a:r>
              <a:endParaRPr lang="en-US" sz="1000" dirty="0">
                <a:solidFill>
                  <a:prstClr val="black"/>
                </a:solidFill>
                <a:cs typeface="Arial" charset="0"/>
              </a:endParaRPr>
            </a:p>
          </p:txBody>
        </p:sp>
        <p:sp>
          <p:nvSpPr>
            <p:cNvPr id="15386" name="TextBox 25"/>
            <p:cNvSpPr txBox="1">
              <a:spLocks/>
            </p:cNvSpPr>
            <p:nvPr/>
          </p:nvSpPr>
          <p:spPr bwMode="auto">
            <a:xfrm>
              <a:off x="1128" y="2365"/>
              <a:ext cx="691" cy="288"/>
            </a:xfrm>
            <a:prstGeom prst="rect">
              <a:avLst/>
            </a:prstGeom>
            <a:solidFill>
              <a:schemeClr val="bg1"/>
            </a:solidFill>
            <a:ln w="3175">
              <a:solidFill>
                <a:schemeClr val="tx1"/>
              </a:solidFill>
              <a:miter lim="800000"/>
              <a:headEnd/>
              <a:tailEnd/>
            </a:ln>
          </p:spPr>
          <p:txBody>
            <a:bodyPr wrap="none"/>
            <a:lstStyle/>
            <a:p>
              <a:pPr algn="ctr" fontAlgn="base">
                <a:spcBef>
                  <a:spcPct val="0"/>
                </a:spcBef>
                <a:spcAft>
                  <a:spcPct val="0"/>
                </a:spcAft>
              </a:pPr>
              <a:r>
                <a:rPr lang="en-US" sz="1000" b="1" dirty="0">
                  <a:solidFill>
                    <a:prstClr val="black"/>
                  </a:solidFill>
                  <a:cs typeface="Arial" charset="0"/>
                </a:rPr>
                <a:t>Trojan House</a:t>
              </a:r>
            </a:p>
            <a:p>
              <a:pPr algn="ctr" fontAlgn="base">
                <a:spcBef>
                  <a:spcPct val="0"/>
                </a:spcBef>
                <a:spcAft>
                  <a:spcPct val="0"/>
                </a:spcAft>
              </a:pPr>
              <a:r>
                <a:rPr lang="en-US" sz="1000" dirty="0">
                  <a:solidFill>
                    <a:prstClr val="black"/>
                  </a:solidFill>
                  <a:cs typeface="Arial" charset="0"/>
                </a:rPr>
                <a:t>Lori </a:t>
              </a:r>
              <a:r>
                <a:rPr lang="en-US" sz="1000" dirty="0" err="1" smtClean="0">
                  <a:solidFill>
                    <a:prstClr val="black"/>
                  </a:solidFill>
                  <a:cs typeface="Arial" charset="0"/>
                </a:rPr>
                <a:t>Lanser</a:t>
              </a:r>
              <a:endParaRPr lang="en-US" sz="1000" b="1" dirty="0">
                <a:solidFill>
                  <a:prstClr val="black"/>
                </a:solidFill>
                <a:cs typeface="Arial" charset="0"/>
              </a:endParaRPr>
            </a:p>
            <a:p>
              <a:pPr algn="ctr" fontAlgn="base">
                <a:spcBef>
                  <a:spcPct val="0"/>
                </a:spcBef>
                <a:spcAft>
                  <a:spcPct val="0"/>
                </a:spcAft>
              </a:pPr>
              <a:r>
                <a:rPr lang="en-US" sz="1000" dirty="0">
                  <a:solidFill>
                    <a:prstClr val="black"/>
                  </a:solidFill>
                  <a:cs typeface="Arial" charset="0"/>
                </a:rPr>
                <a:t> </a:t>
              </a:r>
            </a:p>
          </p:txBody>
        </p:sp>
        <p:sp>
          <p:nvSpPr>
            <p:cNvPr id="15387" name="TextBox 26"/>
            <p:cNvSpPr txBox="1">
              <a:spLocks/>
            </p:cNvSpPr>
            <p:nvPr/>
          </p:nvSpPr>
          <p:spPr bwMode="auto">
            <a:xfrm>
              <a:off x="1128" y="2736"/>
              <a:ext cx="691" cy="288"/>
            </a:xfrm>
            <a:prstGeom prst="rect">
              <a:avLst/>
            </a:prstGeom>
            <a:solidFill>
              <a:schemeClr val="bg1"/>
            </a:solidFill>
            <a:ln w="3175">
              <a:solidFill>
                <a:schemeClr val="tx1"/>
              </a:solidFill>
              <a:miter lim="800000"/>
              <a:headEnd/>
              <a:tailEnd/>
            </a:ln>
          </p:spPr>
          <p:txBody>
            <a:bodyPr wrap="none"/>
            <a:lstStyle/>
            <a:p>
              <a:pPr algn="ctr" fontAlgn="base">
                <a:spcBef>
                  <a:spcPct val="0"/>
                </a:spcBef>
                <a:spcAft>
                  <a:spcPct val="0"/>
                </a:spcAft>
              </a:pPr>
              <a:r>
                <a:rPr lang="en-US" sz="1000" b="1">
                  <a:solidFill>
                    <a:prstClr val="black"/>
                  </a:solidFill>
                  <a:cs typeface="Arial" charset="0"/>
                </a:rPr>
                <a:t>Varsity  Meals</a:t>
              </a:r>
            </a:p>
            <a:p>
              <a:pPr algn="ctr" fontAlgn="base">
                <a:spcBef>
                  <a:spcPct val="0"/>
                </a:spcBef>
                <a:spcAft>
                  <a:spcPct val="0"/>
                </a:spcAft>
              </a:pPr>
              <a:r>
                <a:rPr lang="en-US" sz="1000">
                  <a:solidFill>
                    <a:prstClr val="black"/>
                  </a:solidFill>
                  <a:cs typeface="Arial" charset="0"/>
                </a:rPr>
                <a:t>Lauren Penter</a:t>
              </a:r>
            </a:p>
          </p:txBody>
        </p:sp>
        <p:sp>
          <p:nvSpPr>
            <p:cNvPr id="15388" name="TextBox 28"/>
            <p:cNvSpPr txBox="1">
              <a:spLocks/>
            </p:cNvSpPr>
            <p:nvPr/>
          </p:nvSpPr>
          <p:spPr bwMode="auto">
            <a:xfrm>
              <a:off x="1128" y="3092"/>
              <a:ext cx="691" cy="288"/>
            </a:xfrm>
            <a:prstGeom prst="rect">
              <a:avLst/>
            </a:prstGeom>
            <a:solidFill>
              <a:schemeClr val="bg1"/>
            </a:solidFill>
            <a:ln w="3175">
              <a:solidFill>
                <a:schemeClr val="tx1"/>
              </a:solidFill>
              <a:miter lim="800000"/>
              <a:headEnd/>
              <a:tailEnd/>
            </a:ln>
          </p:spPr>
          <p:txBody>
            <a:bodyPr wrap="none"/>
            <a:lstStyle/>
            <a:p>
              <a:pPr algn="ctr" fontAlgn="base">
                <a:spcBef>
                  <a:spcPct val="0"/>
                </a:spcBef>
                <a:spcAft>
                  <a:spcPct val="0"/>
                </a:spcAft>
              </a:pPr>
              <a:r>
                <a:rPr lang="en-US" sz="1000" b="1" dirty="0">
                  <a:solidFill>
                    <a:prstClr val="black"/>
                  </a:solidFill>
                  <a:cs typeface="Arial" charset="0"/>
                </a:rPr>
                <a:t>JV/Frosh Meals</a:t>
              </a:r>
            </a:p>
            <a:p>
              <a:pPr algn="ctr" fontAlgn="base">
                <a:spcBef>
                  <a:spcPct val="0"/>
                </a:spcBef>
                <a:spcAft>
                  <a:spcPct val="0"/>
                </a:spcAft>
              </a:pPr>
              <a:r>
                <a:rPr lang="en-US" sz="1000" dirty="0" smtClean="0">
                  <a:solidFill>
                    <a:prstClr val="black"/>
                  </a:solidFill>
                  <a:cs typeface="Arial" charset="0"/>
                </a:rPr>
                <a:t>Stefanie Brown</a:t>
              </a:r>
              <a:endParaRPr lang="en-US" sz="1000" dirty="0">
                <a:solidFill>
                  <a:prstClr val="black"/>
                </a:solidFill>
                <a:cs typeface="Arial" charset="0"/>
              </a:endParaRPr>
            </a:p>
          </p:txBody>
        </p:sp>
        <p:sp>
          <p:nvSpPr>
            <p:cNvPr id="15390" name="TextBox 23"/>
            <p:cNvSpPr txBox="1">
              <a:spLocks/>
            </p:cNvSpPr>
            <p:nvPr/>
          </p:nvSpPr>
          <p:spPr bwMode="auto">
            <a:xfrm>
              <a:off x="2055" y="1621"/>
              <a:ext cx="691" cy="288"/>
            </a:xfrm>
            <a:prstGeom prst="rect">
              <a:avLst/>
            </a:prstGeom>
            <a:solidFill>
              <a:schemeClr val="bg1"/>
            </a:solidFill>
            <a:ln w="3175">
              <a:solidFill>
                <a:schemeClr val="tx1"/>
              </a:solidFill>
              <a:miter lim="800000"/>
              <a:headEnd/>
              <a:tailEnd/>
            </a:ln>
          </p:spPr>
          <p:txBody>
            <a:bodyPr wrap="none"/>
            <a:lstStyle/>
            <a:p>
              <a:pPr algn="ctr" fontAlgn="base">
                <a:spcBef>
                  <a:spcPct val="0"/>
                </a:spcBef>
                <a:spcAft>
                  <a:spcPct val="0"/>
                </a:spcAft>
              </a:pPr>
              <a:r>
                <a:rPr lang="en-US" sz="1000" b="1" dirty="0">
                  <a:solidFill>
                    <a:prstClr val="black"/>
                  </a:solidFill>
                  <a:cs typeface="Arial" charset="0"/>
                </a:rPr>
                <a:t>Senior </a:t>
              </a:r>
              <a:r>
                <a:rPr lang="en-US" sz="1000" b="1" dirty="0" smtClean="0">
                  <a:solidFill>
                    <a:prstClr val="black"/>
                  </a:solidFill>
                  <a:cs typeface="Arial" charset="0"/>
                </a:rPr>
                <a:t>Mom</a:t>
              </a:r>
              <a:endParaRPr lang="en-US" sz="1000" b="1" dirty="0">
                <a:solidFill>
                  <a:prstClr val="black"/>
                </a:solidFill>
                <a:cs typeface="Arial" charset="0"/>
              </a:endParaRPr>
            </a:p>
            <a:p>
              <a:pPr algn="ctr" fontAlgn="base">
                <a:spcBef>
                  <a:spcPct val="0"/>
                </a:spcBef>
                <a:spcAft>
                  <a:spcPct val="0"/>
                </a:spcAft>
              </a:pPr>
              <a:r>
                <a:rPr lang="en-US" sz="1000" dirty="0">
                  <a:solidFill>
                    <a:prstClr val="black"/>
                  </a:solidFill>
                  <a:cs typeface="Arial" charset="0"/>
                </a:rPr>
                <a:t>Kim Cross</a:t>
              </a:r>
            </a:p>
            <a:p>
              <a:pPr algn="ctr" fontAlgn="base">
                <a:spcBef>
                  <a:spcPct val="0"/>
                </a:spcBef>
                <a:spcAft>
                  <a:spcPct val="0"/>
                </a:spcAft>
              </a:pPr>
              <a:endParaRPr lang="en-US" sz="1000" dirty="0">
                <a:solidFill>
                  <a:prstClr val="black"/>
                </a:solidFill>
                <a:cs typeface="Arial" charset="0"/>
              </a:endParaRPr>
            </a:p>
          </p:txBody>
        </p:sp>
        <p:sp>
          <p:nvSpPr>
            <p:cNvPr id="15391" name="TextBox 23"/>
            <p:cNvSpPr txBox="1">
              <a:spLocks/>
            </p:cNvSpPr>
            <p:nvPr/>
          </p:nvSpPr>
          <p:spPr bwMode="auto">
            <a:xfrm>
              <a:off x="2055" y="3092"/>
              <a:ext cx="691" cy="288"/>
            </a:xfrm>
            <a:prstGeom prst="rect">
              <a:avLst/>
            </a:prstGeom>
            <a:solidFill>
              <a:schemeClr val="bg1"/>
            </a:solidFill>
            <a:ln w="3175">
              <a:solidFill>
                <a:schemeClr val="tx1"/>
              </a:solidFill>
              <a:miter lim="800000"/>
              <a:headEnd/>
              <a:tailEnd/>
            </a:ln>
          </p:spPr>
          <p:txBody>
            <a:bodyPr wrap="none"/>
            <a:lstStyle/>
            <a:p>
              <a:pPr algn="ctr" fontAlgn="base">
                <a:spcBef>
                  <a:spcPct val="0"/>
                </a:spcBef>
                <a:spcAft>
                  <a:spcPct val="0"/>
                </a:spcAft>
              </a:pPr>
              <a:r>
                <a:rPr lang="en-US" sz="1000" b="1">
                  <a:solidFill>
                    <a:prstClr val="black"/>
                  </a:solidFill>
                  <a:cs typeface="Arial" charset="0"/>
                </a:rPr>
                <a:t>Cheer Liaison</a:t>
              </a:r>
            </a:p>
            <a:p>
              <a:pPr algn="ctr" fontAlgn="base">
                <a:spcBef>
                  <a:spcPct val="0"/>
                </a:spcBef>
                <a:spcAft>
                  <a:spcPct val="0"/>
                </a:spcAft>
              </a:pPr>
              <a:r>
                <a:rPr lang="en-US" sz="1000">
                  <a:solidFill>
                    <a:prstClr val="black"/>
                  </a:solidFill>
                  <a:cs typeface="Arial" charset="0"/>
                </a:rPr>
                <a:t>Cindy Curran</a:t>
              </a:r>
            </a:p>
          </p:txBody>
        </p:sp>
        <p:sp>
          <p:nvSpPr>
            <p:cNvPr id="15392" name="TextBox 23"/>
            <p:cNvSpPr txBox="1">
              <a:spLocks/>
            </p:cNvSpPr>
            <p:nvPr/>
          </p:nvSpPr>
          <p:spPr bwMode="auto">
            <a:xfrm>
              <a:off x="2982" y="1621"/>
              <a:ext cx="691" cy="288"/>
            </a:xfrm>
            <a:prstGeom prst="rect">
              <a:avLst/>
            </a:prstGeom>
            <a:solidFill>
              <a:schemeClr val="bg1"/>
            </a:solidFill>
            <a:ln w="3175">
              <a:solidFill>
                <a:schemeClr val="tx1"/>
              </a:solidFill>
              <a:miter lim="800000"/>
              <a:headEnd/>
              <a:tailEnd/>
            </a:ln>
          </p:spPr>
          <p:txBody>
            <a:bodyPr wrap="none"/>
            <a:lstStyle/>
            <a:p>
              <a:pPr algn="ctr" fontAlgn="base">
                <a:spcBef>
                  <a:spcPct val="0"/>
                </a:spcBef>
                <a:spcAft>
                  <a:spcPct val="0"/>
                </a:spcAft>
              </a:pPr>
              <a:r>
                <a:rPr lang="en-US" sz="1000" b="1" dirty="0">
                  <a:solidFill>
                    <a:prstClr val="black"/>
                  </a:solidFill>
                  <a:cs typeface="Arial" charset="0"/>
                </a:rPr>
                <a:t>Reserve Seating</a:t>
              </a:r>
            </a:p>
            <a:p>
              <a:pPr algn="ctr" fontAlgn="base">
                <a:spcBef>
                  <a:spcPct val="0"/>
                </a:spcBef>
                <a:spcAft>
                  <a:spcPct val="0"/>
                </a:spcAft>
              </a:pPr>
              <a:r>
                <a:rPr lang="en-US" sz="1000" dirty="0" smtClean="0">
                  <a:solidFill>
                    <a:prstClr val="black"/>
                  </a:solidFill>
                  <a:cs typeface="Arial" charset="0"/>
                </a:rPr>
                <a:t>Brett Ryan</a:t>
              </a:r>
              <a:endParaRPr lang="en-US" sz="1000" dirty="0">
                <a:solidFill>
                  <a:prstClr val="black"/>
                </a:solidFill>
                <a:cs typeface="Arial" charset="0"/>
              </a:endParaRPr>
            </a:p>
          </p:txBody>
        </p:sp>
        <p:sp>
          <p:nvSpPr>
            <p:cNvPr id="15393" name="TextBox 23"/>
            <p:cNvSpPr txBox="1">
              <a:spLocks/>
            </p:cNvSpPr>
            <p:nvPr/>
          </p:nvSpPr>
          <p:spPr bwMode="auto">
            <a:xfrm>
              <a:off x="2055" y="1994"/>
              <a:ext cx="691" cy="288"/>
            </a:xfrm>
            <a:prstGeom prst="rect">
              <a:avLst/>
            </a:prstGeom>
            <a:solidFill>
              <a:schemeClr val="bg1"/>
            </a:solidFill>
            <a:ln w="3175">
              <a:solidFill>
                <a:schemeClr val="tx1"/>
              </a:solidFill>
              <a:miter lim="800000"/>
              <a:headEnd/>
              <a:tailEnd/>
            </a:ln>
          </p:spPr>
          <p:txBody>
            <a:bodyPr wrap="none"/>
            <a:lstStyle/>
            <a:p>
              <a:pPr algn="ctr" fontAlgn="base">
                <a:spcBef>
                  <a:spcPct val="0"/>
                </a:spcBef>
                <a:spcAft>
                  <a:spcPct val="0"/>
                </a:spcAft>
              </a:pPr>
              <a:r>
                <a:rPr lang="en-US" sz="1000" b="1" dirty="0">
                  <a:solidFill>
                    <a:prstClr val="black"/>
                  </a:solidFill>
                  <a:cs typeface="Arial" charset="0"/>
                </a:rPr>
                <a:t>Junior </a:t>
              </a:r>
              <a:r>
                <a:rPr lang="en-US" sz="1000" b="1" dirty="0" smtClean="0">
                  <a:solidFill>
                    <a:prstClr val="black"/>
                  </a:solidFill>
                  <a:cs typeface="Arial" charset="0"/>
                </a:rPr>
                <a:t>Mom</a:t>
              </a:r>
            </a:p>
            <a:p>
              <a:pPr algn="ctr" fontAlgn="base">
                <a:spcBef>
                  <a:spcPct val="0"/>
                </a:spcBef>
                <a:spcAft>
                  <a:spcPct val="0"/>
                </a:spcAft>
              </a:pPr>
              <a:r>
                <a:rPr lang="en-US" sz="1000" dirty="0">
                  <a:solidFill>
                    <a:prstClr val="black"/>
                  </a:solidFill>
                  <a:cs typeface="Arial" charset="0"/>
                </a:rPr>
                <a:t>Missy </a:t>
              </a:r>
              <a:r>
                <a:rPr lang="en-US" sz="1000" dirty="0" err="1">
                  <a:solidFill>
                    <a:prstClr val="black"/>
                  </a:solidFill>
                  <a:cs typeface="Arial" charset="0"/>
                </a:rPr>
                <a:t>Beaverson</a:t>
              </a:r>
              <a:endParaRPr lang="en-US" sz="1000" dirty="0">
                <a:solidFill>
                  <a:prstClr val="black"/>
                </a:solidFill>
                <a:cs typeface="Arial" charset="0"/>
              </a:endParaRPr>
            </a:p>
            <a:p>
              <a:pPr algn="ctr" fontAlgn="base">
                <a:spcBef>
                  <a:spcPct val="0"/>
                </a:spcBef>
                <a:spcAft>
                  <a:spcPct val="0"/>
                </a:spcAft>
              </a:pPr>
              <a:endParaRPr lang="en-US" sz="1000" b="1" dirty="0">
                <a:solidFill>
                  <a:prstClr val="black"/>
                </a:solidFill>
                <a:cs typeface="Arial" charset="0"/>
              </a:endParaRPr>
            </a:p>
          </p:txBody>
        </p:sp>
        <p:sp>
          <p:nvSpPr>
            <p:cNvPr id="15394" name="TextBox 23"/>
            <p:cNvSpPr txBox="1">
              <a:spLocks/>
            </p:cNvSpPr>
            <p:nvPr/>
          </p:nvSpPr>
          <p:spPr bwMode="auto">
            <a:xfrm>
              <a:off x="2055" y="2365"/>
              <a:ext cx="691" cy="288"/>
            </a:xfrm>
            <a:prstGeom prst="rect">
              <a:avLst/>
            </a:prstGeom>
            <a:solidFill>
              <a:schemeClr val="bg1"/>
            </a:solidFill>
            <a:ln w="3175">
              <a:solidFill>
                <a:schemeClr val="tx1"/>
              </a:solidFill>
              <a:miter lim="800000"/>
              <a:headEnd/>
              <a:tailEnd/>
            </a:ln>
          </p:spPr>
          <p:txBody>
            <a:bodyPr wrap="none"/>
            <a:lstStyle/>
            <a:p>
              <a:pPr algn="ctr" fontAlgn="base">
                <a:spcBef>
                  <a:spcPct val="0"/>
                </a:spcBef>
                <a:spcAft>
                  <a:spcPct val="0"/>
                </a:spcAft>
              </a:pPr>
              <a:r>
                <a:rPr lang="en-US" sz="1000" b="1" dirty="0">
                  <a:solidFill>
                    <a:prstClr val="black"/>
                  </a:solidFill>
                  <a:cs typeface="Arial" charset="0"/>
                </a:rPr>
                <a:t>Sophomore </a:t>
              </a:r>
              <a:r>
                <a:rPr lang="en-US" sz="1000" b="1" dirty="0" smtClean="0">
                  <a:solidFill>
                    <a:prstClr val="black"/>
                  </a:solidFill>
                  <a:cs typeface="Arial" charset="0"/>
                </a:rPr>
                <a:t>Mom</a:t>
              </a:r>
            </a:p>
            <a:p>
              <a:pPr algn="ctr" fontAlgn="base">
                <a:spcBef>
                  <a:spcPct val="0"/>
                </a:spcBef>
                <a:spcAft>
                  <a:spcPct val="0"/>
                </a:spcAft>
              </a:pPr>
              <a:r>
                <a:rPr lang="en-US" sz="1000" dirty="0" smtClean="0">
                  <a:solidFill>
                    <a:prstClr val="black"/>
                  </a:solidFill>
                  <a:cs typeface="Arial" charset="0"/>
                </a:rPr>
                <a:t>Lori </a:t>
              </a:r>
              <a:r>
                <a:rPr lang="en-US" sz="1000" dirty="0" err="1">
                  <a:solidFill>
                    <a:prstClr val="black"/>
                  </a:solidFill>
                  <a:cs typeface="Arial" charset="0"/>
                </a:rPr>
                <a:t>Lanser</a:t>
              </a:r>
              <a:r>
                <a:rPr lang="en-US" sz="1000" dirty="0">
                  <a:solidFill>
                    <a:prstClr val="black"/>
                  </a:solidFill>
                  <a:cs typeface="Arial" charset="0"/>
                </a:rPr>
                <a:t> </a:t>
              </a:r>
            </a:p>
            <a:p>
              <a:pPr algn="ctr" fontAlgn="base">
                <a:spcBef>
                  <a:spcPct val="0"/>
                </a:spcBef>
                <a:spcAft>
                  <a:spcPct val="0"/>
                </a:spcAft>
              </a:pPr>
              <a:endParaRPr lang="en-US" sz="1000" b="1" dirty="0">
                <a:solidFill>
                  <a:prstClr val="black"/>
                </a:solidFill>
                <a:cs typeface="Arial" charset="0"/>
              </a:endParaRPr>
            </a:p>
          </p:txBody>
        </p:sp>
        <p:sp>
          <p:nvSpPr>
            <p:cNvPr id="15396" name="TextBox 23"/>
            <p:cNvSpPr txBox="1">
              <a:spLocks/>
            </p:cNvSpPr>
            <p:nvPr/>
          </p:nvSpPr>
          <p:spPr bwMode="auto">
            <a:xfrm>
              <a:off x="2055" y="2736"/>
              <a:ext cx="691" cy="288"/>
            </a:xfrm>
            <a:prstGeom prst="rect">
              <a:avLst/>
            </a:prstGeom>
            <a:solidFill>
              <a:schemeClr val="bg1"/>
            </a:solidFill>
            <a:ln w="3175">
              <a:solidFill>
                <a:schemeClr val="tx1"/>
              </a:solidFill>
              <a:miter lim="800000"/>
              <a:headEnd/>
              <a:tailEnd/>
            </a:ln>
          </p:spPr>
          <p:txBody>
            <a:bodyPr wrap="none"/>
            <a:lstStyle/>
            <a:p>
              <a:pPr algn="ctr" fontAlgn="base">
                <a:spcBef>
                  <a:spcPct val="0"/>
                </a:spcBef>
                <a:spcAft>
                  <a:spcPct val="0"/>
                </a:spcAft>
              </a:pPr>
              <a:r>
                <a:rPr lang="en-US" sz="1000" b="1" dirty="0">
                  <a:solidFill>
                    <a:prstClr val="black"/>
                  </a:solidFill>
                  <a:cs typeface="Arial" charset="0"/>
                </a:rPr>
                <a:t>Freshman </a:t>
              </a:r>
              <a:r>
                <a:rPr lang="en-US" sz="1000" b="1" dirty="0" smtClean="0">
                  <a:solidFill>
                    <a:prstClr val="black"/>
                  </a:solidFill>
                  <a:cs typeface="Arial" charset="0"/>
                </a:rPr>
                <a:t>Mom</a:t>
              </a:r>
            </a:p>
            <a:p>
              <a:pPr algn="ctr" fontAlgn="base">
                <a:spcBef>
                  <a:spcPct val="0"/>
                </a:spcBef>
                <a:spcAft>
                  <a:spcPct val="0"/>
                </a:spcAft>
              </a:pPr>
              <a:r>
                <a:rPr lang="en-US" sz="1000" dirty="0" smtClean="0">
                  <a:solidFill>
                    <a:prstClr val="black"/>
                  </a:solidFill>
                  <a:cs typeface="Arial" charset="0"/>
                </a:rPr>
                <a:t>Kelli Reis</a:t>
              </a:r>
              <a:endParaRPr lang="en-US" sz="1000" dirty="0">
                <a:solidFill>
                  <a:prstClr val="black"/>
                </a:solidFill>
                <a:cs typeface="Arial" charset="0"/>
              </a:endParaRPr>
            </a:p>
          </p:txBody>
        </p:sp>
        <p:sp>
          <p:nvSpPr>
            <p:cNvPr id="15398" name="TextBox 23"/>
            <p:cNvSpPr txBox="1">
              <a:spLocks noChangeAspect="1"/>
            </p:cNvSpPr>
            <p:nvPr/>
          </p:nvSpPr>
          <p:spPr bwMode="auto">
            <a:xfrm>
              <a:off x="2983" y="2004"/>
              <a:ext cx="691" cy="288"/>
            </a:xfrm>
            <a:prstGeom prst="rect">
              <a:avLst/>
            </a:prstGeom>
            <a:solidFill>
              <a:schemeClr val="bg1"/>
            </a:solidFill>
            <a:ln w="3175">
              <a:solidFill>
                <a:schemeClr val="tx1"/>
              </a:solidFill>
              <a:miter lim="800000"/>
              <a:headEnd/>
              <a:tailEnd/>
            </a:ln>
          </p:spPr>
          <p:txBody>
            <a:bodyPr wrap="none"/>
            <a:lstStyle/>
            <a:p>
              <a:pPr algn="ctr" fontAlgn="base">
                <a:spcBef>
                  <a:spcPct val="0"/>
                </a:spcBef>
                <a:spcAft>
                  <a:spcPct val="0"/>
                </a:spcAft>
              </a:pPr>
              <a:r>
                <a:rPr lang="en-US" sz="1000" b="1" dirty="0">
                  <a:solidFill>
                    <a:prstClr val="black"/>
                  </a:solidFill>
                  <a:cs typeface="Arial" charset="0"/>
                </a:rPr>
                <a:t>Youth Programs</a:t>
              </a:r>
            </a:p>
            <a:p>
              <a:pPr algn="ctr" fontAlgn="base">
                <a:spcBef>
                  <a:spcPct val="0"/>
                </a:spcBef>
                <a:spcAft>
                  <a:spcPct val="0"/>
                </a:spcAft>
              </a:pPr>
              <a:r>
                <a:rPr lang="en-US" sz="1000" dirty="0">
                  <a:solidFill>
                    <a:prstClr val="black"/>
                  </a:solidFill>
                  <a:cs typeface="Arial" charset="0"/>
                </a:rPr>
                <a:t>Rick Hall</a:t>
              </a:r>
            </a:p>
            <a:p>
              <a:pPr algn="ctr" fontAlgn="base">
                <a:spcBef>
                  <a:spcPct val="0"/>
                </a:spcBef>
                <a:spcAft>
                  <a:spcPct val="0"/>
                </a:spcAft>
              </a:pPr>
              <a:r>
                <a:rPr lang="en-US" sz="1000" dirty="0">
                  <a:solidFill>
                    <a:prstClr val="black"/>
                  </a:solidFill>
                  <a:cs typeface="Arial" charset="0"/>
                </a:rPr>
                <a:t> </a:t>
              </a:r>
            </a:p>
          </p:txBody>
        </p:sp>
        <p:sp>
          <p:nvSpPr>
            <p:cNvPr id="15399" name="TextBox 23"/>
            <p:cNvSpPr txBox="1">
              <a:spLocks/>
            </p:cNvSpPr>
            <p:nvPr/>
          </p:nvSpPr>
          <p:spPr bwMode="auto">
            <a:xfrm>
              <a:off x="192" y="3456"/>
              <a:ext cx="691" cy="288"/>
            </a:xfrm>
            <a:prstGeom prst="rect">
              <a:avLst/>
            </a:prstGeom>
            <a:solidFill>
              <a:schemeClr val="bg1"/>
            </a:solidFill>
            <a:ln w="0">
              <a:solidFill>
                <a:schemeClr val="tx1"/>
              </a:solidFill>
              <a:miter lim="800000"/>
              <a:headEnd/>
              <a:tailEnd/>
            </a:ln>
          </p:spPr>
          <p:txBody>
            <a:bodyPr wrap="none"/>
            <a:lstStyle/>
            <a:p>
              <a:pPr algn="ctr" fontAlgn="base">
                <a:spcBef>
                  <a:spcPct val="0"/>
                </a:spcBef>
                <a:spcAft>
                  <a:spcPct val="0"/>
                </a:spcAft>
              </a:pPr>
              <a:r>
                <a:rPr lang="en-US" sz="1000" b="1">
                  <a:solidFill>
                    <a:prstClr val="black"/>
                  </a:solidFill>
                  <a:cs typeface="Arial" charset="0"/>
                </a:rPr>
                <a:t>Game Day Programs</a:t>
              </a:r>
            </a:p>
            <a:p>
              <a:pPr algn="ctr" fontAlgn="base">
                <a:spcBef>
                  <a:spcPct val="0"/>
                </a:spcBef>
                <a:spcAft>
                  <a:spcPct val="0"/>
                </a:spcAft>
              </a:pPr>
              <a:r>
                <a:rPr lang="en-US" sz="1000">
                  <a:solidFill>
                    <a:prstClr val="black"/>
                  </a:solidFill>
                  <a:cs typeface="Arial" charset="0"/>
                </a:rPr>
                <a:t>Stella Rooker</a:t>
              </a:r>
            </a:p>
          </p:txBody>
        </p:sp>
        <p:sp>
          <p:nvSpPr>
            <p:cNvPr id="15400" name="TextBox 23"/>
            <p:cNvSpPr txBox="1">
              <a:spLocks/>
            </p:cNvSpPr>
            <p:nvPr/>
          </p:nvSpPr>
          <p:spPr bwMode="auto">
            <a:xfrm>
              <a:off x="3907" y="1621"/>
              <a:ext cx="691" cy="288"/>
            </a:xfrm>
            <a:prstGeom prst="rect">
              <a:avLst/>
            </a:prstGeom>
            <a:solidFill>
              <a:schemeClr val="bg1"/>
            </a:solidFill>
            <a:ln w="3175">
              <a:solidFill>
                <a:schemeClr val="tx1"/>
              </a:solidFill>
              <a:miter lim="800000"/>
              <a:headEnd/>
              <a:tailEnd/>
            </a:ln>
          </p:spPr>
          <p:txBody>
            <a:bodyPr wrap="none"/>
            <a:lstStyle/>
            <a:p>
              <a:pPr algn="ctr" fontAlgn="base">
                <a:spcBef>
                  <a:spcPct val="0"/>
                </a:spcBef>
                <a:spcAft>
                  <a:spcPct val="0"/>
                </a:spcAft>
              </a:pPr>
              <a:r>
                <a:rPr lang="en-US" sz="1000" b="1" dirty="0">
                  <a:solidFill>
                    <a:prstClr val="black"/>
                  </a:solidFill>
                  <a:cs typeface="Arial" charset="0"/>
                </a:rPr>
                <a:t>Kickoff Banquet</a:t>
              </a:r>
            </a:p>
            <a:p>
              <a:pPr algn="ctr" fontAlgn="base">
                <a:spcBef>
                  <a:spcPct val="0"/>
                </a:spcBef>
                <a:spcAft>
                  <a:spcPct val="0"/>
                </a:spcAft>
              </a:pPr>
              <a:r>
                <a:rPr lang="en-US" sz="1000" dirty="0">
                  <a:solidFill>
                    <a:prstClr val="black"/>
                  </a:solidFill>
                  <a:cs typeface="Arial" charset="0"/>
                </a:rPr>
                <a:t> Alice </a:t>
              </a:r>
              <a:r>
                <a:rPr lang="en-US" sz="1000" dirty="0" smtClean="0">
                  <a:solidFill>
                    <a:prstClr val="black"/>
                  </a:solidFill>
                  <a:cs typeface="Arial" charset="0"/>
                </a:rPr>
                <a:t>Wasson</a:t>
              </a:r>
              <a:endParaRPr lang="en-US" sz="1000" dirty="0">
                <a:solidFill>
                  <a:prstClr val="black"/>
                </a:solidFill>
                <a:cs typeface="Arial" charset="0"/>
              </a:endParaRPr>
            </a:p>
          </p:txBody>
        </p:sp>
        <p:sp>
          <p:nvSpPr>
            <p:cNvPr id="15401" name="TextBox 23"/>
            <p:cNvSpPr txBox="1">
              <a:spLocks/>
            </p:cNvSpPr>
            <p:nvPr/>
          </p:nvSpPr>
          <p:spPr bwMode="auto">
            <a:xfrm>
              <a:off x="3907" y="1994"/>
              <a:ext cx="691" cy="288"/>
            </a:xfrm>
            <a:prstGeom prst="rect">
              <a:avLst/>
            </a:prstGeom>
            <a:solidFill>
              <a:schemeClr val="bg1"/>
            </a:solidFill>
            <a:ln w="3175">
              <a:solidFill>
                <a:schemeClr val="tx1"/>
              </a:solidFill>
              <a:miter lim="800000"/>
              <a:headEnd/>
              <a:tailEnd/>
            </a:ln>
          </p:spPr>
          <p:txBody>
            <a:bodyPr wrap="none"/>
            <a:lstStyle/>
            <a:p>
              <a:pPr algn="ctr" fontAlgn="base">
                <a:spcBef>
                  <a:spcPct val="0"/>
                </a:spcBef>
                <a:spcAft>
                  <a:spcPct val="0"/>
                </a:spcAft>
              </a:pPr>
              <a:r>
                <a:rPr lang="en-US" sz="1000" b="1" dirty="0">
                  <a:solidFill>
                    <a:prstClr val="black"/>
                  </a:solidFill>
                  <a:cs typeface="Arial" charset="0"/>
                </a:rPr>
                <a:t>7-on-7</a:t>
              </a:r>
            </a:p>
            <a:p>
              <a:pPr algn="ctr" fontAlgn="base">
                <a:spcBef>
                  <a:spcPct val="0"/>
                </a:spcBef>
                <a:spcAft>
                  <a:spcPct val="0"/>
                </a:spcAft>
              </a:pPr>
              <a:r>
                <a:rPr lang="en-US" sz="1000" dirty="0">
                  <a:solidFill>
                    <a:prstClr val="black"/>
                  </a:solidFill>
                  <a:cs typeface="Arial" charset="0"/>
                </a:rPr>
                <a:t> Bob </a:t>
              </a:r>
              <a:r>
                <a:rPr lang="en-US" sz="1000" dirty="0" err="1">
                  <a:solidFill>
                    <a:prstClr val="black"/>
                  </a:solidFill>
                  <a:cs typeface="Arial" charset="0"/>
                </a:rPr>
                <a:t>Penter</a:t>
              </a:r>
              <a:endParaRPr lang="en-US" sz="1000" dirty="0">
                <a:solidFill>
                  <a:prstClr val="black"/>
                </a:solidFill>
                <a:cs typeface="Arial" charset="0"/>
              </a:endParaRPr>
            </a:p>
          </p:txBody>
        </p:sp>
        <p:sp>
          <p:nvSpPr>
            <p:cNvPr id="15403" name="TextBox 23"/>
            <p:cNvSpPr txBox="1">
              <a:spLocks/>
            </p:cNvSpPr>
            <p:nvPr/>
          </p:nvSpPr>
          <p:spPr bwMode="auto">
            <a:xfrm>
              <a:off x="4863" y="3504"/>
              <a:ext cx="696" cy="336"/>
            </a:xfrm>
            <a:prstGeom prst="rect">
              <a:avLst/>
            </a:prstGeom>
            <a:solidFill>
              <a:schemeClr val="bg1"/>
            </a:solidFill>
            <a:ln w="3175">
              <a:solidFill>
                <a:schemeClr val="tx1"/>
              </a:solidFill>
              <a:miter lim="800000"/>
              <a:headEnd/>
              <a:tailEnd/>
            </a:ln>
          </p:spPr>
          <p:txBody>
            <a:bodyPr wrap="none"/>
            <a:lstStyle/>
            <a:p>
              <a:pPr algn="ctr" fontAlgn="base">
                <a:spcBef>
                  <a:spcPct val="0"/>
                </a:spcBef>
                <a:spcAft>
                  <a:spcPct val="0"/>
                </a:spcAft>
              </a:pPr>
              <a:r>
                <a:rPr lang="en-US" sz="1000" b="1" dirty="0">
                  <a:solidFill>
                    <a:prstClr val="black"/>
                  </a:solidFill>
                  <a:cs typeface="Arial" charset="0"/>
                </a:rPr>
                <a:t>Golf Tournament</a:t>
              </a:r>
            </a:p>
            <a:p>
              <a:pPr algn="ctr" fontAlgn="base">
                <a:spcBef>
                  <a:spcPct val="0"/>
                </a:spcBef>
                <a:spcAft>
                  <a:spcPct val="0"/>
                </a:spcAft>
              </a:pPr>
              <a:r>
                <a:rPr lang="en-US" sz="1000" dirty="0">
                  <a:solidFill>
                    <a:prstClr val="black"/>
                  </a:solidFill>
                  <a:cs typeface="Arial" charset="0"/>
                </a:rPr>
                <a:t>Greg </a:t>
              </a:r>
              <a:r>
                <a:rPr lang="en-US" sz="1000" dirty="0" smtClean="0">
                  <a:solidFill>
                    <a:prstClr val="black"/>
                  </a:solidFill>
                  <a:cs typeface="Arial" charset="0"/>
                </a:rPr>
                <a:t>Park</a:t>
              </a:r>
            </a:p>
            <a:p>
              <a:pPr algn="ctr" fontAlgn="base">
                <a:spcBef>
                  <a:spcPct val="0"/>
                </a:spcBef>
                <a:spcAft>
                  <a:spcPct val="0"/>
                </a:spcAft>
              </a:pPr>
              <a:r>
                <a:rPr lang="en-US" sz="1000" dirty="0" smtClean="0">
                  <a:solidFill>
                    <a:prstClr val="black"/>
                  </a:solidFill>
                  <a:cs typeface="Arial" charset="0"/>
                </a:rPr>
                <a:t>Jeff Branch</a:t>
              </a:r>
              <a:endParaRPr lang="en-US" sz="1000" dirty="0">
                <a:solidFill>
                  <a:prstClr val="black"/>
                </a:solidFill>
                <a:cs typeface="Arial" charset="0"/>
              </a:endParaRPr>
            </a:p>
            <a:p>
              <a:pPr algn="ctr" fontAlgn="base">
                <a:spcBef>
                  <a:spcPct val="0"/>
                </a:spcBef>
                <a:spcAft>
                  <a:spcPct val="0"/>
                </a:spcAft>
              </a:pPr>
              <a:r>
                <a:rPr lang="en-US" sz="1000" dirty="0" smtClean="0">
                  <a:solidFill>
                    <a:prstClr val="black"/>
                  </a:solidFill>
                  <a:cs typeface="Arial" charset="0"/>
                </a:rPr>
                <a:t> </a:t>
              </a:r>
              <a:endParaRPr lang="en-US" sz="1000" dirty="0">
                <a:solidFill>
                  <a:prstClr val="black"/>
                </a:solidFill>
                <a:cs typeface="Arial" charset="0"/>
              </a:endParaRPr>
            </a:p>
          </p:txBody>
        </p:sp>
        <p:sp>
          <p:nvSpPr>
            <p:cNvPr id="15404" name="TextBox 23"/>
            <p:cNvSpPr txBox="1">
              <a:spLocks/>
            </p:cNvSpPr>
            <p:nvPr/>
          </p:nvSpPr>
          <p:spPr bwMode="auto">
            <a:xfrm>
              <a:off x="3923" y="2365"/>
              <a:ext cx="691" cy="288"/>
            </a:xfrm>
            <a:prstGeom prst="rect">
              <a:avLst/>
            </a:prstGeom>
            <a:solidFill>
              <a:schemeClr val="bg1"/>
            </a:solidFill>
            <a:ln w="3175">
              <a:solidFill>
                <a:schemeClr val="tx1"/>
              </a:solidFill>
              <a:miter lim="800000"/>
              <a:headEnd/>
              <a:tailEnd/>
            </a:ln>
          </p:spPr>
          <p:txBody>
            <a:bodyPr wrap="none"/>
            <a:lstStyle/>
            <a:p>
              <a:pPr algn="ctr" fontAlgn="base">
                <a:spcBef>
                  <a:spcPct val="0"/>
                </a:spcBef>
                <a:spcAft>
                  <a:spcPct val="0"/>
                </a:spcAft>
              </a:pPr>
              <a:r>
                <a:rPr lang="en-US" sz="1000" b="1" dirty="0" smtClean="0">
                  <a:solidFill>
                    <a:prstClr val="black"/>
                  </a:solidFill>
                  <a:cs typeface="Arial" charset="0"/>
                </a:rPr>
                <a:t>Banquet</a:t>
              </a:r>
            </a:p>
            <a:p>
              <a:pPr algn="ctr" fontAlgn="base">
                <a:spcBef>
                  <a:spcPct val="0"/>
                </a:spcBef>
                <a:spcAft>
                  <a:spcPct val="0"/>
                </a:spcAft>
              </a:pPr>
              <a:r>
                <a:rPr lang="en-US" sz="1000" dirty="0" smtClean="0">
                  <a:solidFill>
                    <a:prstClr val="black"/>
                  </a:solidFill>
                  <a:cs typeface="Arial" charset="0"/>
                </a:rPr>
                <a:t>Mary Ann Farrah</a:t>
              </a:r>
              <a:endParaRPr lang="en-US" sz="1000" dirty="0">
                <a:solidFill>
                  <a:prstClr val="black"/>
                </a:solidFill>
                <a:cs typeface="Arial" charset="0"/>
              </a:endParaRPr>
            </a:p>
          </p:txBody>
        </p:sp>
        <p:sp>
          <p:nvSpPr>
            <p:cNvPr id="15407" name="TextBox 23"/>
            <p:cNvSpPr txBox="1">
              <a:spLocks/>
            </p:cNvSpPr>
            <p:nvPr/>
          </p:nvSpPr>
          <p:spPr bwMode="auto">
            <a:xfrm>
              <a:off x="4861" y="3117"/>
              <a:ext cx="691" cy="310"/>
            </a:xfrm>
            <a:prstGeom prst="rect">
              <a:avLst/>
            </a:prstGeom>
            <a:solidFill>
              <a:schemeClr val="bg1"/>
            </a:solidFill>
            <a:ln w="3175">
              <a:solidFill>
                <a:schemeClr val="tx1"/>
              </a:solidFill>
              <a:miter lim="800000"/>
              <a:headEnd/>
              <a:tailEnd/>
            </a:ln>
          </p:spPr>
          <p:txBody>
            <a:bodyPr wrap="none"/>
            <a:lstStyle/>
            <a:p>
              <a:pPr algn="ctr" fontAlgn="base">
                <a:spcBef>
                  <a:spcPct val="0"/>
                </a:spcBef>
                <a:spcAft>
                  <a:spcPct val="0"/>
                </a:spcAft>
              </a:pPr>
              <a:r>
                <a:rPr lang="en-US" sz="1000" b="1">
                  <a:solidFill>
                    <a:prstClr val="black"/>
                  </a:solidFill>
                  <a:cs typeface="Arial" charset="0"/>
                </a:rPr>
                <a:t>Coupon Book</a:t>
              </a:r>
            </a:p>
            <a:p>
              <a:pPr algn="ctr" fontAlgn="base">
                <a:spcBef>
                  <a:spcPct val="0"/>
                </a:spcBef>
                <a:spcAft>
                  <a:spcPct val="0"/>
                </a:spcAft>
              </a:pPr>
              <a:r>
                <a:rPr lang="en-US" sz="1000">
                  <a:solidFill>
                    <a:prstClr val="black"/>
                  </a:solidFill>
                  <a:cs typeface="Arial" charset="0"/>
                </a:rPr>
                <a:t>Tom Carroll</a:t>
              </a:r>
            </a:p>
          </p:txBody>
        </p:sp>
        <p:sp>
          <p:nvSpPr>
            <p:cNvPr id="15408" name="TextBox 23"/>
            <p:cNvSpPr txBox="1">
              <a:spLocks/>
            </p:cNvSpPr>
            <p:nvPr/>
          </p:nvSpPr>
          <p:spPr bwMode="auto">
            <a:xfrm>
              <a:off x="4861" y="2746"/>
              <a:ext cx="691" cy="288"/>
            </a:xfrm>
            <a:prstGeom prst="rect">
              <a:avLst/>
            </a:prstGeom>
            <a:solidFill>
              <a:schemeClr val="bg1"/>
            </a:solidFill>
            <a:ln w="3175">
              <a:solidFill>
                <a:schemeClr val="tx1"/>
              </a:solidFill>
              <a:miter lim="800000"/>
              <a:headEnd/>
              <a:tailEnd/>
            </a:ln>
          </p:spPr>
          <p:txBody>
            <a:bodyPr wrap="none"/>
            <a:lstStyle/>
            <a:p>
              <a:pPr algn="ctr" fontAlgn="base">
                <a:spcBef>
                  <a:spcPct val="0"/>
                </a:spcBef>
                <a:spcAft>
                  <a:spcPct val="0"/>
                </a:spcAft>
              </a:pPr>
              <a:r>
                <a:rPr lang="en-US" sz="1000" b="1" dirty="0" smtClean="0">
                  <a:solidFill>
                    <a:prstClr val="black"/>
                  </a:solidFill>
                  <a:cs typeface="Arial" charset="0"/>
                </a:rPr>
                <a:t>OurFund</a:t>
              </a:r>
              <a:endParaRPr lang="en-US" sz="1000" b="1" dirty="0">
                <a:solidFill>
                  <a:prstClr val="black"/>
                </a:solidFill>
                <a:cs typeface="Arial" charset="0"/>
              </a:endParaRPr>
            </a:p>
            <a:p>
              <a:pPr algn="ctr" fontAlgn="base">
                <a:spcBef>
                  <a:spcPct val="0"/>
                </a:spcBef>
                <a:spcAft>
                  <a:spcPct val="0"/>
                </a:spcAft>
              </a:pPr>
              <a:r>
                <a:rPr lang="en-US" sz="1000" dirty="0">
                  <a:solidFill>
                    <a:prstClr val="black"/>
                  </a:solidFill>
                  <a:cs typeface="Arial" charset="0"/>
                </a:rPr>
                <a:t>Tom Gildea</a:t>
              </a:r>
            </a:p>
          </p:txBody>
        </p:sp>
        <p:sp>
          <p:nvSpPr>
            <p:cNvPr id="55" name="TextBox 54"/>
            <p:cNvSpPr txBox="1">
              <a:spLocks/>
            </p:cNvSpPr>
            <p:nvPr/>
          </p:nvSpPr>
          <p:spPr>
            <a:xfrm>
              <a:off x="1071" y="1162"/>
              <a:ext cx="806" cy="345"/>
            </a:xfrm>
            <a:prstGeom prst="rect">
              <a:avLst/>
            </a:prstGeom>
            <a:solidFill>
              <a:schemeClr val="accent1">
                <a:lumMod val="20000"/>
                <a:lumOff val="80000"/>
              </a:schemeClr>
            </a:solidFill>
            <a:ln w="12700">
              <a:solidFill>
                <a:schemeClr val="tx1"/>
              </a:solidFill>
            </a:ln>
            <a:effectLst>
              <a:outerShdw blurRad="50800" dist="38100" dir="2700000" algn="tl" rotWithShape="0">
                <a:prstClr val="black">
                  <a:alpha val="40000"/>
                </a:prstClr>
              </a:outerShdw>
            </a:effectLst>
          </p:spPr>
          <p:txBody>
            <a:bodyPr wrap="none"/>
            <a:lstStyle/>
            <a:p>
              <a:pPr algn="ctr">
                <a:defRPr/>
              </a:pPr>
              <a:r>
                <a:rPr lang="en-US" sz="1000" b="1" dirty="0" smtClean="0">
                  <a:solidFill>
                    <a:prstClr val="black"/>
                  </a:solidFill>
                  <a:cs typeface="Arial" charset="0"/>
                </a:rPr>
                <a:t>Duane </a:t>
              </a:r>
              <a:r>
                <a:rPr lang="en-US" sz="1000" b="1" dirty="0" err="1" smtClean="0">
                  <a:solidFill>
                    <a:prstClr val="black"/>
                  </a:solidFill>
                  <a:cs typeface="Arial" charset="0"/>
                </a:rPr>
                <a:t>Riopelle</a:t>
              </a:r>
              <a:endParaRPr lang="en-US" sz="1000" b="1" dirty="0" smtClean="0">
                <a:solidFill>
                  <a:prstClr val="black"/>
                </a:solidFill>
                <a:cs typeface="Arial" charset="0"/>
              </a:endParaRPr>
            </a:p>
            <a:p>
              <a:pPr algn="ctr">
                <a:defRPr/>
              </a:pPr>
              <a:r>
                <a:rPr lang="en-US" sz="1000" dirty="0" smtClean="0">
                  <a:solidFill>
                    <a:prstClr val="black"/>
                  </a:solidFill>
                  <a:cs typeface="Arial" charset="0"/>
                </a:rPr>
                <a:t>VP - Concessions</a:t>
              </a:r>
              <a:endParaRPr lang="en-US" sz="1000" dirty="0">
                <a:solidFill>
                  <a:prstClr val="black"/>
                </a:solidFill>
                <a:cs typeface="Arial" charset="0"/>
              </a:endParaRPr>
            </a:p>
            <a:p>
              <a:pPr algn="ctr">
                <a:defRPr/>
              </a:pPr>
              <a:endParaRPr lang="en-US" sz="900" dirty="0">
                <a:solidFill>
                  <a:prstClr val="black"/>
                </a:solidFill>
                <a:cs typeface="Arial" charset="0"/>
              </a:endParaRPr>
            </a:p>
          </p:txBody>
        </p:sp>
        <p:cxnSp>
          <p:nvCxnSpPr>
            <p:cNvPr id="87" name="Straight Connector 86"/>
            <p:cNvCxnSpPr/>
            <p:nvPr/>
          </p:nvCxnSpPr>
          <p:spPr>
            <a:xfrm>
              <a:off x="528" y="1056"/>
              <a:ext cx="4656"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5379" name="TextBox 14"/>
            <p:cNvSpPr txBox="1">
              <a:spLocks/>
            </p:cNvSpPr>
            <p:nvPr/>
          </p:nvSpPr>
          <p:spPr bwMode="auto">
            <a:xfrm>
              <a:off x="202" y="1621"/>
              <a:ext cx="691" cy="288"/>
            </a:xfrm>
            <a:prstGeom prst="rect">
              <a:avLst/>
            </a:prstGeom>
            <a:solidFill>
              <a:schemeClr val="bg1"/>
            </a:solidFill>
            <a:ln w="3175">
              <a:solidFill>
                <a:schemeClr val="tx1"/>
              </a:solidFill>
              <a:miter lim="800000"/>
              <a:headEnd/>
              <a:tailEnd/>
            </a:ln>
          </p:spPr>
          <p:txBody>
            <a:bodyPr wrap="none"/>
            <a:lstStyle/>
            <a:p>
              <a:pPr algn="ctr" fontAlgn="base">
                <a:spcBef>
                  <a:spcPct val="0"/>
                </a:spcBef>
                <a:spcAft>
                  <a:spcPct val="0"/>
                </a:spcAft>
              </a:pPr>
              <a:r>
                <a:rPr lang="en-US" sz="1000" b="1" dirty="0" smtClean="0">
                  <a:solidFill>
                    <a:prstClr val="black"/>
                  </a:solidFill>
                  <a:cs typeface="Arial" charset="0"/>
                </a:rPr>
                <a:t>Parking</a:t>
              </a:r>
            </a:p>
            <a:p>
              <a:pPr algn="ctr" fontAlgn="base">
                <a:spcBef>
                  <a:spcPct val="0"/>
                </a:spcBef>
                <a:spcAft>
                  <a:spcPct val="0"/>
                </a:spcAft>
              </a:pPr>
              <a:r>
                <a:rPr lang="en-US" sz="1000" dirty="0" smtClean="0">
                  <a:solidFill>
                    <a:prstClr val="black"/>
                  </a:solidFill>
                  <a:cs typeface="Arial" charset="0"/>
                </a:rPr>
                <a:t>Kevin Taylor</a:t>
              </a:r>
              <a:endParaRPr lang="en-US" sz="1000" dirty="0">
                <a:solidFill>
                  <a:prstClr val="black"/>
                </a:solidFill>
                <a:cs typeface="Arial" charset="0"/>
              </a:endParaRPr>
            </a:p>
            <a:p>
              <a:pPr algn="ctr" fontAlgn="base">
                <a:spcBef>
                  <a:spcPct val="0"/>
                </a:spcBef>
                <a:spcAft>
                  <a:spcPct val="0"/>
                </a:spcAft>
              </a:pPr>
              <a:endParaRPr lang="en-US" sz="1000" dirty="0">
                <a:solidFill>
                  <a:prstClr val="black"/>
                </a:solidFill>
                <a:cs typeface="Arial" charset="0"/>
              </a:endParaRPr>
            </a:p>
          </p:txBody>
        </p:sp>
        <p:sp>
          <p:nvSpPr>
            <p:cNvPr id="15381" name="TextBox 18"/>
            <p:cNvSpPr txBox="1">
              <a:spLocks/>
            </p:cNvSpPr>
            <p:nvPr/>
          </p:nvSpPr>
          <p:spPr bwMode="auto">
            <a:xfrm>
              <a:off x="202" y="2365"/>
              <a:ext cx="691" cy="288"/>
            </a:xfrm>
            <a:prstGeom prst="rect">
              <a:avLst/>
            </a:prstGeom>
            <a:solidFill>
              <a:schemeClr val="bg1"/>
            </a:solidFill>
            <a:ln w="3175">
              <a:solidFill>
                <a:schemeClr val="tx1"/>
              </a:solidFill>
              <a:miter lim="800000"/>
              <a:headEnd/>
              <a:tailEnd/>
            </a:ln>
          </p:spPr>
          <p:txBody>
            <a:bodyPr wrap="none"/>
            <a:lstStyle/>
            <a:p>
              <a:pPr algn="ctr" fontAlgn="base">
                <a:spcBef>
                  <a:spcPct val="0"/>
                </a:spcBef>
                <a:spcAft>
                  <a:spcPct val="0"/>
                </a:spcAft>
              </a:pPr>
              <a:r>
                <a:rPr lang="en-US" sz="1000" b="1" dirty="0" smtClean="0">
                  <a:solidFill>
                    <a:prstClr val="black"/>
                  </a:solidFill>
                  <a:cs typeface="Arial" charset="0"/>
                </a:rPr>
                <a:t>Volunteers</a:t>
              </a:r>
            </a:p>
            <a:p>
              <a:pPr algn="ctr" fontAlgn="base">
                <a:spcBef>
                  <a:spcPct val="0"/>
                </a:spcBef>
                <a:spcAft>
                  <a:spcPct val="0"/>
                </a:spcAft>
              </a:pPr>
              <a:r>
                <a:rPr lang="en-US" sz="1000" dirty="0" smtClean="0">
                  <a:solidFill>
                    <a:prstClr val="black"/>
                  </a:solidFill>
                  <a:cs typeface="Arial" charset="0"/>
                </a:rPr>
                <a:t>Jeff </a:t>
              </a:r>
              <a:r>
                <a:rPr lang="en-US" sz="1000" dirty="0" err="1" smtClean="0">
                  <a:solidFill>
                    <a:prstClr val="black"/>
                  </a:solidFill>
                  <a:cs typeface="Arial" charset="0"/>
                </a:rPr>
                <a:t>Salyer</a:t>
              </a:r>
              <a:endParaRPr lang="en-US" sz="1000" dirty="0">
                <a:solidFill>
                  <a:prstClr val="black"/>
                </a:solidFill>
                <a:cs typeface="Arial" charset="0"/>
              </a:endParaRPr>
            </a:p>
            <a:p>
              <a:pPr algn="ctr" fontAlgn="base">
                <a:spcBef>
                  <a:spcPct val="0"/>
                </a:spcBef>
                <a:spcAft>
                  <a:spcPct val="0"/>
                </a:spcAft>
              </a:pPr>
              <a:endParaRPr lang="en-US" sz="1000" dirty="0">
                <a:solidFill>
                  <a:prstClr val="black"/>
                </a:solidFill>
                <a:cs typeface="Arial" charset="0"/>
              </a:endParaRPr>
            </a:p>
          </p:txBody>
        </p:sp>
        <p:sp>
          <p:nvSpPr>
            <p:cNvPr id="15382" name="TextBox 19"/>
            <p:cNvSpPr txBox="1">
              <a:spLocks/>
            </p:cNvSpPr>
            <p:nvPr/>
          </p:nvSpPr>
          <p:spPr bwMode="auto">
            <a:xfrm>
              <a:off x="202" y="3092"/>
              <a:ext cx="691" cy="288"/>
            </a:xfrm>
            <a:prstGeom prst="rect">
              <a:avLst/>
            </a:prstGeom>
            <a:solidFill>
              <a:schemeClr val="bg1"/>
            </a:solidFill>
            <a:ln w="3175">
              <a:solidFill>
                <a:schemeClr val="tx1"/>
              </a:solidFill>
              <a:miter lim="800000"/>
              <a:headEnd/>
              <a:tailEnd/>
            </a:ln>
          </p:spPr>
          <p:txBody>
            <a:bodyPr wrap="none"/>
            <a:lstStyle/>
            <a:p>
              <a:pPr algn="ctr" fontAlgn="base">
                <a:spcBef>
                  <a:spcPct val="0"/>
                </a:spcBef>
                <a:spcAft>
                  <a:spcPct val="0"/>
                </a:spcAft>
              </a:pPr>
              <a:r>
                <a:rPr lang="en-US" sz="1000" b="1" dirty="0">
                  <a:solidFill>
                    <a:prstClr val="black"/>
                  </a:solidFill>
                  <a:cs typeface="Arial" charset="0"/>
                </a:rPr>
                <a:t>Dad’s </a:t>
              </a:r>
              <a:r>
                <a:rPr lang="en-US" sz="1000" b="1" dirty="0" smtClean="0">
                  <a:solidFill>
                    <a:prstClr val="black"/>
                  </a:solidFill>
                  <a:cs typeface="Arial" charset="0"/>
                </a:rPr>
                <a:t>Club</a:t>
              </a:r>
            </a:p>
            <a:p>
              <a:pPr algn="ctr" fontAlgn="base">
                <a:spcBef>
                  <a:spcPct val="0"/>
                </a:spcBef>
                <a:spcAft>
                  <a:spcPct val="0"/>
                </a:spcAft>
              </a:pPr>
              <a:r>
                <a:rPr lang="en-US" sz="1000" dirty="0" smtClean="0">
                  <a:solidFill>
                    <a:prstClr val="black"/>
                  </a:solidFill>
                  <a:cs typeface="Arial" charset="0"/>
                </a:rPr>
                <a:t>Scott </a:t>
              </a:r>
              <a:r>
                <a:rPr lang="en-US" sz="1000" dirty="0" err="1" smtClean="0">
                  <a:solidFill>
                    <a:prstClr val="black"/>
                  </a:solidFill>
                  <a:cs typeface="Arial" charset="0"/>
                </a:rPr>
                <a:t>Balot</a:t>
              </a:r>
              <a:endParaRPr lang="en-US" sz="1000" dirty="0">
                <a:solidFill>
                  <a:prstClr val="black"/>
                </a:solidFill>
                <a:cs typeface="Arial" charset="0"/>
              </a:endParaRPr>
            </a:p>
            <a:p>
              <a:pPr algn="ctr" fontAlgn="base">
                <a:spcBef>
                  <a:spcPct val="0"/>
                </a:spcBef>
                <a:spcAft>
                  <a:spcPct val="0"/>
                </a:spcAft>
              </a:pPr>
              <a:endParaRPr lang="en-US" sz="1000" dirty="0">
                <a:solidFill>
                  <a:prstClr val="black"/>
                </a:solidFill>
                <a:cs typeface="Arial" charset="0"/>
              </a:endParaRPr>
            </a:p>
          </p:txBody>
        </p:sp>
        <p:sp>
          <p:nvSpPr>
            <p:cNvPr id="9" name="TextBox 8"/>
            <p:cNvSpPr txBox="1">
              <a:spLocks/>
            </p:cNvSpPr>
            <p:nvPr/>
          </p:nvSpPr>
          <p:spPr>
            <a:xfrm>
              <a:off x="4800" y="1162"/>
              <a:ext cx="806" cy="345"/>
            </a:xfrm>
            <a:prstGeom prst="rect">
              <a:avLst/>
            </a:prstGeom>
            <a:solidFill>
              <a:srgbClr val="FF0000"/>
            </a:solidFill>
            <a:ln w="12700">
              <a:solidFill>
                <a:schemeClr val="tx1"/>
              </a:solidFill>
            </a:ln>
            <a:effectLst>
              <a:outerShdw blurRad="50800" dist="38100" dir="2700000" algn="tl" rotWithShape="0">
                <a:prstClr val="black">
                  <a:alpha val="40000"/>
                </a:prstClr>
              </a:outerShdw>
            </a:effectLst>
          </p:spPr>
          <p:txBody>
            <a:bodyPr wrap="none"/>
            <a:lstStyle/>
            <a:p>
              <a:pPr algn="ctr" fontAlgn="base">
                <a:spcBef>
                  <a:spcPct val="0"/>
                </a:spcBef>
                <a:spcAft>
                  <a:spcPct val="0"/>
                </a:spcAft>
                <a:defRPr/>
              </a:pPr>
              <a:endParaRPr lang="en-US" sz="1000" dirty="0" smtClean="0">
                <a:solidFill>
                  <a:prstClr val="black"/>
                </a:solidFill>
                <a:cs typeface="Arial" charset="0"/>
              </a:endParaRPr>
            </a:p>
            <a:p>
              <a:pPr algn="ctr" fontAlgn="base">
                <a:spcBef>
                  <a:spcPct val="0"/>
                </a:spcBef>
                <a:spcAft>
                  <a:spcPct val="0"/>
                </a:spcAft>
                <a:defRPr/>
              </a:pPr>
              <a:r>
                <a:rPr lang="en-US" sz="1000" dirty="0" smtClean="0">
                  <a:solidFill>
                    <a:prstClr val="black"/>
                  </a:solidFill>
                  <a:cs typeface="Arial" charset="0"/>
                </a:rPr>
                <a:t>VP </a:t>
              </a:r>
              <a:r>
                <a:rPr lang="en-US" sz="1000" dirty="0">
                  <a:solidFill>
                    <a:prstClr val="black"/>
                  </a:solidFill>
                  <a:cs typeface="Arial" charset="0"/>
                </a:rPr>
                <a:t>Sponsors </a:t>
              </a:r>
              <a:r>
                <a:rPr lang="en-US" sz="1000" dirty="0" smtClean="0">
                  <a:solidFill>
                    <a:prstClr val="black"/>
                  </a:solidFill>
                  <a:cs typeface="Arial" charset="0"/>
                </a:rPr>
                <a:t> &amp; </a:t>
              </a:r>
              <a:endParaRPr lang="en-US" sz="1000" dirty="0">
                <a:solidFill>
                  <a:prstClr val="black"/>
                </a:solidFill>
                <a:cs typeface="Arial" charset="0"/>
              </a:endParaRPr>
            </a:p>
            <a:p>
              <a:pPr algn="ctr" fontAlgn="base">
                <a:spcBef>
                  <a:spcPct val="0"/>
                </a:spcBef>
                <a:spcAft>
                  <a:spcPct val="0"/>
                </a:spcAft>
                <a:defRPr/>
              </a:pPr>
              <a:r>
                <a:rPr lang="en-US" sz="1000" dirty="0">
                  <a:solidFill>
                    <a:prstClr val="black"/>
                  </a:solidFill>
                  <a:cs typeface="Arial" charset="0"/>
                </a:rPr>
                <a:t>Fundraising</a:t>
              </a:r>
              <a:r>
                <a:rPr lang="en-US" sz="900" dirty="0">
                  <a:solidFill>
                    <a:prstClr val="black"/>
                  </a:solidFill>
                  <a:cs typeface="Arial" charset="0"/>
                </a:rPr>
                <a:t> </a:t>
              </a:r>
              <a:endParaRPr lang="en-US" sz="800" dirty="0">
                <a:solidFill>
                  <a:prstClr val="black"/>
                </a:solidFill>
                <a:cs typeface="Arial" charset="0"/>
              </a:endParaRPr>
            </a:p>
          </p:txBody>
        </p:sp>
        <p:sp>
          <p:nvSpPr>
            <p:cNvPr id="15405" name="TextBox 23"/>
            <p:cNvSpPr txBox="1">
              <a:spLocks/>
            </p:cNvSpPr>
            <p:nvPr/>
          </p:nvSpPr>
          <p:spPr bwMode="auto">
            <a:xfrm>
              <a:off x="4861" y="1619"/>
              <a:ext cx="691" cy="358"/>
            </a:xfrm>
            <a:prstGeom prst="rect">
              <a:avLst/>
            </a:prstGeom>
            <a:solidFill>
              <a:schemeClr val="bg1"/>
            </a:solidFill>
            <a:ln w="3175">
              <a:solidFill>
                <a:schemeClr val="tx1"/>
              </a:solidFill>
              <a:miter lim="800000"/>
              <a:headEnd/>
              <a:tailEnd/>
            </a:ln>
          </p:spPr>
          <p:txBody>
            <a:bodyPr wrap="none"/>
            <a:lstStyle/>
            <a:p>
              <a:pPr algn="ctr" fontAlgn="base">
                <a:spcBef>
                  <a:spcPct val="0"/>
                </a:spcBef>
                <a:spcAft>
                  <a:spcPct val="0"/>
                </a:spcAft>
              </a:pPr>
              <a:r>
                <a:rPr lang="en-US" sz="1000" b="1" dirty="0">
                  <a:solidFill>
                    <a:prstClr val="black"/>
                  </a:solidFill>
                  <a:cs typeface="Arial" charset="0"/>
                </a:rPr>
                <a:t>Corp </a:t>
              </a:r>
              <a:r>
                <a:rPr lang="en-US" sz="1000" b="1" dirty="0" smtClean="0">
                  <a:solidFill>
                    <a:prstClr val="black"/>
                  </a:solidFill>
                  <a:cs typeface="Arial" charset="0"/>
                </a:rPr>
                <a:t>Sponsors</a:t>
              </a:r>
            </a:p>
            <a:p>
              <a:pPr algn="ctr" fontAlgn="base">
                <a:spcBef>
                  <a:spcPct val="0"/>
                </a:spcBef>
                <a:spcAft>
                  <a:spcPct val="0"/>
                </a:spcAft>
              </a:pPr>
              <a:r>
                <a:rPr lang="en-US" sz="900" dirty="0" smtClean="0">
                  <a:solidFill>
                    <a:prstClr val="black"/>
                  </a:solidFill>
                  <a:cs typeface="Arial" charset="0"/>
                </a:rPr>
                <a:t>Stewart Van Horn, </a:t>
              </a:r>
            </a:p>
            <a:p>
              <a:pPr algn="ctr" fontAlgn="base">
                <a:spcBef>
                  <a:spcPct val="0"/>
                </a:spcBef>
                <a:spcAft>
                  <a:spcPct val="0"/>
                </a:spcAft>
              </a:pPr>
              <a:r>
                <a:rPr lang="en-US" sz="900" dirty="0" smtClean="0">
                  <a:solidFill>
                    <a:prstClr val="black"/>
                  </a:solidFill>
                  <a:cs typeface="Arial" charset="0"/>
                </a:rPr>
                <a:t>Kelli Reis, et al</a:t>
              </a:r>
              <a:endParaRPr lang="en-US" sz="900" dirty="0">
                <a:solidFill>
                  <a:prstClr val="black"/>
                </a:solidFill>
                <a:cs typeface="Arial" charset="0"/>
              </a:endParaRPr>
            </a:p>
          </p:txBody>
        </p:sp>
        <p:sp>
          <p:nvSpPr>
            <p:cNvPr id="15409" name="TextBox 23"/>
            <p:cNvSpPr txBox="1">
              <a:spLocks/>
            </p:cNvSpPr>
            <p:nvPr/>
          </p:nvSpPr>
          <p:spPr bwMode="auto">
            <a:xfrm>
              <a:off x="4861" y="2375"/>
              <a:ext cx="691" cy="288"/>
            </a:xfrm>
            <a:prstGeom prst="rect">
              <a:avLst/>
            </a:prstGeom>
            <a:solidFill>
              <a:schemeClr val="bg1"/>
            </a:solidFill>
            <a:ln w="3175">
              <a:solidFill>
                <a:schemeClr val="tx1"/>
              </a:solidFill>
              <a:miter lim="800000"/>
              <a:headEnd/>
              <a:tailEnd/>
            </a:ln>
          </p:spPr>
          <p:txBody>
            <a:bodyPr wrap="none"/>
            <a:lstStyle/>
            <a:p>
              <a:pPr algn="ctr" fontAlgn="base">
                <a:spcBef>
                  <a:spcPct val="0"/>
                </a:spcBef>
                <a:spcAft>
                  <a:spcPct val="0"/>
                </a:spcAft>
              </a:pPr>
              <a:r>
                <a:rPr lang="en-US" sz="1000" b="1" dirty="0">
                  <a:solidFill>
                    <a:prstClr val="black"/>
                  </a:solidFill>
                  <a:cs typeface="Arial" charset="0"/>
                </a:rPr>
                <a:t>Program/Year Book</a:t>
              </a:r>
            </a:p>
            <a:p>
              <a:pPr algn="ctr" fontAlgn="base">
                <a:spcBef>
                  <a:spcPct val="0"/>
                </a:spcBef>
                <a:spcAft>
                  <a:spcPct val="0"/>
                </a:spcAft>
              </a:pPr>
              <a:r>
                <a:rPr lang="en-US" sz="1000" dirty="0">
                  <a:solidFill>
                    <a:prstClr val="black"/>
                  </a:solidFill>
                  <a:cs typeface="Arial" charset="0"/>
                </a:rPr>
                <a:t> </a:t>
              </a:r>
              <a:r>
                <a:rPr lang="en-US" sz="1000" dirty="0" smtClean="0">
                  <a:solidFill>
                    <a:prstClr val="black"/>
                  </a:solidFill>
                  <a:cs typeface="Arial" charset="0"/>
                </a:rPr>
                <a:t>Paul Bickford</a:t>
              </a:r>
              <a:endParaRPr lang="en-US" sz="1000" dirty="0">
                <a:solidFill>
                  <a:prstClr val="black"/>
                </a:solidFill>
                <a:cs typeface="Arial" charset="0"/>
              </a:endParaRPr>
            </a:p>
          </p:txBody>
        </p:sp>
        <p:sp>
          <p:nvSpPr>
            <p:cNvPr id="15410" name="TextBox 23"/>
            <p:cNvSpPr txBox="1">
              <a:spLocks/>
            </p:cNvSpPr>
            <p:nvPr/>
          </p:nvSpPr>
          <p:spPr bwMode="auto">
            <a:xfrm>
              <a:off x="4861" y="2004"/>
              <a:ext cx="691" cy="288"/>
            </a:xfrm>
            <a:prstGeom prst="rect">
              <a:avLst/>
            </a:prstGeom>
            <a:solidFill>
              <a:schemeClr val="bg1"/>
            </a:solidFill>
            <a:ln w="3175">
              <a:solidFill>
                <a:schemeClr val="tx1"/>
              </a:solidFill>
              <a:miter lim="800000"/>
              <a:headEnd/>
              <a:tailEnd/>
            </a:ln>
          </p:spPr>
          <p:txBody>
            <a:bodyPr wrap="none"/>
            <a:lstStyle/>
            <a:p>
              <a:pPr algn="ctr" fontAlgn="base">
                <a:spcBef>
                  <a:spcPct val="0"/>
                </a:spcBef>
                <a:spcAft>
                  <a:spcPct val="0"/>
                </a:spcAft>
              </a:pPr>
              <a:r>
                <a:rPr lang="en-US" sz="1000" b="1" dirty="0">
                  <a:solidFill>
                    <a:prstClr val="black"/>
                  </a:solidFill>
                  <a:cs typeface="Arial" charset="0"/>
                </a:rPr>
                <a:t>Food </a:t>
              </a:r>
              <a:r>
                <a:rPr lang="en-US" sz="1000" b="1" dirty="0" smtClean="0">
                  <a:solidFill>
                    <a:prstClr val="black"/>
                  </a:solidFill>
                  <a:cs typeface="Arial" charset="0"/>
                </a:rPr>
                <a:t>Sponsors</a:t>
              </a:r>
            </a:p>
            <a:p>
              <a:pPr algn="ctr" fontAlgn="base">
                <a:spcBef>
                  <a:spcPct val="0"/>
                </a:spcBef>
                <a:spcAft>
                  <a:spcPct val="0"/>
                </a:spcAft>
              </a:pPr>
              <a:r>
                <a:rPr lang="en-US" sz="1000" dirty="0" smtClean="0">
                  <a:solidFill>
                    <a:prstClr val="black"/>
                  </a:solidFill>
                  <a:cs typeface="Arial" charset="0"/>
                </a:rPr>
                <a:t>Danielle </a:t>
              </a:r>
              <a:r>
                <a:rPr lang="en-US" sz="1000" dirty="0" err="1" smtClean="0">
                  <a:solidFill>
                    <a:prstClr val="black"/>
                  </a:solidFill>
                  <a:cs typeface="Arial" charset="0"/>
                </a:rPr>
                <a:t>Cogbill</a:t>
              </a:r>
              <a:endParaRPr lang="en-US" sz="1000" dirty="0" smtClean="0">
                <a:solidFill>
                  <a:prstClr val="black"/>
                </a:solidFill>
                <a:cs typeface="Arial" charset="0"/>
              </a:endParaRPr>
            </a:p>
            <a:p>
              <a:pPr algn="ctr" fontAlgn="base">
                <a:spcBef>
                  <a:spcPct val="0"/>
                </a:spcBef>
                <a:spcAft>
                  <a:spcPct val="0"/>
                </a:spcAft>
              </a:pPr>
              <a:endParaRPr lang="en-US" sz="1000" b="1" dirty="0">
                <a:solidFill>
                  <a:prstClr val="black"/>
                </a:solidFill>
                <a:cs typeface="Arial" charset="0"/>
              </a:endParaRPr>
            </a:p>
            <a:p>
              <a:pPr algn="ctr" fontAlgn="base">
                <a:spcBef>
                  <a:spcPct val="0"/>
                </a:spcBef>
                <a:spcAft>
                  <a:spcPct val="0"/>
                </a:spcAft>
              </a:pPr>
              <a:r>
                <a:rPr lang="en-US" sz="1000" dirty="0">
                  <a:solidFill>
                    <a:prstClr val="black"/>
                  </a:solidFill>
                  <a:cs typeface="Arial" charset="0"/>
                </a:rPr>
                <a:t> </a:t>
              </a:r>
              <a:r>
                <a:rPr lang="en-US" sz="1000" dirty="0" smtClean="0">
                  <a:solidFill>
                    <a:prstClr val="black"/>
                  </a:solidFill>
                  <a:cs typeface="Arial" charset="0"/>
                </a:rPr>
                <a:t> </a:t>
              </a:r>
              <a:endParaRPr lang="en-US" sz="1000" dirty="0">
                <a:solidFill>
                  <a:prstClr val="black"/>
                </a:solidFill>
                <a:cs typeface="Arial" charset="0"/>
              </a:endParaRPr>
            </a:p>
          </p:txBody>
        </p:sp>
      </p:grpSp>
      <p:sp>
        <p:nvSpPr>
          <p:cNvPr id="61" name="Footer Placeholder 25"/>
          <p:cNvSpPr txBox="1">
            <a:spLocks/>
          </p:cNvSpPr>
          <p:nvPr/>
        </p:nvSpPr>
        <p:spPr>
          <a:xfrm>
            <a:off x="152400" y="6553200"/>
            <a:ext cx="1066800" cy="304800"/>
          </a:xfrm>
          <a:prstGeom prst="rect">
            <a:avLst/>
          </a:prstGeom>
        </p:spPr>
        <p:txBody>
          <a:bodyPr anchor="ctr"/>
          <a:lstStyle/>
          <a:p>
            <a:pPr algn="ctr" fontAlgn="base">
              <a:spcBef>
                <a:spcPct val="0"/>
              </a:spcBef>
              <a:spcAft>
                <a:spcPct val="0"/>
              </a:spcAft>
            </a:pPr>
            <a:r>
              <a:rPr lang="en-US" sz="900" dirty="0">
                <a:solidFill>
                  <a:prstClr val="black"/>
                </a:solidFill>
                <a:cs typeface="Arial" charset="0"/>
              </a:rPr>
              <a:t>LTDC  </a:t>
            </a:r>
            <a:r>
              <a:rPr lang="en-US" sz="900" dirty="0" smtClean="0">
                <a:solidFill>
                  <a:prstClr val="black"/>
                </a:solidFill>
                <a:cs typeface="Arial" charset="0"/>
              </a:rPr>
              <a:t>120314</a:t>
            </a:r>
            <a:endParaRPr lang="en-US" sz="900" dirty="0">
              <a:solidFill>
                <a:prstClr val="black"/>
              </a:solidFill>
              <a:cs typeface="Arial" charset="0"/>
            </a:endParaRPr>
          </a:p>
        </p:txBody>
      </p:sp>
      <p:sp>
        <p:nvSpPr>
          <p:cNvPr id="51" name="TextBox 12"/>
          <p:cNvSpPr txBox="1">
            <a:spLocks noChangeAspect="1"/>
          </p:cNvSpPr>
          <p:nvPr/>
        </p:nvSpPr>
        <p:spPr bwMode="auto">
          <a:xfrm>
            <a:off x="6157085" y="919646"/>
            <a:ext cx="1371600" cy="639763"/>
          </a:xfrm>
          <a:prstGeom prst="rect">
            <a:avLst/>
          </a:prstGeom>
          <a:solidFill>
            <a:srgbClr val="FFC000"/>
          </a:solidFill>
          <a:ln w="12700">
            <a:solidFill>
              <a:schemeClr val="tx1"/>
            </a:solidFill>
            <a:miter lim="800000"/>
            <a:headEnd/>
            <a:tailEnd/>
          </a:ln>
          <a:effectLst>
            <a:outerShdw blurRad="50800" dist="38100" dir="2700000" sx="102000" sy="102000" algn="tl" rotWithShape="0">
              <a:prstClr val="black">
                <a:alpha val="40000"/>
              </a:prstClr>
            </a:outerShdw>
          </a:effectLst>
        </p:spPr>
        <p:txBody>
          <a:bodyPr wrap="none">
            <a:normAutofit/>
          </a:bodyPr>
          <a:lstStyle/>
          <a:p>
            <a:pPr algn="ctr" fontAlgn="base">
              <a:spcBef>
                <a:spcPct val="0"/>
              </a:spcBef>
              <a:spcAft>
                <a:spcPct val="0"/>
              </a:spcAft>
              <a:defRPr/>
            </a:pPr>
            <a:r>
              <a:rPr lang="en-US" sz="1100" b="1" dirty="0">
                <a:solidFill>
                  <a:prstClr val="black"/>
                </a:solidFill>
                <a:cs typeface="Arial" charset="0"/>
              </a:rPr>
              <a:t>Executive </a:t>
            </a:r>
            <a:r>
              <a:rPr lang="en-US" sz="1100" b="1" dirty="0" smtClean="0">
                <a:solidFill>
                  <a:prstClr val="black"/>
                </a:solidFill>
                <a:cs typeface="Arial" charset="0"/>
              </a:rPr>
              <a:t>VP</a:t>
            </a:r>
          </a:p>
          <a:p>
            <a:pPr algn="ctr" fontAlgn="base">
              <a:spcBef>
                <a:spcPct val="0"/>
              </a:spcBef>
              <a:spcAft>
                <a:spcPct val="0"/>
              </a:spcAft>
              <a:defRPr/>
            </a:pPr>
            <a:r>
              <a:rPr lang="en-US" sz="1100" dirty="0" smtClean="0">
                <a:solidFill>
                  <a:prstClr val="black"/>
                </a:solidFill>
                <a:cs typeface="Arial" charset="0"/>
              </a:rPr>
              <a:t>Rob Brown</a:t>
            </a:r>
            <a:endParaRPr lang="en-US" sz="1100" dirty="0">
              <a:solidFill>
                <a:prstClr val="black"/>
              </a:solidFill>
              <a:cs typeface="Arial" charset="0"/>
            </a:endParaRPr>
          </a:p>
        </p:txBody>
      </p:sp>
      <p:cxnSp>
        <p:nvCxnSpPr>
          <p:cNvPr id="52" name="Straight Connector 51"/>
          <p:cNvCxnSpPr>
            <a:stCxn id="51" idx="1"/>
            <a:endCxn id="2058" idx="3"/>
          </p:cNvCxnSpPr>
          <p:nvPr/>
        </p:nvCxnSpPr>
        <p:spPr bwMode="auto">
          <a:xfrm flipH="1" flipV="1">
            <a:off x="5181600" y="1234282"/>
            <a:ext cx="975485" cy="52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23"/>
          <p:cNvSpPr txBox="1">
            <a:spLocks noChangeAspect="1"/>
          </p:cNvSpPr>
          <p:nvPr/>
        </p:nvSpPr>
        <p:spPr bwMode="auto">
          <a:xfrm>
            <a:off x="4745038" y="3922713"/>
            <a:ext cx="1096963" cy="457200"/>
          </a:xfrm>
          <a:prstGeom prst="rect">
            <a:avLst/>
          </a:prstGeom>
          <a:solidFill>
            <a:schemeClr val="bg1"/>
          </a:solidFill>
          <a:ln w="3175">
            <a:solidFill>
              <a:schemeClr val="tx1"/>
            </a:solidFill>
            <a:miter lim="800000"/>
            <a:headEnd/>
            <a:tailEnd/>
          </a:ln>
        </p:spPr>
        <p:txBody>
          <a:bodyPr wrap="none"/>
          <a:lstStyle/>
          <a:p>
            <a:pPr algn="ctr" fontAlgn="base">
              <a:spcBef>
                <a:spcPct val="0"/>
              </a:spcBef>
              <a:spcAft>
                <a:spcPct val="0"/>
              </a:spcAft>
            </a:pPr>
            <a:r>
              <a:rPr lang="en-US" sz="1000" b="1" dirty="0" smtClean="0">
                <a:solidFill>
                  <a:prstClr val="black"/>
                </a:solidFill>
                <a:cs typeface="Arial" charset="0"/>
              </a:rPr>
              <a:t>Strength </a:t>
            </a:r>
            <a:r>
              <a:rPr lang="en-US" sz="1000" b="1" dirty="0">
                <a:solidFill>
                  <a:prstClr val="black"/>
                </a:solidFill>
                <a:cs typeface="Arial" charset="0"/>
              </a:rPr>
              <a:t>Programs</a:t>
            </a:r>
          </a:p>
          <a:p>
            <a:pPr algn="ctr" fontAlgn="base">
              <a:spcBef>
                <a:spcPct val="0"/>
              </a:spcBef>
              <a:spcAft>
                <a:spcPct val="0"/>
              </a:spcAft>
            </a:pPr>
            <a:r>
              <a:rPr lang="en-US" sz="1000" dirty="0" smtClean="0">
                <a:solidFill>
                  <a:prstClr val="black"/>
                </a:solidFill>
                <a:cs typeface="Arial" charset="0"/>
              </a:rPr>
              <a:t>Scott </a:t>
            </a:r>
            <a:r>
              <a:rPr lang="en-US" sz="1000" dirty="0" err="1" smtClean="0">
                <a:solidFill>
                  <a:prstClr val="black"/>
                </a:solidFill>
                <a:cs typeface="Arial" charset="0"/>
              </a:rPr>
              <a:t>Balot</a:t>
            </a:r>
            <a:endParaRPr lang="en-US" sz="1000" dirty="0">
              <a:solidFill>
                <a:prstClr val="black"/>
              </a:solidFill>
              <a:cs typeface="Arial" charset="0"/>
            </a:endParaRPr>
          </a:p>
          <a:p>
            <a:pPr algn="ctr" fontAlgn="base">
              <a:spcBef>
                <a:spcPct val="0"/>
              </a:spcBef>
              <a:spcAft>
                <a:spcPct val="0"/>
              </a:spcAft>
            </a:pPr>
            <a:r>
              <a:rPr lang="en-US" sz="1000" dirty="0">
                <a:solidFill>
                  <a:prstClr val="black"/>
                </a:solidFill>
                <a:cs typeface="Arial" charset="0"/>
              </a:rPr>
              <a:t> </a:t>
            </a:r>
          </a:p>
        </p:txBody>
      </p:sp>
      <p:sp>
        <p:nvSpPr>
          <p:cNvPr id="63" name="TextBox 23"/>
          <p:cNvSpPr txBox="1">
            <a:spLocks/>
          </p:cNvSpPr>
          <p:nvPr/>
        </p:nvSpPr>
        <p:spPr bwMode="auto">
          <a:xfrm>
            <a:off x="3255687" y="5653295"/>
            <a:ext cx="1096963" cy="457200"/>
          </a:xfrm>
          <a:prstGeom prst="rect">
            <a:avLst/>
          </a:prstGeom>
          <a:solidFill>
            <a:schemeClr val="bg1"/>
          </a:solidFill>
          <a:ln w="3175">
            <a:solidFill>
              <a:schemeClr val="tx1"/>
            </a:solidFill>
            <a:miter lim="800000"/>
            <a:headEnd/>
            <a:tailEnd/>
          </a:ln>
        </p:spPr>
        <p:txBody>
          <a:bodyPr wrap="none"/>
          <a:lstStyle/>
          <a:p>
            <a:pPr algn="ctr" fontAlgn="base">
              <a:spcBef>
                <a:spcPct val="0"/>
              </a:spcBef>
              <a:spcAft>
                <a:spcPct val="0"/>
              </a:spcAft>
            </a:pPr>
            <a:r>
              <a:rPr lang="en-US" sz="1000" b="1" dirty="0" smtClean="0">
                <a:solidFill>
                  <a:prstClr val="black"/>
                </a:solidFill>
                <a:cs typeface="Arial" charset="0"/>
              </a:rPr>
              <a:t>Picture Day</a:t>
            </a:r>
            <a:endParaRPr lang="en-US" sz="1000" b="1" dirty="0">
              <a:solidFill>
                <a:prstClr val="black"/>
              </a:solidFill>
              <a:cs typeface="Arial" charset="0"/>
            </a:endParaRPr>
          </a:p>
          <a:p>
            <a:pPr algn="ctr" fontAlgn="base">
              <a:spcBef>
                <a:spcPct val="0"/>
              </a:spcBef>
              <a:spcAft>
                <a:spcPct val="0"/>
              </a:spcAft>
            </a:pPr>
            <a:r>
              <a:rPr lang="en-US" sz="1000" dirty="0">
                <a:solidFill>
                  <a:prstClr val="black"/>
                </a:solidFill>
                <a:cs typeface="Arial" charset="0"/>
              </a:rPr>
              <a:t>Cindy Curran</a:t>
            </a:r>
          </a:p>
        </p:txBody>
      </p:sp>
    </p:spTree>
    <p:extLst>
      <p:ext uri="{BB962C8B-B14F-4D97-AF65-F5344CB8AC3E}">
        <p14:creationId xmlns:p14="http://schemas.microsoft.com/office/powerpoint/2010/main" val="3923221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4294967295"/>
          </p:nvPr>
        </p:nvSpPr>
        <p:spPr>
          <a:xfrm>
            <a:off x="152400" y="1524000"/>
            <a:ext cx="8763000" cy="4648200"/>
          </a:xfrm>
        </p:spPr>
        <p:txBody>
          <a:bodyPr>
            <a:normAutofit/>
          </a:bodyPr>
          <a:lstStyle/>
          <a:p>
            <a:pPr marL="609600" indent="-609600">
              <a:lnSpc>
                <a:spcPct val="70000"/>
              </a:lnSpc>
              <a:buFontTx/>
              <a:buNone/>
            </a:pPr>
            <a:r>
              <a:rPr lang="en-US" sz="4400" b="1" dirty="0" smtClean="0">
                <a:solidFill>
                  <a:srgbClr val="C00000"/>
                </a:solidFill>
              </a:rPr>
              <a:t>How we meet our objective:</a:t>
            </a:r>
          </a:p>
          <a:p>
            <a:pPr marL="609600" indent="-609600" algn="ctr">
              <a:lnSpc>
                <a:spcPct val="70000"/>
              </a:lnSpc>
              <a:buFontTx/>
              <a:buNone/>
            </a:pPr>
            <a:r>
              <a:rPr lang="en-US" sz="4800" dirty="0" smtClean="0">
                <a:solidFill>
                  <a:srgbClr val="C00000"/>
                </a:solidFill>
              </a:rPr>
              <a:t>		</a:t>
            </a:r>
          </a:p>
          <a:p>
            <a:pPr marL="1752600" lvl="3" indent="-381000">
              <a:lnSpc>
                <a:spcPct val="70000"/>
              </a:lnSpc>
              <a:buFontTx/>
              <a:buChar char="•"/>
            </a:pPr>
            <a:r>
              <a:rPr lang="en-US" sz="4400" dirty="0" smtClean="0"/>
              <a:t>Dues</a:t>
            </a:r>
          </a:p>
          <a:p>
            <a:pPr marL="1371600" lvl="3" indent="0">
              <a:lnSpc>
                <a:spcPct val="70000"/>
              </a:lnSpc>
              <a:buNone/>
            </a:pPr>
            <a:endParaRPr lang="en-US" sz="4400" dirty="0" smtClean="0"/>
          </a:p>
          <a:p>
            <a:pPr marL="1752600" lvl="3" indent="-381000">
              <a:lnSpc>
                <a:spcPct val="70000"/>
              </a:lnSpc>
              <a:buFontTx/>
              <a:buChar char="•"/>
            </a:pPr>
            <a:r>
              <a:rPr lang="en-US" sz="4400" dirty="0" smtClean="0"/>
              <a:t>Volunteering</a:t>
            </a:r>
          </a:p>
          <a:p>
            <a:pPr marL="1752600" lvl="3" indent="-381000">
              <a:lnSpc>
                <a:spcPct val="70000"/>
              </a:lnSpc>
              <a:buFontTx/>
              <a:buChar char="•"/>
            </a:pPr>
            <a:endParaRPr lang="en-US" sz="4400" dirty="0" smtClean="0"/>
          </a:p>
          <a:p>
            <a:pPr marL="1752600" lvl="3" indent="-381000">
              <a:lnSpc>
                <a:spcPct val="70000"/>
              </a:lnSpc>
              <a:buFontTx/>
              <a:buChar char="•"/>
            </a:pPr>
            <a:r>
              <a:rPr lang="en-US" sz="4400" dirty="0" smtClean="0"/>
              <a:t>Fundraising Events  &amp; Sales</a:t>
            </a:r>
          </a:p>
          <a:p>
            <a:pPr marL="609600" indent="-609600">
              <a:lnSpc>
                <a:spcPct val="70000"/>
              </a:lnSpc>
              <a:buFontTx/>
              <a:buChar char="•"/>
            </a:pPr>
            <a:endParaRPr lang="en-US" sz="2800" dirty="0" smtClean="0"/>
          </a:p>
        </p:txBody>
      </p:sp>
      <p:pic>
        <p:nvPicPr>
          <p:cNvPr id="89091" name="Picture 3"/>
          <p:cNvPicPr>
            <a:picLocks noGrp="1" noChangeAspect="1" noChangeArrowheads="1"/>
          </p:cNvPicPr>
          <p:nvPr>
            <p:ph type="ctrTitle" idx="4294967295"/>
          </p:nvPr>
        </p:nvPicPr>
        <p:blipFill>
          <a:blip r:embed="rId3" cstate="print"/>
          <a:srcRect/>
          <a:stretch>
            <a:fillRect/>
          </a:stretch>
        </p:blipFill>
        <p:spPr>
          <a:xfrm>
            <a:off x="3429000" y="76200"/>
            <a:ext cx="2438400" cy="1166813"/>
          </a:xfrm>
        </p:spPr>
      </p:pic>
    </p:spTree>
    <p:extLst>
      <p:ext uri="{BB962C8B-B14F-4D97-AF65-F5344CB8AC3E}">
        <p14:creationId xmlns:p14="http://schemas.microsoft.com/office/powerpoint/2010/main" val="173746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 calcmode="lin" valueType="num">
                                      <p:cBhvr additive="base">
                                        <p:cTn id="7" dur="500" fill="hold"/>
                                        <p:tgtEl>
                                          <p:spTgt spid="51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2">
                                            <p:txEl>
                                              <p:pRg st="1" end="1"/>
                                            </p:txEl>
                                          </p:spTgt>
                                        </p:tgtEl>
                                        <p:attrNameLst>
                                          <p:attrName>style.visibility</p:attrName>
                                        </p:attrNameLst>
                                      </p:cBhvr>
                                      <p:to>
                                        <p:strVal val="visible"/>
                                      </p:to>
                                    </p:set>
                                    <p:anim calcmode="lin" valueType="num">
                                      <p:cBhvr additive="base">
                                        <p:cTn id="13" dur="500" fill="hold"/>
                                        <p:tgtEl>
                                          <p:spTgt spid="51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122">
                                            <p:txEl>
                                              <p:pRg st="2" end="2"/>
                                            </p:txEl>
                                          </p:spTgt>
                                        </p:tgtEl>
                                        <p:attrNameLst>
                                          <p:attrName>style.visibility</p:attrName>
                                        </p:attrNameLst>
                                      </p:cBhvr>
                                      <p:to>
                                        <p:strVal val="visible"/>
                                      </p:to>
                                    </p:set>
                                    <p:anim calcmode="lin" valueType="num">
                                      <p:cBhvr additive="base">
                                        <p:cTn id="17" dur="500" fill="hold"/>
                                        <p:tgtEl>
                                          <p:spTgt spid="512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12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122">
                                            <p:txEl>
                                              <p:pRg st="4" end="4"/>
                                            </p:txEl>
                                          </p:spTgt>
                                        </p:tgtEl>
                                        <p:attrNameLst>
                                          <p:attrName>style.visibility</p:attrName>
                                        </p:attrNameLst>
                                      </p:cBhvr>
                                      <p:to>
                                        <p:strVal val="visible"/>
                                      </p:to>
                                    </p:set>
                                    <p:anim calcmode="lin" valueType="num">
                                      <p:cBhvr additive="base">
                                        <p:cTn id="21" dur="500" fill="hold"/>
                                        <p:tgtEl>
                                          <p:spTgt spid="512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122">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122">
                                            <p:txEl>
                                              <p:pRg st="6" end="6"/>
                                            </p:txEl>
                                          </p:spTgt>
                                        </p:tgtEl>
                                        <p:attrNameLst>
                                          <p:attrName>style.visibility</p:attrName>
                                        </p:attrNameLst>
                                      </p:cBhvr>
                                      <p:to>
                                        <p:strVal val="visible"/>
                                      </p:to>
                                    </p:set>
                                    <p:anim calcmode="lin" valueType="num">
                                      <p:cBhvr additive="base">
                                        <p:cTn id="25" dur="500" fill="hold"/>
                                        <p:tgtEl>
                                          <p:spTgt spid="512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subTitle" idx="1"/>
          </p:nvPr>
        </p:nvSpPr>
        <p:spPr>
          <a:xfrm>
            <a:off x="152400" y="1219200"/>
            <a:ext cx="8763000" cy="5486400"/>
          </a:xfrm>
        </p:spPr>
        <p:txBody>
          <a:bodyPr>
            <a:normAutofit/>
          </a:bodyPr>
          <a:lstStyle/>
          <a:p>
            <a:pPr marL="341313" indent="-341313"/>
            <a:r>
              <a:rPr lang="en-US" sz="5400" b="1" dirty="0" smtClean="0">
                <a:solidFill>
                  <a:srgbClr val="800000"/>
                </a:solidFill>
              </a:rPr>
              <a:t>Dues</a:t>
            </a:r>
          </a:p>
          <a:p>
            <a:pPr marL="341313" indent="-341313" algn="just">
              <a:buFontTx/>
              <a:buNone/>
            </a:pPr>
            <a:r>
              <a:rPr lang="en-US" sz="2400" b="1" dirty="0" smtClean="0">
                <a:solidFill>
                  <a:schemeClr val="tx1"/>
                </a:solidFill>
              </a:rPr>
              <a:t>     To run our program, it costs the Touchdown Club $2,500/year per player.  That expense is the same regardless of the player’s class or fundraising in any given year.   </a:t>
            </a:r>
          </a:p>
          <a:p>
            <a:pPr marL="341313" indent="-341313" algn="l">
              <a:buFontTx/>
              <a:buChar char="•"/>
            </a:pPr>
            <a:endParaRPr lang="en-US" sz="2400" b="1" dirty="0" smtClean="0">
              <a:solidFill>
                <a:schemeClr val="tx1"/>
              </a:solidFill>
            </a:endParaRPr>
          </a:p>
          <a:p>
            <a:pPr marL="341313" indent="-341313" algn="l">
              <a:buFontTx/>
              <a:buNone/>
            </a:pPr>
            <a:endParaRPr lang="en-US" sz="2400" dirty="0" smtClean="0">
              <a:solidFill>
                <a:srgbClr val="898989"/>
              </a:solidFill>
            </a:endParaRPr>
          </a:p>
          <a:p>
            <a:pPr marL="341313" indent="-341313"/>
            <a:endParaRPr lang="en-US" sz="1600" dirty="0" smtClean="0">
              <a:solidFill>
                <a:srgbClr val="898989"/>
              </a:solidFill>
            </a:endParaRPr>
          </a:p>
          <a:p>
            <a:pPr marL="341313" indent="-341313" algn="l"/>
            <a:endParaRPr lang="en-US" sz="1600" dirty="0" smtClean="0">
              <a:solidFill>
                <a:srgbClr val="898989"/>
              </a:solidFill>
            </a:endParaRPr>
          </a:p>
        </p:txBody>
      </p:sp>
      <p:pic>
        <p:nvPicPr>
          <p:cNvPr id="54274" name="Picture 3"/>
          <p:cNvPicPr>
            <a:picLocks noGrp="1" noChangeAspect="1" noChangeArrowheads="1"/>
          </p:cNvPicPr>
          <p:nvPr>
            <p:ph type="ctrTitle"/>
          </p:nvPr>
        </p:nvPicPr>
        <p:blipFill>
          <a:blip r:embed="rId3" cstate="print"/>
          <a:srcRect/>
          <a:stretch>
            <a:fillRect/>
          </a:stretch>
        </p:blipFill>
        <p:spPr>
          <a:xfrm>
            <a:off x="3048000" y="0"/>
            <a:ext cx="2438400" cy="1166813"/>
          </a:xfrm>
        </p:spPr>
      </p:pic>
      <p:sp>
        <p:nvSpPr>
          <p:cNvPr id="54276" name="Text Box 4"/>
          <p:cNvSpPr txBox="1">
            <a:spLocks noChangeArrowheads="1"/>
          </p:cNvSpPr>
          <p:nvPr/>
        </p:nvSpPr>
        <p:spPr bwMode="auto">
          <a:xfrm>
            <a:off x="914400" y="3575182"/>
            <a:ext cx="8165440" cy="3293209"/>
          </a:xfrm>
          <a:prstGeom prst="rect">
            <a:avLst/>
          </a:prstGeom>
          <a:noFill/>
          <a:ln w="9525">
            <a:noFill/>
            <a:miter lim="800000"/>
            <a:headEnd/>
            <a:tailEnd/>
          </a:ln>
          <a:effectLst/>
        </p:spPr>
        <p:txBody>
          <a:bodyPr wrap="none">
            <a:spAutoFit/>
          </a:bodyPr>
          <a:lstStyle/>
          <a:p>
            <a:pPr>
              <a:buFontTx/>
              <a:buChar char="•"/>
            </a:pPr>
            <a:r>
              <a:rPr lang="en-US" sz="2400" b="1" dirty="0">
                <a:solidFill>
                  <a:srgbClr val="C00000"/>
                </a:solidFill>
              </a:rPr>
              <a:t> </a:t>
            </a:r>
            <a:r>
              <a:rPr lang="en-US" dirty="0">
                <a:solidFill>
                  <a:prstClr val="black"/>
                </a:solidFill>
              </a:rPr>
              <a:t> </a:t>
            </a:r>
            <a:r>
              <a:rPr lang="en-US" sz="3200" b="1" dirty="0">
                <a:solidFill>
                  <a:srgbClr val="C00000"/>
                </a:solidFill>
              </a:rPr>
              <a:t>Have not raised our dues since 2011</a:t>
            </a:r>
          </a:p>
          <a:p>
            <a:pPr>
              <a:buFontTx/>
              <a:buChar char="•"/>
            </a:pPr>
            <a:endParaRPr lang="en-US" sz="3200" b="1" dirty="0">
              <a:solidFill>
                <a:srgbClr val="C00000"/>
              </a:solidFill>
            </a:endParaRPr>
          </a:p>
          <a:p>
            <a:pPr>
              <a:buFontTx/>
              <a:buChar char="•"/>
            </a:pPr>
            <a:r>
              <a:rPr lang="en-US" sz="3200" b="1" dirty="0">
                <a:solidFill>
                  <a:srgbClr val="C00000"/>
                </a:solidFill>
              </a:rPr>
              <a:t>  For 2014 dues will remain $500 </a:t>
            </a:r>
            <a:r>
              <a:rPr lang="en-US" sz="3200" b="1" dirty="0" smtClean="0">
                <a:solidFill>
                  <a:srgbClr val="C00000"/>
                </a:solidFill>
              </a:rPr>
              <a:t>($41/month)</a:t>
            </a:r>
            <a:endParaRPr lang="en-US" sz="3200" b="1" dirty="0">
              <a:solidFill>
                <a:srgbClr val="C00000"/>
              </a:solidFill>
            </a:endParaRPr>
          </a:p>
          <a:p>
            <a:endParaRPr lang="en-US" sz="3200" b="1" dirty="0">
              <a:solidFill>
                <a:srgbClr val="C00000"/>
              </a:solidFill>
            </a:endParaRPr>
          </a:p>
          <a:p>
            <a:pPr>
              <a:buFontTx/>
              <a:buChar char="•"/>
            </a:pPr>
            <a:r>
              <a:rPr lang="en-US" sz="3200" b="1" dirty="0">
                <a:solidFill>
                  <a:srgbClr val="C00000"/>
                </a:solidFill>
              </a:rPr>
              <a:t>  Dues are not optional – WE NEED YOU!</a:t>
            </a:r>
            <a:endParaRPr lang="en-US" sz="3200" dirty="0">
              <a:solidFill>
                <a:srgbClr val="C00000"/>
              </a:solidFill>
            </a:endParaRPr>
          </a:p>
          <a:p>
            <a:endParaRPr lang="en-US" sz="2400" dirty="0">
              <a:solidFill>
                <a:srgbClr val="898989"/>
              </a:solidFill>
            </a:endParaRPr>
          </a:p>
          <a:p>
            <a:endParaRPr lang="en-US" sz="2400" dirty="0">
              <a:solidFill>
                <a:prstClr val="black"/>
              </a:solidFill>
            </a:endParaRPr>
          </a:p>
        </p:txBody>
      </p:sp>
    </p:spTree>
    <p:extLst>
      <p:ext uri="{BB962C8B-B14F-4D97-AF65-F5344CB8AC3E}">
        <p14:creationId xmlns:p14="http://schemas.microsoft.com/office/powerpoint/2010/main" val="81506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anim calcmode="lin" valueType="num">
                                      <p:cBhvr additive="base">
                                        <p:cTn id="7" dur="500" fill="hold"/>
                                        <p:tgtEl>
                                          <p:spTgt spid="542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4276">
                                            <p:txEl>
                                              <p:pRg st="2" end="2"/>
                                            </p:txEl>
                                          </p:spTgt>
                                        </p:tgtEl>
                                        <p:attrNameLst>
                                          <p:attrName>style.visibility</p:attrName>
                                        </p:attrNameLst>
                                      </p:cBhvr>
                                      <p:to>
                                        <p:strVal val="visible"/>
                                      </p:to>
                                    </p:set>
                                    <p:anim calcmode="lin" valueType="num">
                                      <p:cBhvr additive="base">
                                        <p:cTn id="13" dur="500" fill="hold"/>
                                        <p:tgtEl>
                                          <p:spTgt spid="5427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27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4276">
                                            <p:txEl>
                                              <p:pRg st="4" end="4"/>
                                            </p:txEl>
                                          </p:spTgt>
                                        </p:tgtEl>
                                        <p:attrNameLst>
                                          <p:attrName>style.visibility</p:attrName>
                                        </p:attrNameLst>
                                      </p:cBhvr>
                                      <p:to>
                                        <p:strVal val="visible"/>
                                      </p:to>
                                    </p:set>
                                    <p:anim calcmode="lin" valueType="num">
                                      <p:cBhvr additive="base">
                                        <p:cTn id="19" dur="500" fill="hold"/>
                                        <p:tgtEl>
                                          <p:spTgt spid="5427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27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subTitle" idx="4294967295"/>
          </p:nvPr>
        </p:nvSpPr>
        <p:spPr>
          <a:xfrm>
            <a:off x="152400" y="1219200"/>
            <a:ext cx="8763000" cy="5486400"/>
          </a:xfrm>
        </p:spPr>
        <p:txBody>
          <a:bodyPr>
            <a:normAutofit/>
          </a:bodyPr>
          <a:lstStyle/>
          <a:p>
            <a:pPr marL="0" indent="0" algn="ctr">
              <a:lnSpc>
                <a:spcPct val="90000"/>
              </a:lnSpc>
              <a:buFontTx/>
              <a:buNone/>
            </a:pPr>
            <a:r>
              <a:rPr lang="en-US" sz="3600" b="1" dirty="0" smtClean="0"/>
              <a:t>Comparison of Junior Trojan costs to </a:t>
            </a:r>
          </a:p>
          <a:p>
            <a:pPr marL="0" indent="0" algn="ctr">
              <a:lnSpc>
                <a:spcPct val="90000"/>
              </a:lnSpc>
              <a:buFontTx/>
              <a:buNone/>
            </a:pPr>
            <a:r>
              <a:rPr lang="en-US" sz="3600" b="1" dirty="0" smtClean="0"/>
              <a:t>Lassiter High School Costs</a:t>
            </a:r>
          </a:p>
          <a:p>
            <a:pPr marL="0" indent="0">
              <a:lnSpc>
                <a:spcPct val="90000"/>
              </a:lnSpc>
              <a:buFontTx/>
              <a:buNone/>
            </a:pPr>
            <a:r>
              <a:rPr lang="en-US" sz="2800" b="1" u="sng" dirty="0" smtClean="0">
                <a:solidFill>
                  <a:srgbClr val="800000"/>
                </a:solidFill>
              </a:rPr>
              <a:t>Description			Jr Trojan		High School</a:t>
            </a:r>
          </a:p>
          <a:p>
            <a:pPr marL="0" indent="0">
              <a:lnSpc>
                <a:spcPct val="90000"/>
              </a:lnSpc>
              <a:buFontTx/>
              <a:buNone/>
            </a:pPr>
            <a:r>
              <a:rPr lang="en-US" sz="2800" dirty="0" smtClean="0">
                <a:solidFill>
                  <a:srgbClr val="800000"/>
                </a:solidFill>
              </a:rPr>
              <a:t>Spring ball			$  70			$0</a:t>
            </a:r>
          </a:p>
          <a:p>
            <a:pPr marL="0" indent="0">
              <a:lnSpc>
                <a:spcPct val="90000"/>
              </a:lnSpc>
              <a:buFontTx/>
              <a:buNone/>
            </a:pPr>
            <a:r>
              <a:rPr lang="en-US" sz="2800" dirty="0" smtClean="0">
                <a:solidFill>
                  <a:srgbClr val="800000"/>
                </a:solidFill>
              </a:rPr>
              <a:t>Winter workouts		$200			$0</a:t>
            </a:r>
          </a:p>
          <a:p>
            <a:pPr marL="0" indent="0">
              <a:lnSpc>
                <a:spcPct val="90000"/>
              </a:lnSpc>
              <a:buFontTx/>
              <a:buNone/>
            </a:pPr>
            <a:r>
              <a:rPr lang="en-US" sz="2800" dirty="0" smtClean="0">
                <a:solidFill>
                  <a:srgbClr val="800000"/>
                </a:solidFill>
              </a:rPr>
              <a:t>Summer workouts		$125			$0</a:t>
            </a:r>
          </a:p>
          <a:p>
            <a:pPr marL="0" indent="0">
              <a:lnSpc>
                <a:spcPct val="90000"/>
              </a:lnSpc>
              <a:buFontTx/>
              <a:buNone/>
            </a:pPr>
            <a:r>
              <a:rPr lang="en-US" sz="2800" dirty="0" smtClean="0">
                <a:solidFill>
                  <a:srgbClr val="800000"/>
                </a:solidFill>
              </a:rPr>
              <a:t>Season dues			$335			$500</a:t>
            </a:r>
          </a:p>
          <a:p>
            <a:pPr marL="0" indent="0">
              <a:lnSpc>
                <a:spcPct val="90000"/>
              </a:lnSpc>
              <a:buFontTx/>
              <a:buNone/>
            </a:pPr>
            <a:r>
              <a:rPr lang="en-US" sz="2800" b="1" dirty="0" smtClean="0">
                <a:solidFill>
                  <a:srgbClr val="800000"/>
                </a:solidFill>
              </a:rPr>
              <a:t/>
            </a:r>
            <a:br>
              <a:rPr lang="en-US" sz="2800" b="1" dirty="0" smtClean="0">
                <a:solidFill>
                  <a:srgbClr val="800000"/>
                </a:solidFill>
              </a:rPr>
            </a:br>
            <a:r>
              <a:rPr lang="en-US" sz="2800" b="1" dirty="0" smtClean="0">
                <a:solidFill>
                  <a:srgbClr val="800000"/>
                </a:solidFill>
              </a:rPr>
              <a:t>Total cost 			$730			$500</a:t>
            </a:r>
            <a:endParaRPr lang="en-US" sz="1600" dirty="0" smtClean="0">
              <a:solidFill>
                <a:srgbClr val="800000"/>
              </a:solidFill>
            </a:endParaRPr>
          </a:p>
        </p:txBody>
      </p:sp>
      <p:pic>
        <p:nvPicPr>
          <p:cNvPr id="55298" name="Picture 3"/>
          <p:cNvPicPr>
            <a:picLocks noGrp="1" noChangeAspect="1" noChangeArrowheads="1"/>
          </p:cNvPicPr>
          <p:nvPr>
            <p:ph type="ctrTitle" idx="4294967295"/>
          </p:nvPr>
        </p:nvPicPr>
        <p:blipFill>
          <a:blip r:embed="rId3" cstate="print"/>
          <a:srcRect/>
          <a:stretch>
            <a:fillRect/>
          </a:stretch>
        </p:blipFill>
        <p:spPr>
          <a:xfrm>
            <a:off x="3048000" y="0"/>
            <a:ext cx="2438400" cy="1166813"/>
          </a:xfrm>
        </p:spPr>
      </p:pic>
      <p:cxnSp>
        <p:nvCxnSpPr>
          <p:cNvPr id="3" name="Straight Connector 2"/>
          <p:cNvCxnSpPr/>
          <p:nvPr/>
        </p:nvCxnSpPr>
        <p:spPr>
          <a:xfrm>
            <a:off x="228600" y="5029200"/>
            <a:ext cx="83058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8417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9" name="Picture 3"/>
          <p:cNvPicPr>
            <a:picLocks noGrp="1" noChangeAspect="1" noChangeArrowheads="1"/>
          </p:cNvPicPr>
          <p:nvPr>
            <p:ph type="ctrTitle" idx="4294967295"/>
          </p:nvPr>
        </p:nvPicPr>
        <p:blipFill>
          <a:blip r:embed="rId3" cstate="print"/>
          <a:srcRect/>
          <a:stretch>
            <a:fillRect/>
          </a:stretch>
        </p:blipFill>
        <p:spPr>
          <a:xfrm>
            <a:off x="228600" y="152400"/>
            <a:ext cx="2438400" cy="1166813"/>
          </a:xfrm>
        </p:spPr>
      </p:pic>
      <p:sp>
        <p:nvSpPr>
          <p:cNvPr id="86020" name="Text Box 4"/>
          <p:cNvSpPr txBox="1">
            <a:spLocks noChangeArrowheads="1"/>
          </p:cNvSpPr>
          <p:nvPr/>
        </p:nvSpPr>
        <p:spPr bwMode="auto">
          <a:xfrm>
            <a:off x="914400" y="1257300"/>
            <a:ext cx="7408863" cy="6401753"/>
          </a:xfrm>
          <a:prstGeom prst="rect">
            <a:avLst/>
          </a:prstGeom>
          <a:noFill/>
          <a:ln w="9525">
            <a:noFill/>
            <a:miter lim="800000"/>
            <a:headEnd/>
            <a:tailEnd/>
          </a:ln>
          <a:effectLst/>
        </p:spPr>
        <p:txBody>
          <a:bodyPr wrap="square">
            <a:spAutoFit/>
          </a:bodyPr>
          <a:lstStyle/>
          <a:p>
            <a:pPr>
              <a:buFontTx/>
              <a:buChar char="•"/>
            </a:pPr>
            <a:r>
              <a:rPr lang="en-US" b="1" dirty="0">
                <a:solidFill>
                  <a:srgbClr val="800000"/>
                </a:solidFill>
              </a:rPr>
              <a:t>  Additional coaches (8) beyond school funded supplement</a:t>
            </a:r>
          </a:p>
          <a:p>
            <a:pPr>
              <a:buFontTx/>
              <a:buChar char="•"/>
            </a:pPr>
            <a:r>
              <a:rPr lang="en-US" b="1" dirty="0">
                <a:solidFill>
                  <a:srgbClr val="800000"/>
                </a:solidFill>
              </a:rPr>
              <a:t>  Full-time Athletic Trainer/Rehab/Treatment for your child</a:t>
            </a:r>
          </a:p>
          <a:p>
            <a:pPr>
              <a:buFontTx/>
              <a:buChar char="•"/>
            </a:pPr>
            <a:r>
              <a:rPr lang="en-US" b="1" dirty="0">
                <a:solidFill>
                  <a:srgbClr val="800000"/>
                </a:solidFill>
              </a:rPr>
              <a:t>  Practice equipment</a:t>
            </a:r>
          </a:p>
          <a:p>
            <a:pPr>
              <a:buFontTx/>
              <a:buChar char="•"/>
            </a:pPr>
            <a:r>
              <a:rPr lang="en-US" b="1" dirty="0">
                <a:solidFill>
                  <a:srgbClr val="800000"/>
                </a:solidFill>
              </a:rPr>
              <a:t>  Field house upgrades - bathroom and showers</a:t>
            </a:r>
          </a:p>
          <a:p>
            <a:pPr>
              <a:buFontTx/>
              <a:buChar char="•"/>
            </a:pPr>
            <a:r>
              <a:rPr lang="en-US" b="1" dirty="0">
                <a:solidFill>
                  <a:srgbClr val="800000"/>
                </a:solidFill>
              </a:rPr>
              <a:t>  HUDL profile/highlight films – fantastic!</a:t>
            </a:r>
          </a:p>
          <a:p>
            <a:pPr>
              <a:buFontTx/>
              <a:buChar char="•"/>
            </a:pPr>
            <a:r>
              <a:rPr lang="en-US" b="1" dirty="0">
                <a:solidFill>
                  <a:srgbClr val="800000"/>
                </a:solidFill>
              </a:rPr>
              <a:t>  Varsity team camp – Mercer University</a:t>
            </a:r>
          </a:p>
          <a:p>
            <a:pPr>
              <a:buFontTx/>
              <a:buChar char="•"/>
            </a:pPr>
            <a:r>
              <a:rPr lang="en-US" b="1" dirty="0">
                <a:solidFill>
                  <a:srgbClr val="800000"/>
                </a:solidFill>
              </a:rPr>
              <a:t>  National 7on7 trip – Hoover HS, Alabama</a:t>
            </a:r>
          </a:p>
          <a:p>
            <a:pPr>
              <a:buFontTx/>
              <a:buChar char="•"/>
            </a:pPr>
            <a:r>
              <a:rPr lang="en-US" b="1" dirty="0">
                <a:solidFill>
                  <a:srgbClr val="800000"/>
                </a:solidFill>
              </a:rPr>
              <a:t>  Access to TD club hosted </a:t>
            </a:r>
            <a:r>
              <a:rPr lang="en-US" b="1" dirty="0" smtClean="0">
                <a:solidFill>
                  <a:srgbClr val="800000"/>
                </a:solidFill>
              </a:rPr>
              <a:t>events</a:t>
            </a:r>
          </a:p>
          <a:p>
            <a:pPr>
              <a:buFontTx/>
              <a:buChar char="•"/>
            </a:pPr>
            <a:r>
              <a:rPr lang="en-US" b="1" dirty="0" smtClean="0">
                <a:solidFill>
                  <a:srgbClr val="800000"/>
                </a:solidFill>
              </a:rPr>
              <a:t>  </a:t>
            </a:r>
            <a:r>
              <a:rPr lang="en-US" b="1" dirty="0">
                <a:solidFill>
                  <a:srgbClr val="800000"/>
                </a:solidFill>
              </a:rPr>
              <a:t>Summer strength and conditioning workouts</a:t>
            </a:r>
          </a:p>
          <a:p>
            <a:pPr>
              <a:buFontTx/>
              <a:buChar char="•"/>
            </a:pPr>
            <a:r>
              <a:rPr lang="en-US" b="1" dirty="0">
                <a:solidFill>
                  <a:srgbClr val="800000"/>
                </a:solidFill>
              </a:rPr>
              <a:t>  </a:t>
            </a:r>
            <a:r>
              <a:rPr lang="en-US" b="1" dirty="0" smtClean="0">
                <a:solidFill>
                  <a:srgbClr val="800000"/>
                </a:solidFill>
              </a:rPr>
              <a:t>Year round </a:t>
            </a:r>
            <a:r>
              <a:rPr lang="en-US" b="1" dirty="0">
                <a:solidFill>
                  <a:srgbClr val="800000"/>
                </a:solidFill>
              </a:rPr>
              <a:t>‘Recovery’ </a:t>
            </a:r>
            <a:r>
              <a:rPr lang="en-US" b="1" dirty="0" smtClean="0">
                <a:solidFill>
                  <a:srgbClr val="800000"/>
                </a:solidFill>
              </a:rPr>
              <a:t>protein </a:t>
            </a:r>
            <a:r>
              <a:rPr lang="en-US" b="1" dirty="0">
                <a:solidFill>
                  <a:srgbClr val="800000"/>
                </a:solidFill>
              </a:rPr>
              <a:t>drinks</a:t>
            </a:r>
          </a:p>
          <a:p>
            <a:pPr>
              <a:buFontTx/>
              <a:buChar char="•"/>
            </a:pPr>
            <a:r>
              <a:rPr lang="en-US" b="1" dirty="0">
                <a:solidFill>
                  <a:srgbClr val="800000"/>
                </a:solidFill>
              </a:rPr>
              <a:t>  PRO TURF FIELD &amp; FACILITY through LEAF Foundation</a:t>
            </a:r>
          </a:p>
          <a:p>
            <a:pPr>
              <a:buFontTx/>
              <a:buChar char="•"/>
            </a:pPr>
            <a:r>
              <a:rPr lang="en-US" b="1" dirty="0">
                <a:solidFill>
                  <a:srgbClr val="800000"/>
                </a:solidFill>
              </a:rPr>
              <a:t>  Pro Style Weight Room Equipment and Strength Coach</a:t>
            </a:r>
          </a:p>
          <a:p>
            <a:pPr>
              <a:buFontTx/>
              <a:buChar char="•"/>
            </a:pPr>
            <a:r>
              <a:rPr lang="en-US" b="1" dirty="0">
                <a:solidFill>
                  <a:srgbClr val="800000"/>
                </a:solidFill>
              </a:rPr>
              <a:t>  Spring Speed and Agility Training &amp; Equipment</a:t>
            </a:r>
          </a:p>
          <a:p>
            <a:pPr>
              <a:buFontTx/>
              <a:buChar char="•"/>
            </a:pPr>
            <a:r>
              <a:rPr lang="en-US" b="1" dirty="0">
                <a:solidFill>
                  <a:srgbClr val="800000"/>
                </a:solidFill>
              </a:rPr>
              <a:t>  Academic coach/Academic support/Tutoring</a:t>
            </a:r>
          </a:p>
          <a:p>
            <a:pPr>
              <a:buFontTx/>
              <a:buChar char="•"/>
            </a:pPr>
            <a:r>
              <a:rPr lang="en-US" b="1" dirty="0">
                <a:solidFill>
                  <a:srgbClr val="800000"/>
                </a:solidFill>
              </a:rPr>
              <a:t>  Recruiting Services</a:t>
            </a:r>
          </a:p>
          <a:p>
            <a:pPr>
              <a:buFontTx/>
              <a:buChar char="•"/>
            </a:pPr>
            <a:r>
              <a:rPr lang="en-US" b="1" dirty="0">
                <a:solidFill>
                  <a:srgbClr val="800000"/>
                </a:solidFill>
              </a:rPr>
              <a:t>  Pre-Game Meals, Banquet and Awards Program</a:t>
            </a:r>
          </a:p>
          <a:p>
            <a:pPr>
              <a:buFontTx/>
              <a:buChar char="•"/>
            </a:pPr>
            <a:r>
              <a:rPr lang="en-US" b="1" dirty="0">
                <a:solidFill>
                  <a:srgbClr val="800000"/>
                </a:solidFill>
              </a:rPr>
              <a:t>  Player Spirit Pack &amp; Top-of-the-Line Equipment for Player Safety</a:t>
            </a:r>
          </a:p>
          <a:p>
            <a:pPr>
              <a:buFontTx/>
              <a:buChar char="•"/>
            </a:pPr>
            <a:r>
              <a:rPr lang="en-US" b="1" dirty="0">
                <a:solidFill>
                  <a:srgbClr val="800000"/>
                </a:solidFill>
              </a:rPr>
              <a:t>  Much more!</a:t>
            </a:r>
          </a:p>
          <a:p>
            <a:endParaRPr lang="en-US" b="1" dirty="0">
              <a:solidFill>
                <a:srgbClr val="C00000"/>
              </a:solidFill>
            </a:endParaRPr>
          </a:p>
          <a:p>
            <a:pPr lvl="1">
              <a:buFontTx/>
              <a:buChar char="•"/>
            </a:pPr>
            <a:endParaRPr lang="en-US" sz="2000" dirty="0">
              <a:solidFill>
                <a:srgbClr val="C00000"/>
              </a:solidFill>
            </a:endParaRPr>
          </a:p>
          <a:p>
            <a:endParaRPr lang="en-US" sz="2400" dirty="0">
              <a:solidFill>
                <a:srgbClr val="898989"/>
              </a:solidFill>
            </a:endParaRPr>
          </a:p>
          <a:p>
            <a:endParaRPr lang="en-US" sz="2400" dirty="0">
              <a:solidFill>
                <a:prstClr val="black"/>
              </a:solidFill>
            </a:endParaRPr>
          </a:p>
        </p:txBody>
      </p:sp>
      <p:sp>
        <p:nvSpPr>
          <p:cNvPr id="86021" name="Rectangle 5"/>
          <p:cNvSpPr>
            <a:spLocks noChangeArrowheads="1"/>
          </p:cNvSpPr>
          <p:nvPr/>
        </p:nvSpPr>
        <p:spPr bwMode="auto">
          <a:xfrm>
            <a:off x="1828800" y="6400800"/>
            <a:ext cx="5580063" cy="347663"/>
          </a:xfrm>
          <a:prstGeom prst="rect">
            <a:avLst/>
          </a:prstGeom>
          <a:noFill/>
          <a:ln w="9525">
            <a:noFill/>
            <a:miter lim="800000"/>
            <a:headEnd/>
            <a:tailEnd/>
          </a:ln>
          <a:effectLst/>
        </p:spPr>
        <p:txBody>
          <a:bodyPr>
            <a:spAutoFit/>
          </a:bodyPr>
          <a:lstStyle/>
          <a:p>
            <a:pPr>
              <a:lnSpc>
                <a:spcPct val="70000"/>
              </a:lnSpc>
              <a:spcBef>
                <a:spcPct val="20000"/>
              </a:spcBef>
            </a:pPr>
            <a:r>
              <a:rPr lang="en-US" sz="2400" b="1">
                <a:solidFill>
                  <a:prstClr val="black"/>
                </a:solidFill>
              </a:rPr>
              <a:t>We can’t be champions without YOU!</a:t>
            </a:r>
          </a:p>
        </p:txBody>
      </p:sp>
      <p:sp>
        <p:nvSpPr>
          <p:cNvPr id="86027" name="WordArt 11"/>
          <p:cNvSpPr>
            <a:spLocks noChangeArrowheads="1" noChangeShapeType="1" noTextEdit="1"/>
          </p:cNvSpPr>
          <p:nvPr/>
        </p:nvSpPr>
        <p:spPr bwMode="auto">
          <a:xfrm>
            <a:off x="762000" y="2286000"/>
            <a:ext cx="7239000" cy="2649538"/>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0">
                  <a:gsLst>
                    <a:gs pos="0">
                      <a:srgbClr val="FFE701"/>
                    </a:gs>
                    <a:gs pos="100000">
                      <a:srgbClr val="FE3E02"/>
                    </a:gs>
                  </a:gsLst>
                  <a:lin ang="5400000" scaled="1"/>
                </a:gradFill>
                <a:latin typeface="Impact"/>
              </a:rPr>
              <a:t>$2,500 per player!</a:t>
            </a:r>
          </a:p>
        </p:txBody>
      </p:sp>
      <p:sp>
        <p:nvSpPr>
          <p:cNvPr id="86028" name="Rectangle 12"/>
          <p:cNvSpPr>
            <a:spLocks noChangeArrowheads="1"/>
          </p:cNvSpPr>
          <p:nvPr/>
        </p:nvSpPr>
        <p:spPr bwMode="auto">
          <a:xfrm>
            <a:off x="2743200" y="304800"/>
            <a:ext cx="5580063" cy="774700"/>
          </a:xfrm>
          <a:prstGeom prst="rect">
            <a:avLst/>
          </a:prstGeom>
          <a:noFill/>
          <a:ln w="9525">
            <a:noFill/>
            <a:miter lim="800000"/>
            <a:headEnd/>
            <a:tailEnd/>
          </a:ln>
          <a:effectLst/>
        </p:spPr>
        <p:txBody>
          <a:bodyPr>
            <a:spAutoFit/>
          </a:bodyPr>
          <a:lstStyle/>
          <a:p>
            <a:pPr>
              <a:lnSpc>
                <a:spcPct val="70000"/>
              </a:lnSpc>
              <a:spcBef>
                <a:spcPct val="20000"/>
              </a:spcBef>
            </a:pPr>
            <a:r>
              <a:rPr lang="en-US" sz="2800" b="1" dirty="0">
                <a:solidFill>
                  <a:prstClr val="black"/>
                </a:solidFill>
              </a:rPr>
              <a:t>Benefits of Club Membership </a:t>
            </a:r>
          </a:p>
          <a:p>
            <a:pPr>
              <a:lnSpc>
                <a:spcPct val="70000"/>
              </a:lnSpc>
              <a:spcBef>
                <a:spcPct val="20000"/>
              </a:spcBef>
            </a:pPr>
            <a:r>
              <a:rPr lang="en-US" sz="2800" b="1" dirty="0">
                <a:solidFill>
                  <a:prstClr val="black"/>
                </a:solidFill>
              </a:rPr>
              <a:t>. . . Goes to our Players!</a:t>
            </a:r>
          </a:p>
        </p:txBody>
      </p:sp>
    </p:spTree>
    <p:extLst>
      <p:ext uri="{BB962C8B-B14F-4D97-AF65-F5344CB8AC3E}">
        <p14:creationId xmlns:p14="http://schemas.microsoft.com/office/powerpoint/2010/main" val="199855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6020">
                                            <p:txEl>
                                              <p:pRg st="0" end="0"/>
                                            </p:txEl>
                                          </p:spTgt>
                                        </p:tgtEl>
                                        <p:attrNameLst>
                                          <p:attrName>style.visibility</p:attrName>
                                        </p:attrNameLst>
                                      </p:cBhvr>
                                      <p:to>
                                        <p:strVal val="visible"/>
                                      </p:to>
                                    </p:set>
                                    <p:anim calcmode="lin" valueType="num">
                                      <p:cBhvr additive="base">
                                        <p:cTn id="7" dur="500" fill="hold"/>
                                        <p:tgtEl>
                                          <p:spTgt spid="860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0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6020">
                                            <p:txEl>
                                              <p:pRg st="1" end="1"/>
                                            </p:txEl>
                                          </p:spTgt>
                                        </p:tgtEl>
                                        <p:attrNameLst>
                                          <p:attrName>style.visibility</p:attrName>
                                        </p:attrNameLst>
                                      </p:cBhvr>
                                      <p:to>
                                        <p:strVal val="visible"/>
                                      </p:to>
                                    </p:set>
                                    <p:anim calcmode="lin" valueType="num">
                                      <p:cBhvr additive="base">
                                        <p:cTn id="13" dur="500" fill="hold"/>
                                        <p:tgtEl>
                                          <p:spTgt spid="860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60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6020">
                                            <p:txEl>
                                              <p:pRg st="2" end="2"/>
                                            </p:txEl>
                                          </p:spTgt>
                                        </p:tgtEl>
                                        <p:attrNameLst>
                                          <p:attrName>style.visibility</p:attrName>
                                        </p:attrNameLst>
                                      </p:cBhvr>
                                      <p:to>
                                        <p:strVal val="visible"/>
                                      </p:to>
                                    </p:set>
                                    <p:anim calcmode="lin" valueType="num">
                                      <p:cBhvr additive="base">
                                        <p:cTn id="19" dur="500" fill="hold"/>
                                        <p:tgtEl>
                                          <p:spTgt spid="8602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60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6020">
                                            <p:txEl>
                                              <p:pRg st="3" end="3"/>
                                            </p:txEl>
                                          </p:spTgt>
                                        </p:tgtEl>
                                        <p:attrNameLst>
                                          <p:attrName>style.visibility</p:attrName>
                                        </p:attrNameLst>
                                      </p:cBhvr>
                                      <p:to>
                                        <p:strVal val="visible"/>
                                      </p:to>
                                    </p:set>
                                    <p:anim calcmode="lin" valueType="num">
                                      <p:cBhvr additive="base">
                                        <p:cTn id="25" dur="500" fill="hold"/>
                                        <p:tgtEl>
                                          <p:spTgt spid="8602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60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6020">
                                            <p:txEl>
                                              <p:pRg st="4" end="4"/>
                                            </p:txEl>
                                          </p:spTgt>
                                        </p:tgtEl>
                                        <p:attrNameLst>
                                          <p:attrName>style.visibility</p:attrName>
                                        </p:attrNameLst>
                                      </p:cBhvr>
                                      <p:to>
                                        <p:strVal val="visible"/>
                                      </p:to>
                                    </p:set>
                                    <p:anim calcmode="lin" valueType="num">
                                      <p:cBhvr additive="base">
                                        <p:cTn id="31" dur="500" fill="hold"/>
                                        <p:tgtEl>
                                          <p:spTgt spid="8602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602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6020">
                                            <p:txEl>
                                              <p:pRg st="5" end="5"/>
                                            </p:txEl>
                                          </p:spTgt>
                                        </p:tgtEl>
                                        <p:attrNameLst>
                                          <p:attrName>style.visibility</p:attrName>
                                        </p:attrNameLst>
                                      </p:cBhvr>
                                      <p:to>
                                        <p:strVal val="visible"/>
                                      </p:to>
                                    </p:set>
                                    <p:anim calcmode="lin" valueType="num">
                                      <p:cBhvr additive="base">
                                        <p:cTn id="37" dur="500" fill="hold"/>
                                        <p:tgtEl>
                                          <p:spTgt spid="8602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602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6020">
                                            <p:txEl>
                                              <p:pRg st="6" end="6"/>
                                            </p:txEl>
                                          </p:spTgt>
                                        </p:tgtEl>
                                        <p:attrNameLst>
                                          <p:attrName>style.visibility</p:attrName>
                                        </p:attrNameLst>
                                      </p:cBhvr>
                                      <p:to>
                                        <p:strVal val="visible"/>
                                      </p:to>
                                    </p:set>
                                    <p:anim calcmode="lin" valueType="num">
                                      <p:cBhvr additive="base">
                                        <p:cTn id="43" dur="500" fill="hold"/>
                                        <p:tgtEl>
                                          <p:spTgt spid="8602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602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6020">
                                            <p:txEl>
                                              <p:pRg st="7" end="7"/>
                                            </p:txEl>
                                          </p:spTgt>
                                        </p:tgtEl>
                                        <p:attrNameLst>
                                          <p:attrName>style.visibility</p:attrName>
                                        </p:attrNameLst>
                                      </p:cBhvr>
                                      <p:to>
                                        <p:strVal val="visible"/>
                                      </p:to>
                                    </p:set>
                                    <p:anim calcmode="lin" valueType="num">
                                      <p:cBhvr additive="base">
                                        <p:cTn id="49" dur="500" fill="hold"/>
                                        <p:tgtEl>
                                          <p:spTgt spid="86020">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602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6020">
                                            <p:txEl>
                                              <p:pRg st="8" end="8"/>
                                            </p:txEl>
                                          </p:spTgt>
                                        </p:tgtEl>
                                        <p:attrNameLst>
                                          <p:attrName>style.visibility</p:attrName>
                                        </p:attrNameLst>
                                      </p:cBhvr>
                                      <p:to>
                                        <p:strVal val="visible"/>
                                      </p:to>
                                    </p:set>
                                    <p:anim calcmode="lin" valueType="num">
                                      <p:cBhvr additive="base">
                                        <p:cTn id="55" dur="500" fill="hold"/>
                                        <p:tgtEl>
                                          <p:spTgt spid="86020">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602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6020">
                                            <p:txEl>
                                              <p:pRg st="9" end="9"/>
                                            </p:txEl>
                                          </p:spTgt>
                                        </p:tgtEl>
                                        <p:attrNameLst>
                                          <p:attrName>style.visibility</p:attrName>
                                        </p:attrNameLst>
                                      </p:cBhvr>
                                      <p:to>
                                        <p:strVal val="visible"/>
                                      </p:to>
                                    </p:set>
                                    <p:anim calcmode="lin" valueType="num">
                                      <p:cBhvr additive="base">
                                        <p:cTn id="61" dur="500" fill="hold"/>
                                        <p:tgtEl>
                                          <p:spTgt spid="86020">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602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86020">
                                            <p:txEl>
                                              <p:pRg st="10" end="10"/>
                                            </p:txEl>
                                          </p:spTgt>
                                        </p:tgtEl>
                                        <p:attrNameLst>
                                          <p:attrName>style.visibility</p:attrName>
                                        </p:attrNameLst>
                                      </p:cBhvr>
                                      <p:to>
                                        <p:strVal val="visible"/>
                                      </p:to>
                                    </p:set>
                                    <p:anim calcmode="lin" valueType="num">
                                      <p:cBhvr additive="base">
                                        <p:cTn id="67" dur="500" fill="hold"/>
                                        <p:tgtEl>
                                          <p:spTgt spid="86020">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86020">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86020">
                                            <p:txEl>
                                              <p:pRg st="11" end="11"/>
                                            </p:txEl>
                                          </p:spTgt>
                                        </p:tgtEl>
                                        <p:attrNameLst>
                                          <p:attrName>style.visibility</p:attrName>
                                        </p:attrNameLst>
                                      </p:cBhvr>
                                      <p:to>
                                        <p:strVal val="visible"/>
                                      </p:to>
                                    </p:set>
                                    <p:anim calcmode="lin" valueType="num">
                                      <p:cBhvr additive="base">
                                        <p:cTn id="73" dur="500" fill="hold"/>
                                        <p:tgtEl>
                                          <p:spTgt spid="86020">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86020">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86020">
                                            <p:txEl>
                                              <p:pRg st="12" end="12"/>
                                            </p:txEl>
                                          </p:spTgt>
                                        </p:tgtEl>
                                        <p:attrNameLst>
                                          <p:attrName>style.visibility</p:attrName>
                                        </p:attrNameLst>
                                      </p:cBhvr>
                                      <p:to>
                                        <p:strVal val="visible"/>
                                      </p:to>
                                    </p:set>
                                    <p:anim calcmode="lin" valueType="num">
                                      <p:cBhvr additive="base">
                                        <p:cTn id="79" dur="500" fill="hold"/>
                                        <p:tgtEl>
                                          <p:spTgt spid="86020">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86020">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86020">
                                            <p:txEl>
                                              <p:pRg st="13" end="13"/>
                                            </p:txEl>
                                          </p:spTgt>
                                        </p:tgtEl>
                                        <p:attrNameLst>
                                          <p:attrName>style.visibility</p:attrName>
                                        </p:attrNameLst>
                                      </p:cBhvr>
                                      <p:to>
                                        <p:strVal val="visible"/>
                                      </p:to>
                                    </p:set>
                                    <p:anim calcmode="lin" valueType="num">
                                      <p:cBhvr additive="base">
                                        <p:cTn id="85" dur="500" fill="hold"/>
                                        <p:tgtEl>
                                          <p:spTgt spid="86020">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86020">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86020">
                                            <p:txEl>
                                              <p:pRg st="14" end="14"/>
                                            </p:txEl>
                                          </p:spTgt>
                                        </p:tgtEl>
                                        <p:attrNameLst>
                                          <p:attrName>style.visibility</p:attrName>
                                        </p:attrNameLst>
                                      </p:cBhvr>
                                      <p:to>
                                        <p:strVal val="visible"/>
                                      </p:to>
                                    </p:set>
                                    <p:anim calcmode="lin" valueType="num">
                                      <p:cBhvr additive="base">
                                        <p:cTn id="91" dur="500" fill="hold"/>
                                        <p:tgtEl>
                                          <p:spTgt spid="86020">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86020">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86020">
                                            <p:txEl>
                                              <p:pRg st="15" end="15"/>
                                            </p:txEl>
                                          </p:spTgt>
                                        </p:tgtEl>
                                        <p:attrNameLst>
                                          <p:attrName>style.visibility</p:attrName>
                                        </p:attrNameLst>
                                      </p:cBhvr>
                                      <p:to>
                                        <p:strVal val="visible"/>
                                      </p:to>
                                    </p:set>
                                    <p:anim calcmode="lin" valueType="num">
                                      <p:cBhvr additive="base">
                                        <p:cTn id="97" dur="500" fill="hold"/>
                                        <p:tgtEl>
                                          <p:spTgt spid="86020">
                                            <p:txEl>
                                              <p:pRg st="15" end="15"/>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86020">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86020">
                                            <p:txEl>
                                              <p:pRg st="16" end="16"/>
                                            </p:txEl>
                                          </p:spTgt>
                                        </p:tgtEl>
                                        <p:attrNameLst>
                                          <p:attrName>style.visibility</p:attrName>
                                        </p:attrNameLst>
                                      </p:cBhvr>
                                      <p:to>
                                        <p:strVal val="visible"/>
                                      </p:to>
                                    </p:set>
                                    <p:anim calcmode="lin" valueType="num">
                                      <p:cBhvr additive="base">
                                        <p:cTn id="103" dur="500" fill="hold"/>
                                        <p:tgtEl>
                                          <p:spTgt spid="86020">
                                            <p:txEl>
                                              <p:pRg st="16" end="16"/>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86020">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86020">
                                            <p:txEl>
                                              <p:pRg st="17" end="17"/>
                                            </p:txEl>
                                          </p:spTgt>
                                        </p:tgtEl>
                                        <p:attrNameLst>
                                          <p:attrName>style.visibility</p:attrName>
                                        </p:attrNameLst>
                                      </p:cBhvr>
                                      <p:to>
                                        <p:strVal val="visible"/>
                                      </p:to>
                                    </p:set>
                                    <p:anim calcmode="lin" valueType="num">
                                      <p:cBhvr additive="base">
                                        <p:cTn id="109" dur="500" fill="hold"/>
                                        <p:tgtEl>
                                          <p:spTgt spid="86020">
                                            <p:txEl>
                                              <p:pRg st="17" end="17"/>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86020">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15" presetClass="entr" presetSubtype="0" fill="hold" grpId="0" nodeType="clickEffect">
                                  <p:stCondLst>
                                    <p:cond delay="0"/>
                                  </p:stCondLst>
                                  <p:childTnLst>
                                    <p:set>
                                      <p:cBhvr>
                                        <p:cTn id="114" dur="1" fill="hold">
                                          <p:stCondLst>
                                            <p:cond delay="0"/>
                                          </p:stCondLst>
                                        </p:cTn>
                                        <p:tgtEl>
                                          <p:spTgt spid="86027"/>
                                        </p:tgtEl>
                                        <p:attrNameLst>
                                          <p:attrName>style.visibility</p:attrName>
                                        </p:attrNameLst>
                                      </p:cBhvr>
                                      <p:to>
                                        <p:strVal val="visible"/>
                                      </p:to>
                                    </p:set>
                                    <p:anim calcmode="lin" valueType="num">
                                      <p:cBhvr>
                                        <p:cTn id="115" dur="1000" fill="hold"/>
                                        <p:tgtEl>
                                          <p:spTgt spid="86027"/>
                                        </p:tgtEl>
                                        <p:attrNameLst>
                                          <p:attrName>ppt_w</p:attrName>
                                        </p:attrNameLst>
                                      </p:cBhvr>
                                      <p:tavLst>
                                        <p:tav tm="0">
                                          <p:val>
                                            <p:fltVal val="0"/>
                                          </p:val>
                                        </p:tav>
                                        <p:tav tm="100000">
                                          <p:val>
                                            <p:strVal val="#ppt_w"/>
                                          </p:val>
                                        </p:tav>
                                      </p:tavLst>
                                    </p:anim>
                                    <p:anim calcmode="lin" valueType="num">
                                      <p:cBhvr>
                                        <p:cTn id="116" dur="1000" fill="hold"/>
                                        <p:tgtEl>
                                          <p:spTgt spid="86027"/>
                                        </p:tgtEl>
                                        <p:attrNameLst>
                                          <p:attrName>ppt_h</p:attrName>
                                        </p:attrNameLst>
                                      </p:cBhvr>
                                      <p:tavLst>
                                        <p:tav tm="0">
                                          <p:val>
                                            <p:fltVal val="0"/>
                                          </p:val>
                                        </p:tav>
                                        <p:tav tm="100000">
                                          <p:val>
                                            <p:strVal val="#ppt_h"/>
                                          </p:val>
                                        </p:tav>
                                      </p:tavLst>
                                    </p:anim>
                                    <p:anim calcmode="lin" valueType="num">
                                      <p:cBhvr>
                                        <p:cTn id="117" dur="1000" fill="hold"/>
                                        <p:tgtEl>
                                          <p:spTgt spid="86027"/>
                                        </p:tgtEl>
                                        <p:attrNameLst>
                                          <p:attrName>ppt_x</p:attrName>
                                        </p:attrNameLst>
                                      </p:cBhvr>
                                      <p:tavLst>
                                        <p:tav tm="0" fmla="#ppt_x+(cos(-2*pi*(1-$))*-#ppt_x-sin(-2*pi*(1-$))*(1-#ppt_y))*(1-$)">
                                          <p:val>
                                            <p:fltVal val="0"/>
                                          </p:val>
                                        </p:tav>
                                        <p:tav tm="100000">
                                          <p:val>
                                            <p:fltVal val="1"/>
                                          </p:val>
                                        </p:tav>
                                      </p:tavLst>
                                    </p:anim>
                                    <p:anim calcmode="lin" valueType="num">
                                      <p:cBhvr>
                                        <p:cTn id="118" dur="1000" fill="hold"/>
                                        <p:tgtEl>
                                          <p:spTgt spid="86027"/>
                                        </p:tgtEl>
                                        <p:attrNameLst>
                                          <p:attrName>ppt_y</p:attrName>
                                        </p:attrNameLst>
                                      </p:cBhvr>
                                      <p:tavLst>
                                        <p:tav tm="0" fmla="#ppt_y+(sin(-2*pi*(1-$))*-#ppt_x+cos(-2*pi*(1-$))*(1-#ppt_y))*(1-$)">
                                          <p:val>
                                            <p:fltVal val="0"/>
                                          </p:val>
                                        </p:tav>
                                        <p:tav tm="100000">
                                          <p:val>
                                            <p:fltVal val="1"/>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86021"/>
                                        </p:tgtEl>
                                        <p:attrNameLst>
                                          <p:attrName>style.visibility</p:attrName>
                                        </p:attrNameLst>
                                      </p:cBhvr>
                                      <p:to>
                                        <p:strVal val="visible"/>
                                      </p:to>
                                    </p:set>
                                    <p:anim calcmode="lin" valueType="num">
                                      <p:cBhvr additive="base">
                                        <p:cTn id="121" dur="500" fill="hold"/>
                                        <p:tgtEl>
                                          <p:spTgt spid="86021"/>
                                        </p:tgtEl>
                                        <p:attrNameLst>
                                          <p:attrName>ppt_x</p:attrName>
                                        </p:attrNameLst>
                                      </p:cBhvr>
                                      <p:tavLst>
                                        <p:tav tm="0">
                                          <p:val>
                                            <p:strVal val="#ppt_x"/>
                                          </p:val>
                                        </p:tav>
                                        <p:tav tm="100000">
                                          <p:val>
                                            <p:strVal val="#ppt_x"/>
                                          </p:val>
                                        </p:tav>
                                      </p:tavLst>
                                    </p:anim>
                                    <p:anim calcmode="lin" valueType="num">
                                      <p:cBhvr additive="base">
                                        <p:cTn id="122" dur="500" fill="hold"/>
                                        <p:tgtEl>
                                          <p:spTgt spid="860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p:bldP spid="860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subTitle" idx="1"/>
          </p:nvPr>
        </p:nvSpPr>
        <p:spPr>
          <a:xfrm>
            <a:off x="152400" y="1219200"/>
            <a:ext cx="8763000" cy="5486400"/>
          </a:xfrm>
        </p:spPr>
        <p:txBody>
          <a:bodyPr>
            <a:normAutofit/>
          </a:bodyPr>
          <a:lstStyle/>
          <a:p>
            <a:pPr marL="396875" indent="-396875"/>
            <a:r>
              <a:rPr lang="en-US" sz="4000" b="1" dirty="0" smtClean="0">
                <a:solidFill>
                  <a:srgbClr val="800000"/>
                </a:solidFill>
              </a:rPr>
              <a:t>Volunteering for Events</a:t>
            </a:r>
            <a:endParaRPr lang="en-US" sz="2400" b="1" dirty="0" smtClean="0">
              <a:solidFill>
                <a:srgbClr val="800000"/>
              </a:solidFill>
            </a:endParaRPr>
          </a:p>
          <a:p>
            <a:pPr marL="396875" indent="-396875" algn="l">
              <a:buFontTx/>
              <a:buChar char="•"/>
            </a:pPr>
            <a:r>
              <a:rPr lang="en-US" sz="2400" b="1" u="sng" dirty="0" smtClean="0">
                <a:solidFill>
                  <a:schemeClr val="tx1"/>
                </a:solidFill>
              </a:rPr>
              <a:t>For each player family – 4x each season</a:t>
            </a:r>
          </a:p>
          <a:p>
            <a:pPr marL="742950" lvl="1" indent="-285750" algn="l">
              <a:buFontTx/>
              <a:buChar char="•"/>
            </a:pPr>
            <a:r>
              <a:rPr lang="en-US" sz="2000" dirty="0" smtClean="0">
                <a:solidFill>
                  <a:srgbClr val="800000"/>
                </a:solidFill>
              </a:rPr>
              <a:t>Four volunteer ‘slots’ to be filled (standardizing to 3-4 hours each) </a:t>
            </a:r>
          </a:p>
          <a:p>
            <a:pPr marL="742950" lvl="1" indent="-285750" algn="l">
              <a:buFontTx/>
              <a:buChar char="•"/>
            </a:pPr>
            <a:r>
              <a:rPr lang="en-US" sz="2000" dirty="0" smtClean="0">
                <a:solidFill>
                  <a:srgbClr val="800000"/>
                </a:solidFill>
              </a:rPr>
              <a:t>Sign up starting in April at the </a:t>
            </a:r>
            <a:r>
              <a:rPr lang="en-US" sz="2000" dirty="0">
                <a:solidFill>
                  <a:srgbClr val="800000"/>
                </a:solidFill>
              </a:rPr>
              <a:t>p</a:t>
            </a:r>
            <a:r>
              <a:rPr lang="en-US" sz="2000" dirty="0" smtClean="0">
                <a:solidFill>
                  <a:srgbClr val="800000"/>
                </a:solidFill>
              </a:rPr>
              <a:t>arent meeting</a:t>
            </a:r>
          </a:p>
          <a:p>
            <a:pPr marL="742950" lvl="1" indent="-285750" algn="l">
              <a:buFontTx/>
              <a:buChar char="•"/>
            </a:pPr>
            <a:r>
              <a:rPr lang="en-US" sz="2000" dirty="0" smtClean="0">
                <a:solidFill>
                  <a:srgbClr val="800000"/>
                </a:solidFill>
              </a:rPr>
              <a:t>If you don’t, you will be assigned to volunteer for what is left (August)</a:t>
            </a:r>
          </a:p>
          <a:p>
            <a:pPr marL="396875" indent="-396875" algn="l">
              <a:buFontTx/>
              <a:buChar char="•"/>
            </a:pPr>
            <a:r>
              <a:rPr lang="en-US" sz="2400" b="1" u="sng" dirty="0" smtClean="0">
                <a:solidFill>
                  <a:schemeClr val="tx1"/>
                </a:solidFill>
              </a:rPr>
              <a:t>No-Show Penalty</a:t>
            </a:r>
            <a:r>
              <a:rPr lang="en-US" sz="2400" dirty="0" smtClean="0">
                <a:solidFill>
                  <a:srgbClr val="C00000"/>
                </a:solidFill>
              </a:rPr>
              <a:t> </a:t>
            </a:r>
            <a:r>
              <a:rPr lang="en-US" sz="2400" dirty="0" smtClean="0">
                <a:solidFill>
                  <a:srgbClr val="800000"/>
                </a:solidFill>
              </a:rPr>
              <a:t>– </a:t>
            </a:r>
            <a:r>
              <a:rPr lang="en-US" sz="2000" dirty="0" smtClean="0">
                <a:solidFill>
                  <a:srgbClr val="800000"/>
                </a:solidFill>
              </a:rPr>
              <a:t>assign another slot to your obligation</a:t>
            </a:r>
          </a:p>
          <a:p>
            <a:pPr marL="396875" indent="-396875" algn="l">
              <a:buFontTx/>
              <a:buChar char="•"/>
            </a:pPr>
            <a:r>
              <a:rPr lang="en-US" sz="2400" b="1" u="sng" dirty="0" smtClean="0">
                <a:solidFill>
                  <a:schemeClr val="tx1"/>
                </a:solidFill>
              </a:rPr>
              <a:t>Deposit - $150 check made payable to LTDC</a:t>
            </a:r>
          </a:p>
          <a:p>
            <a:pPr marL="742950" lvl="1" indent="-285750" algn="l">
              <a:buFontTx/>
              <a:buChar char="•"/>
            </a:pPr>
            <a:r>
              <a:rPr lang="en-US" sz="2000" dirty="0" smtClean="0">
                <a:solidFill>
                  <a:srgbClr val="800000"/>
                </a:solidFill>
              </a:rPr>
              <a:t>To be submitted before your son can get equipment</a:t>
            </a:r>
            <a:endParaRPr lang="en-US" sz="2000" b="1" dirty="0" smtClean="0">
              <a:solidFill>
                <a:srgbClr val="800000"/>
              </a:solidFill>
            </a:endParaRPr>
          </a:p>
          <a:p>
            <a:pPr marL="742950" lvl="1" indent="-285750" algn="l">
              <a:buFontTx/>
              <a:buChar char="•"/>
            </a:pPr>
            <a:r>
              <a:rPr lang="en-US" sz="2000" dirty="0" smtClean="0">
                <a:solidFill>
                  <a:srgbClr val="800000"/>
                </a:solidFill>
              </a:rPr>
              <a:t>To be returned to you (uncashed) at end of season upon obligation fulfillment</a:t>
            </a:r>
          </a:p>
          <a:p>
            <a:pPr marL="396875" indent="-396875" algn="l">
              <a:buFontTx/>
              <a:buChar char="•"/>
            </a:pPr>
            <a:r>
              <a:rPr lang="en-US" sz="2400" b="1" u="sng" dirty="0" smtClean="0">
                <a:solidFill>
                  <a:schemeClr val="tx1"/>
                </a:solidFill>
              </a:rPr>
              <a:t>Optional: Opt Out Plan</a:t>
            </a:r>
            <a:r>
              <a:rPr lang="en-US" sz="2400" dirty="0" smtClean="0">
                <a:solidFill>
                  <a:srgbClr val="C00000"/>
                </a:solidFill>
              </a:rPr>
              <a:t> </a:t>
            </a:r>
            <a:r>
              <a:rPr lang="en-US" sz="2400" dirty="0" smtClean="0">
                <a:solidFill>
                  <a:srgbClr val="800000"/>
                </a:solidFill>
              </a:rPr>
              <a:t>– </a:t>
            </a:r>
            <a:r>
              <a:rPr lang="en-US" sz="2000" dirty="0" smtClean="0">
                <a:solidFill>
                  <a:srgbClr val="800000"/>
                </a:solidFill>
              </a:rPr>
              <a:t>to eliminate your volunteer obligation is a $150 charge.</a:t>
            </a:r>
          </a:p>
        </p:txBody>
      </p:sp>
      <p:pic>
        <p:nvPicPr>
          <p:cNvPr id="57346" name="Picture 3"/>
          <p:cNvPicPr>
            <a:picLocks noGrp="1" noChangeAspect="1" noChangeArrowheads="1"/>
          </p:cNvPicPr>
          <p:nvPr>
            <p:ph type="ctrTitle"/>
          </p:nvPr>
        </p:nvPicPr>
        <p:blipFill>
          <a:blip r:embed="rId2" cstate="print"/>
          <a:srcRect/>
          <a:stretch>
            <a:fillRect/>
          </a:stretch>
        </p:blipFill>
        <p:spPr>
          <a:xfrm>
            <a:off x="3048000" y="0"/>
            <a:ext cx="2438400" cy="1166813"/>
          </a:xfrm>
        </p:spPr>
      </p:pic>
    </p:spTree>
    <p:extLst>
      <p:ext uri="{BB962C8B-B14F-4D97-AF65-F5344CB8AC3E}">
        <p14:creationId xmlns:p14="http://schemas.microsoft.com/office/powerpoint/2010/main" val="362207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 calcmode="lin" valueType="num">
                                      <p:cBhvr additive="base">
                                        <p:cTn id="7"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146">
                                            <p:txEl>
                                              <p:pRg st="2" end="2"/>
                                            </p:txEl>
                                          </p:spTgt>
                                        </p:tgtEl>
                                        <p:attrNameLst>
                                          <p:attrName>style.visibility</p:attrName>
                                        </p:attrNameLst>
                                      </p:cBhvr>
                                      <p:to>
                                        <p:strVal val="visible"/>
                                      </p:to>
                                    </p:set>
                                    <p:anim calcmode="lin" valueType="num">
                                      <p:cBhvr additive="base">
                                        <p:cTn id="11"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14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146">
                                            <p:txEl>
                                              <p:pRg st="3" end="3"/>
                                            </p:txEl>
                                          </p:spTgt>
                                        </p:tgtEl>
                                        <p:attrNameLst>
                                          <p:attrName>style.visibility</p:attrName>
                                        </p:attrNameLst>
                                      </p:cBhvr>
                                      <p:to>
                                        <p:strVal val="visible"/>
                                      </p:to>
                                    </p:set>
                                    <p:anim calcmode="lin" valueType="num">
                                      <p:cBhvr additive="base">
                                        <p:cTn id="15"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146">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146">
                                            <p:txEl>
                                              <p:pRg st="4" end="4"/>
                                            </p:txEl>
                                          </p:spTgt>
                                        </p:tgtEl>
                                        <p:attrNameLst>
                                          <p:attrName>style.visibility</p:attrName>
                                        </p:attrNameLst>
                                      </p:cBhvr>
                                      <p:to>
                                        <p:strVal val="visible"/>
                                      </p:to>
                                    </p:set>
                                    <p:anim calcmode="lin" valueType="num">
                                      <p:cBhvr additive="base">
                                        <p:cTn id="19"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6">
                                            <p:txEl>
                                              <p:pRg st="5" end="5"/>
                                            </p:txEl>
                                          </p:spTgt>
                                        </p:tgtEl>
                                        <p:attrNameLst>
                                          <p:attrName>style.visibility</p:attrName>
                                        </p:attrNameLst>
                                      </p:cBhvr>
                                      <p:to>
                                        <p:strVal val="visible"/>
                                      </p:to>
                                    </p:set>
                                    <p:anim calcmode="lin" valueType="num">
                                      <p:cBhvr additive="base">
                                        <p:cTn id="25" dur="500" fill="hold"/>
                                        <p:tgtEl>
                                          <p:spTgt spid="614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146">
                                            <p:txEl>
                                              <p:pRg st="6" end="6"/>
                                            </p:txEl>
                                          </p:spTgt>
                                        </p:tgtEl>
                                        <p:attrNameLst>
                                          <p:attrName>style.visibility</p:attrName>
                                        </p:attrNameLst>
                                      </p:cBhvr>
                                      <p:to>
                                        <p:strVal val="visible"/>
                                      </p:to>
                                    </p:set>
                                    <p:anim calcmode="lin" valueType="num">
                                      <p:cBhvr additive="base">
                                        <p:cTn id="31" dur="500" fill="hold"/>
                                        <p:tgtEl>
                                          <p:spTgt spid="614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146">
                                            <p:txEl>
                                              <p:pRg st="7" end="7"/>
                                            </p:txEl>
                                          </p:spTgt>
                                        </p:tgtEl>
                                        <p:attrNameLst>
                                          <p:attrName>style.visibility</p:attrName>
                                        </p:attrNameLst>
                                      </p:cBhvr>
                                      <p:to>
                                        <p:strVal val="visible"/>
                                      </p:to>
                                    </p:set>
                                    <p:anim calcmode="lin" valueType="num">
                                      <p:cBhvr additive="base">
                                        <p:cTn id="35" dur="500" fill="hold"/>
                                        <p:tgtEl>
                                          <p:spTgt spid="614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146">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146">
                                            <p:txEl>
                                              <p:pRg st="8" end="8"/>
                                            </p:txEl>
                                          </p:spTgt>
                                        </p:tgtEl>
                                        <p:attrNameLst>
                                          <p:attrName>style.visibility</p:attrName>
                                        </p:attrNameLst>
                                      </p:cBhvr>
                                      <p:to>
                                        <p:strVal val="visible"/>
                                      </p:to>
                                    </p:set>
                                    <p:anim calcmode="lin" valueType="num">
                                      <p:cBhvr additive="base">
                                        <p:cTn id="39" dur="500" fill="hold"/>
                                        <p:tgtEl>
                                          <p:spTgt spid="6146">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14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146">
                                            <p:txEl>
                                              <p:pRg st="9" end="9"/>
                                            </p:txEl>
                                          </p:spTgt>
                                        </p:tgtEl>
                                        <p:attrNameLst>
                                          <p:attrName>style.visibility</p:attrName>
                                        </p:attrNameLst>
                                      </p:cBhvr>
                                      <p:to>
                                        <p:strVal val="visible"/>
                                      </p:to>
                                    </p:set>
                                    <p:anim calcmode="lin" valueType="num">
                                      <p:cBhvr additive="base">
                                        <p:cTn id="45" dur="500" fill="hold"/>
                                        <p:tgtEl>
                                          <p:spTgt spid="6146">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14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subTitle" idx="1"/>
          </p:nvPr>
        </p:nvSpPr>
        <p:spPr>
          <a:xfrm>
            <a:off x="152400" y="1219200"/>
            <a:ext cx="8763000" cy="5486400"/>
          </a:xfrm>
        </p:spPr>
        <p:txBody>
          <a:bodyPr>
            <a:normAutofit/>
          </a:bodyPr>
          <a:lstStyle/>
          <a:p>
            <a:pPr marL="396875" indent="-396875"/>
            <a:r>
              <a:rPr lang="en-US" sz="4000" b="1" dirty="0" smtClean="0">
                <a:solidFill>
                  <a:srgbClr val="800000"/>
                </a:solidFill>
              </a:rPr>
              <a:t>Fundraising &amp; Events</a:t>
            </a:r>
          </a:p>
          <a:p>
            <a:pPr marL="396875" indent="-396875"/>
            <a:endParaRPr lang="en-US" sz="2400" b="1" dirty="0" smtClean="0">
              <a:solidFill>
                <a:srgbClr val="800000"/>
              </a:solidFill>
            </a:endParaRPr>
          </a:p>
          <a:p>
            <a:pPr marL="396875" indent="-396875" algn="l">
              <a:spcAft>
                <a:spcPts val="600"/>
              </a:spcAft>
              <a:buFontTx/>
              <a:buChar char="•"/>
            </a:pPr>
            <a:r>
              <a:rPr lang="en-US" sz="2400" b="1" u="sng" dirty="0" smtClean="0">
                <a:solidFill>
                  <a:schemeClr val="tx1"/>
                </a:solidFill>
              </a:rPr>
              <a:t>Coupon Book Sales – handled by players (May – June)</a:t>
            </a:r>
          </a:p>
          <a:p>
            <a:pPr marL="396875" indent="-396875" algn="l">
              <a:spcAft>
                <a:spcPts val="600"/>
              </a:spcAft>
              <a:buFontTx/>
              <a:buChar char="•"/>
            </a:pPr>
            <a:r>
              <a:rPr lang="en-US" sz="2400" b="1" u="sng" dirty="0" smtClean="0">
                <a:solidFill>
                  <a:schemeClr val="tx1"/>
                </a:solidFill>
              </a:rPr>
              <a:t>LTDC Golf Scramble (June 15)</a:t>
            </a:r>
          </a:p>
          <a:p>
            <a:pPr marL="396875" indent="-396875" algn="l">
              <a:spcAft>
                <a:spcPts val="600"/>
              </a:spcAft>
              <a:buFontTx/>
              <a:buChar char="•"/>
            </a:pPr>
            <a:r>
              <a:rPr lang="en-US" sz="2400" b="1" u="sng" dirty="0" smtClean="0">
                <a:solidFill>
                  <a:schemeClr val="tx1"/>
                </a:solidFill>
              </a:rPr>
              <a:t>OurFund email fundraiser – handled by players and parents (June)</a:t>
            </a:r>
          </a:p>
          <a:p>
            <a:pPr marL="396875" lvl="0" indent="-396875" algn="l">
              <a:spcAft>
                <a:spcPts val="600"/>
              </a:spcAft>
              <a:buFontTx/>
              <a:buChar char="•"/>
            </a:pPr>
            <a:r>
              <a:rPr lang="en-US" sz="2400" b="1" u="sng" dirty="0" smtClean="0">
                <a:solidFill>
                  <a:prstClr val="black"/>
                </a:solidFill>
              </a:rPr>
              <a:t>GA Invitational 7 </a:t>
            </a:r>
            <a:r>
              <a:rPr lang="en-US" sz="2400" b="1" u="sng" dirty="0">
                <a:solidFill>
                  <a:prstClr val="black"/>
                </a:solidFill>
              </a:rPr>
              <a:t>on 7 </a:t>
            </a:r>
            <a:r>
              <a:rPr lang="en-US" sz="2400" b="1" u="sng" dirty="0" smtClean="0">
                <a:solidFill>
                  <a:prstClr val="black"/>
                </a:solidFill>
              </a:rPr>
              <a:t>(July 10-11)</a:t>
            </a:r>
          </a:p>
          <a:p>
            <a:pPr marL="396875" lvl="0" indent="-396875" algn="l">
              <a:spcAft>
                <a:spcPts val="600"/>
              </a:spcAft>
              <a:buFontTx/>
              <a:buChar char="•"/>
            </a:pPr>
            <a:r>
              <a:rPr lang="en-US" sz="2400" b="1" u="sng" dirty="0" smtClean="0">
                <a:solidFill>
                  <a:prstClr val="black"/>
                </a:solidFill>
              </a:rPr>
              <a:t>Tailgate Kickoff Dinner &amp; Silent Auction (August 15)</a:t>
            </a:r>
          </a:p>
          <a:p>
            <a:pPr marL="396875" lvl="0" indent="-396875" algn="l">
              <a:spcAft>
                <a:spcPts val="600"/>
              </a:spcAft>
              <a:buFontTx/>
              <a:buChar char="•"/>
            </a:pPr>
            <a:r>
              <a:rPr lang="en-US" sz="2400" b="1" u="sng" dirty="0" smtClean="0">
                <a:solidFill>
                  <a:prstClr val="black"/>
                </a:solidFill>
              </a:rPr>
              <a:t>Concessions during games (August – November)</a:t>
            </a:r>
            <a:endParaRPr lang="en-US" sz="2400" b="1" u="sng" dirty="0">
              <a:solidFill>
                <a:prstClr val="black"/>
              </a:solidFill>
            </a:endParaRPr>
          </a:p>
          <a:p>
            <a:pPr marL="396875" indent="-396875" algn="l">
              <a:buFontTx/>
              <a:buChar char="•"/>
            </a:pPr>
            <a:endParaRPr lang="en-US" sz="2400" b="1" u="sng" dirty="0" smtClean="0">
              <a:solidFill>
                <a:schemeClr val="tx1"/>
              </a:solidFill>
            </a:endParaRPr>
          </a:p>
        </p:txBody>
      </p:sp>
      <p:pic>
        <p:nvPicPr>
          <p:cNvPr id="57346" name="Picture 3"/>
          <p:cNvPicPr>
            <a:picLocks noGrp="1" noChangeAspect="1" noChangeArrowheads="1"/>
          </p:cNvPicPr>
          <p:nvPr>
            <p:ph type="ctrTitle"/>
          </p:nvPr>
        </p:nvPicPr>
        <p:blipFill>
          <a:blip r:embed="rId2" cstate="print"/>
          <a:srcRect/>
          <a:stretch>
            <a:fillRect/>
          </a:stretch>
        </p:blipFill>
        <p:spPr>
          <a:xfrm>
            <a:off x="3048000" y="0"/>
            <a:ext cx="2438400" cy="1166813"/>
          </a:xfrm>
        </p:spPr>
      </p:pic>
    </p:spTree>
    <p:extLst>
      <p:ext uri="{BB962C8B-B14F-4D97-AF65-F5344CB8AC3E}">
        <p14:creationId xmlns:p14="http://schemas.microsoft.com/office/powerpoint/2010/main" val="267841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 calcmode="lin" valueType="num">
                                      <p:cBhvr additive="base">
                                        <p:cTn id="7"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3" end="3"/>
                                            </p:txEl>
                                          </p:spTgt>
                                        </p:tgtEl>
                                        <p:attrNameLst>
                                          <p:attrName>style.visibility</p:attrName>
                                        </p:attrNameLst>
                                      </p:cBhvr>
                                      <p:to>
                                        <p:strVal val="visible"/>
                                      </p:to>
                                    </p:set>
                                    <p:anim calcmode="lin" valueType="num">
                                      <p:cBhvr additive="base">
                                        <p:cTn id="13"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4" end="4"/>
                                            </p:txEl>
                                          </p:spTgt>
                                        </p:tgtEl>
                                        <p:attrNameLst>
                                          <p:attrName>style.visibility</p:attrName>
                                        </p:attrNameLst>
                                      </p:cBhvr>
                                      <p:to>
                                        <p:strVal val="visible"/>
                                      </p:to>
                                    </p:set>
                                    <p:anim calcmode="lin" valueType="num">
                                      <p:cBhvr additive="base">
                                        <p:cTn id="19"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6">
                                            <p:txEl>
                                              <p:pRg st="5" end="5"/>
                                            </p:txEl>
                                          </p:spTgt>
                                        </p:tgtEl>
                                        <p:attrNameLst>
                                          <p:attrName>style.visibility</p:attrName>
                                        </p:attrNameLst>
                                      </p:cBhvr>
                                      <p:to>
                                        <p:strVal val="visible"/>
                                      </p:to>
                                    </p:set>
                                    <p:anim calcmode="lin" valueType="num">
                                      <p:cBhvr additive="base">
                                        <p:cTn id="25" dur="500" fill="hold"/>
                                        <p:tgtEl>
                                          <p:spTgt spid="614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146">
                                            <p:txEl>
                                              <p:pRg st="6" end="6"/>
                                            </p:txEl>
                                          </p:spTgt>
                                        </p:tgtEl>
                                        <p:attrNameLst>
                                          <p:attrName>style.visibility</p:attrName>
                                        </p:attrNameLst>
                                      </p:cBhvr>
                                      <p:to>
                                        <p:strVal val="visible"/>
                                      </p:to>
                                    </p:set>
                                    <p:anim calcmode="lin" valueType="num">
                                      <p:cBhvr additive="base">
                                        <p:cTn id="31" dur="500" fill="hold"/>
                                        <p:tgtEl>
                                          <p:spTgt spid="614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146">
                                            <p:txEl>
                                              <p:pRg st="7" end="7"/>
                                            </p:txEl>
                                          </p:spTgt>
                                        </p:tgtEl>
                                        <p:attrNameLst>
                                          <p:attrName>style.visibility</p:attrName>
                                        </p:attrNameLst>
                                      </p:cBhvr>
                                      <p:to>
                                        <p:strVal val="visible"/>
                                      </p:to>
                                    </p:set>
                                    <p:anim calcmode="lin" valueType="num">
                                      <p:cBhvr additive="base">
                                        <p:cTn id="37" dur="500" fill="hold"/>
                                        <p:tgtEl>
                                          <p:spTgt spid="6146">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14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subTitle" idx="4294967295"/>
          </p:nvPr>
        </p:nvSpPr>
        <p:spPr>
          <a:xfrm>
            <a:off x="152400" y="1219200"/>
            <a:ext cx="8763000" cy="5486400"/>
          </a:xfrm>
        </p:spPr>
        <p:txBody>
          <a:bodyPr>
            <a:normAutofit/>
          </a:bodyPr>
          <a:lstStyle/>
          <a:p>
            <a:pPr marL="0" indent="0" algn="ctr">
              <a:buNone/>
            </a:pPr>
            <a:r>
              <a:rPr lang="en-US" sz="4000" b="1" dirty="0" smtClean="0">
                <a:solidFill>
                  <a:srgbClr val="800000"/>
                </a:solidFill>
              </a:rPr>
              <a:t>Membership in Good Standing</a:t>
            </a:r>
          </a:p>
          <a:p>
            <a:pPr lvl="1" algn="ctr">
              <a:buFontTx/>
              <a:buChar char="-"/>
            </a:pPr>
            <a:r>
              <a:rPr lang="en-US" sz="2000" dirty="0" smtClean="0">
                <a:solidFill>
                  <a:srgbClr val="800000"/>
                </a:solidFill>
              </a:rPr>
              <a:t>Register and paid (full or plan):  player gets equipment before others!</a:t>
            </a:r>
          </a:p>
          <a:p>
            <a:pPr lvl="1" algn="ctr">
              <a:buFontTx/>
              <a:buChar char="-"/>
            </a:pPr>
            <a:endParaRPr lang="en-US" sz="2000" dirty="0" smtClean="0">
              <a:solidFill>
                <a:srgbClr val="800000"/>
              </a:solidFill>
            </a:endParaRPr>
          </a:p>
          <a:p>
            <a:pPr marL="0" indent="0" algn="ctr">
              <a:buNone/>
            </a:pPr>
            <a:r>
              <a:rPr lang="en-US" sz="4000" b="1" dirty="0" smtClean="0">
                <a:solidFill>
                  <a:srgbClr val="800000"/>
                </a:solidFill>
              </a:rPr>
              <a:t>Volunteer sign up</a:t>
            </a:r>
          </a:p>
          <a:p>
            <a:pPr lvl="1" algn="ctr">
              <a:buFontTx/>
              <a:buChar char="-"/>
            </a:pPr>
            <a:r>
              <a:rPr lang="en-US" sz="2000" dirty="0" smtClean="0">
                <a:solidFill>
                  <a:srgbClr val="800000"/>
                </a:solidFill>
              </a:rPr>
              <a:t>Remit your deposit check</a:t>
            </a:r>
          </a:p>
          <a:p>
            <a:pPr lvl="1" algn="ctr">
              <a:buFontTx/>
              <a:buChar char="-"/>
            </a:pPr>
            <a:r>
              <a:rPr lang="en-US" sz="2000" dirty="0" smtClean="0">
                <a:solidFill>
                  <a:srgbClr val="800000"/>
                </a:solidFill>
              </a:rPr>
              <a:t>Sign-up for your slots</a:t>
            </a:r>
          </a:p>
          <a:p>
            <a:pPr lvl="1" algn="ctr">
              <a:buFontTx/>
              <a:buChar char="-"/>
            </a:pPr>
            <a:r>
              <a:rPr lang="en-US" sz="2000" dirty="0" smtClean="0">
                <a:solidFill>
                  <a:srgbClr val="800000"/>
                </a:solidFill>
              </a:rPr>
              <a:t>Show-up for your event</a:t>
            </a:r>
          </a:p>
          <a:p>
            <a:pPr lvl="1" algn="ctr">
              <a:buFontTx/>
              <a:buChar char="-"/>
            </a:pPr>
            <a:r>
              <a:rPr lang="en-US" sz="2000" dirty="0" smtClean="0">
                <a:solidFill>
                  <a:srgbClr val="800000"/>
                </a:solidFill>
              </a:rPr>
              <a:t>Get involved &amp; Have Fun</a:t>
            </a:r>
          </a:p>
          <a:p>
            <a:pPr lvl="1" algn="ctr">
              <a:buFontTx/>
              <a:buChar char="-"/>
            </a:pPr>
            <a:endParaRPr lang="en-US" sz="2000" dirty="0" smtClean="0">
              <a:solidFill>
                <a:srgbClr val="800000"/>
              </a:solidFill>
            </a:endParaRPr>
          </a:p>
          <a:p>
            <a:pPr marL="396875" indent="-396875" algn="ctr">
              <a:buFont typeface="Arial" charset="0"/>
              <a:buNone/>
            </a:pPr>
            <a:r>
              <a:rPr lang="en-US" sz="4000" b="1" dirty="0" smtClean="0">
                <a:solidFill>
                  <a:srgbClr val="800000"/>
                </a:solidFill>
              </a:rPr>
              <a:t>Thank You!!!! </a:t>
            </a:r>
          </a:p>
          <a:p>
            <a:pPr lvl="1" algn="ctr">
              <a:buFontTx/>
              <a:buNone/>
            </a:pPr>
            <a:endParaRPr lang="en-US" sz="2000" dirty="0" smtClean="0">
              <a:solidFill>
                <a:srgbClr val="C00000"/>
              </a:solidFill>
            </a:endParaRPr>
          </a:p>
          <a:p>
            <a:pPr lvl="1" algn="ctr">
              <a:buFontTx/>
              <a:buChar char="-"/>
            </a:pPr>
            <a:endParaRPr lang="en-US" sz="2000" dirty="0" smtClean="0">
              <a:solidFill>
                <a:srgbClr val="C00000"/>
              </a:solidFill>
            </a:endParaRPr>
          </a:p>
          <a:p>
            <a:pPr lvl="1" algn="ctr">
              <a:buFontTx/>
              <a:buNone/>
            </a:pPr>
            <a:endParaRPr lang="en-US" sz="2000" dirty="0" smtClean="0">
              <a:solidFill>
                <a:srgbClr val="C00000"/>
              </a:solidFill>
            </a:endParaRPr>
          </a:p>
        </p:txBody>
      </p:sp>
      <p:pic>
        <p:nvPicPr>
          <p:cNvPr id="94211" name="Picture 3"/>
          <p:cNvPicPr>
            <a:picLocks noGrp="1" noChangeAspect="1" noChangeArrowheads="1"/>
          </p:cNvPicPr>
          <p:nvPr>
            <p:ph type="ctrTitle" idx="4294967295"/>
          </p:nvPr>
        </p:nvPicPr>
        <p:blipFill>
          <a:blip r:embed="rId2" cstate="print"/>
          <a:srcRect/>
          <a:stretch>
            <a:fillRect/>
          </a:stretch>
        </p:blipFill>
        <p:spPr>
          <a:xfrm>
            <a:off x="3124200" y="0"/>
            <a:ext cx="2819400" cy="1349128"/>
          </a:xfrm>
        </p:spPr>
      </p:pic>
      <p:sp>
        <p:nvSpPr>
          <p:cNvPr id="94212" name="Rectangle 4"/>
          <p:cNvSpPr>
            <a:spLocks noChangeArrowheads="1"/>
          </p:cNvSpPr>
          <p:nvPr/>
        </p:nvSpPr>
        <p:spPr bwMode="auto">
          <a:xfrm>
            <a:off x="1828800" y="6400800"/>
            <a:ext cx="5580063" cy="347663"/>
          </a:xfrm>
          <a:prstGeom prst="rect">
            <a:avLst/>
          </a:prstGeom>
          <a:noFill/>
          <a:ln w="9525">
            <a:noFill/>
            <a:miter lim="800000"/>
            <a:headEnd/>
            <a:tailEnd/>
          </a:ln>
          <a:effectLst/>
        </p:spPr>
        <p:txBody>
          <a:bodyPr>
            <a:spAutoFit/>
          </a:bodyPr>
          <a:lstStyle/>
          <a:p>
            <a:pPr>
              <a:lnSpc>
                <a:spcPct val="70000"/>
              </a:lnSpc>
              <a:spcBef>
                <a:spcPct val="20000"/>
              </a:spcBef>
            </a:pPr>
            <a:r>
              <a:rPr lang="en-US" sz="2400" b="1">
                <a:solidFill>
                  <a:prstClr val="black"/>
                </a:solidFill>
              </a:rPr>
              <a:t>We can’t be champions without YOU!</a:t>
            </a:r>
          </a:p>
        </p:txBody>
      </p:sp>
    </p:spTree>
    <p:extLst>
      <p:ext uri="{BB962C8B-B14F-4D97-AF65-F5344CB8AC3E}">
        <p14:creationId xmlns:p14="http://schemas.microsoft.com/office/powerpoint/2010/main" val="344958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4212"/>
                                        </p:tgtEl>
                                        <p:attrNameLst>
                                          <p:attrName>style.visibility</p:attrName>
                                        </p:attrNameLst>
                                      </p:cBhvr>
                                      <p:to>
                                        <p:strVal val="visible"/>
                                      </p:to>
                                    </p:set>
                                    <p:anim calcmode="lin" valueType="num">
                                      <p:cBhvr additive="base">
                                        <p:cTn id="7" dur="500" fill="hold"/>
                                        <p:tgtEl>
                                          <p:spTgt spid="94212"/>
                                        </p:tgtEl>
                                        <p:attrNameLst>
                                          <p:attrName>ppt_x</p:attrName>
                                        </p:attrNameLst>
                                      </p:cBhvr>
                                      <p:tavLst>
                                        <p:tav tm="0">
                                          <p:val>
                                            <p:strVal val="#ppt_x"/>
                                          </p:val>
                                        </p:tav>
                                        <p:tav tm="100000">
                                          <p:val>
                                            <p:strVal val="#ppt_x"/>
                                          </p:val>
                                        </p:tav>
                                      </p:tavLst>
                                    </p:anim>
                                    <p:anim calcmode="lin" valueType="num">
                                      <p:cBhvr additive="base">
                                        <p:cTn id="8" dur="500" fill="hold"/>
                                        <p:tgtEl>
                                          <p:spTgt spid="942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0" end="0"/>
                                            </p:txEl>
                                          </p:spTgt>
                                        </p:tgtEl>
                                        <p:attrNameLst>
                                          <p:attrName>style.visibility</p:attrName>
                                        </p:attrNameLst>
                                      </p:cBhvr>
                                      <p:to>
                                        <p:strVal val="visible"/>
                                      </p:to>
                                    </p:set>
                                    <p:anim calcmode="lin" valueType="num">
                                      <p:cBhvr additive="base">
                                        <p:cTn id="13" dur="500" fill="hold"/>
                                        <p:tgtEl>
                                          <p:spTgt spid="614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146">
                                            <p:txEl>
                                              <p:pRg st="1" end="1"/>
                                            </p:txEl>
                                          </p:spTgt>
                                        </p:tgtEl>
                                        <p:attrNameLst>
                                          <p:attrName>style.visibility</p:attrName>
                                        </p:attrNameLst>
                                      </p:cBhvr>
                                      <p:to>
                                        <p:strVal val="visible"/>
                                      </p:to>
                                    </p:set>
                                    <p:anim calcmode="lin" valueType="num">
                                      <p:cBhvr additive="base">
                                        <p:cTn id="17"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146">
                                            <p:txEl>
                                              <p:pRg st="3" end="3"/>
                                            </p:txEl>
                                          </p:spTgt>
                                        </p:tgtEl>
                                        <p:attrNameLst>
                                          <p:attrName>style.visibility</p:attrName>
                                        </p:attrNameLst>
                                      </p:cBhvr>
                                      <p:to>
                                        <p:strVal val="visible"/>
                                      </p:to>
                                    </p:set>
                                    <p:anim calcmode="lin" valueType="num">
                                      <p:cBhvr additive="base">
                                        <p:cTn id="23"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146">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146">
                                            <p:txEl>
                                              <p:pRg st="4" end="4"/>
                                            </p:txEl>
                                          </p:spTgt>
                                        </p:tgtEl>
                                        <p:attrNameLst>
                                          <p:attrName>style.visibility</p:attrName>
                                        </p:attrNameLst>
                                      </p:cBhvr>
                                      <p:to>
                                        <p:strVal val="visible"/>
                                      </p:to>
                                    </p:set>
                                    <p:anim calcmode="lin" valueType="num">
                                      <p:cBhvr additive="base">
                                        <p:cTn id="27"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146">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146">
                                            <p:txEl>
                                              <p:pRg st="5" end="5"/>
                                            </p:txEl>
                                          </p:spTgt>
                                        </p:tgtEl>
                                        <p:attrNameLst>
                                          <p:attrName>style.visibility</p:attrName>
                                        </p:attrNameLst>
                                      </p:cBhvr>
                                      <p:to>
                                        <p:strVal val="visible"/>
                                      </p:to>
                                    </p:set>
                                    <p:anim calcmode="lin" valueType="num">
                                      <p:cBhvr additive="base">
                                        <p:cTn id="31" dur="500" fill="hold"/>
                                        <p:tgtEl>
                                          <p:spTgt spid="614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6">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146">
                                            <p:txEl>
                                              <p:pRg st="6" end="6"/>
                                            </p:txEl>
                                          </p:spTgt>
                                        </p:tgtEl>
                                        <p:attrNameLst>
                                          <p:attrName>style.visibility</p:attrName>
                                        </p:attrNameLst>
                                      </p:cBhvr>
                                      <p:to>
                                        <p:strVal val="visible"/>
                                      </p:to>
                                    </p:set>
                                    <p:anim calcmode="lin" valueType="num">
                                      <p:cBhvr additive="base">
                                        <p:cTn id="35" dur="500" fill="hold"/>
                                        <p:tgtEl>
                                          <p:spTgt spid="6146">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146">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146">
                                            <p:txEl>
                                              <p:pRg st="7" end="7"/>
                                            </p:txEl>
                                          </p:spTgt>
                                        </p:tgtEl>
                                        <p:attrNameLst>
                                          <p:attrName>style.visibility</p:attrName>
                                        </p:attrNameLst>
                                      </p:cBhvr>
                                      <p:to>
                                        <p:strVal val="visible"/>
                                      </p:to>
                                    </p:set>
                                    <p:anim calcmode="lin" valueType="num">
                                      <p:cBhvr additive="base">
                                        <p:cTn id="39" dur="500" fill="hold"/>
                                        <p:tgtEl>
                                          <p:spTgt spid="6146">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14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146">
                                            <p:txEl>
                                              <p:pRg st="9" end="9"/>
                                            </p:txEl>
                                          </p:spTgt>
                                        </p:tgtEl>
                                        <p:attrNameLst>
                                          <p:attrName>style.visibility</p:attrName>
                                        </p:attrNameLst>
                                      </p:cBhvr>
                                      <p:to>
                                        <p:strVal val="visible"/>
                                      </p:to>
                                    </p:set>
                                    <p:anim calcmode="lin" valueType="num">
                                      <p:cBhvr additive="base">
                                        <p:cTn id="45" dur="500" fill="hold"/>
                                        <p:tgtEl>
                                          <p:spTgt spid="6146">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14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76200"/>
            <a:ext cx="8534400" cy="838200"/>
          </a:xfrm>
          <a:noFill/>
          <a:ln/>
        </p:spPr>
        <p:txBody>
          <a:bodyPr rtlCol="0">
            <a:noAutofit/>
          </a:bodyPr>
          <a:lstStyle/>
          <a:p>
            <a:pPr fontAlgn="auto">
              <a:spcAft>
                <a:spcPts val="0"/>
              </a:spcAft>
              <a:defRPr/>
            </a:pPr>
            <a:r>
              <a:rPr lang="en-US" b="1" dirty="0">
                <a:ln w="25400" cap="rnd">
                  <a:solidFill>
                    <a:srgbClr val="800000"/>
                  </a:solidFill>
                  <a:round/>
                </a:ln>
                <a:solidFill>
                  <a:srgbClr val="800000"/>
                </a:solidFill>
                <a:effectLst>
                  <a:outerShdw blurRad="38100" dist="38100" dir="2700000" algn="tl">
                    <a:srgbClr val="000000">
                      <a:alpha val="43137"/>
                    </a:srgbClr>
                  </a:outerShdw>
                </a:effectLst>
                <a:latin typeface="+mn-lt"/>
                <a:ea typeface="+mn-ea"/>
                <a:cs typeface="+mn-cs"/>
              </a:rPr>
              <a:t>WELCOME TO LASSITER FOOTBALL</a:t>
            </a:r>
          </a:p>
        </p:txBody>
      </p:sp>
      <p:sp>
        <p:nvSpPr>
          <p:cNvPr id="3" name="Content Placeholder 2"/>
          <p:cNvSpPr>
            <a:spLocks noGrp="1"/>
          </p:cNvSpPr>
          <p:nvPr>
            <p:ph idx="4294967295"/>
          </p:nvPr>
        </p:nvSpPr>
        <p:spPr>
          <a:xfrm>
            <a:off x="88900" y="914400"/>
            <a:ext cx="8991600" cy="5854700"/>
          </a:xfrm>
        </p:spPr>
        <p:txBody>
          <a:bodyPr>
            <a:normAutofit fontScale="62500" lnSpcReduction="20000"/>
          </a:bodyPr>
          <a:lstStyle/>
          <a:p>
            <a:pPr marL="514350" indent="-457200"/>
            <a:r>
              <a:rPr lang="en-US" sz="4200" b="1" dirty="0">
                <a:solidFill>
                  <a:srgbClr val="800000"/>
                </a:solidFill>
              </a:rPr>
              <a:t>THANK YOU FOR LETTING YOUR SON PLAY</a:t>
            </a:r>
          </a:p>
          <a:p>
            <a:pPr marL="514350" indent="-457200"/>
            <a:r>
              <a:rPr lang="en-US" sz="4200" b="1" dirty="0" smtClean="0">
                <a:solidFill>
                  <a:srgbClr val="800000"/>
                </a:solidFill>
              </a:rPr>
              <a:t>2015 </a:t>
            </a:r>
            <a:r>
              <a:rPr lang="en-US" sz="4200" b="1" dirty="0" smtClean="0">
                <a:solidFill>
                  <a:srgbClr val="800000"/>
                </a:solidFill>
              </a:rPr>
              <a:t>IS A GREAT </a:t>
            </a:r>
            <a:r>
              <a:rPr lang="en-US" sz="4200" b="1" dirty="0">
                <a:solidFill>
                  <a:srgbClr val="800000"/>
                </a:solidFill>
              </a:rPr>
              <a:t>TIME TO BE A LASSITER </a:t>
            </a:r>
            <a:r>
              <a:rPr lang="en-US" sz="4200" b="1" dirty="0" smtClean="0">
                <a:solidFill>
                  <a:srgbClr val="800000"/>
                </a:solidFill>
              </a:rPr>
              <a:t>TROJAN!</a:t>
            </a:r>
            <a:endParaRPr lang="en-US" sz="4200" b="1" dirty="0">
              <a:solidFill>
                <a:srgbClr val="800000"/>
              </a:solidFill>
            </a:endParaRPr>
          </a:p>
          <a:p>
            <a:pPr marL="514350" indent="-457200"/>
            <a:r>
              <a:rPr lang="en-US" sz="4200" b="1" dirty="0">
                <a:solidFill>
                  <a:srgbClr val="800000"/>
                </a:solidFill>
              </a:rPr>
              <a:t>PURPOSE OF THIS MEETING</a:t>
            </a:r>
          </a:p>
          <a:p>
            <a:pPr marL="514350" indent="-457200"/>
            <a:r>
              <a:rPr lang="en-US" sz="4200" b="1" dirty="0">
                <a:solidFill>
                  <a:srgbClr val="800000"/>
                </a:solidFill>
              </a:rPr>
              <a:t>JOIN AND GET INVOLVED IN THE TD CLUB – TEAM </a:t>
            </a:r>
            <a:r>
              <a:rPr lang="en-US" sz="4200" b="1" dirty="0" smtClean="0">
                <a:solidFill>
                  <a:srgbClr val="800000"/>
                </a:solidFill>
              </a:rPr>
              <a:t>EFFORT!</a:t>
            </a:r>
            <a:endParaRPr lang="en-US" sz="4200" b="1" dirty="0">
              <a:solidFill>
                <a:srgbClr val="800000"/>
              </a:solidFill>
            </a:endParaRPr>
          </a:p>
          <a:p>
            <a:pPr marL="514350" indent="-457200"/>
            <a:r>
              <a:rPr lang="en-US" sz="4200" b="1" dirty="0">
                <a:solidFill>
                  <a:srgbClr val="800000"/>
                </a:solidFill>
              </a:rPr>
              <a:t>CONTACT INFO:</a:t>
            </a:r>
          </a:p>
          <a:p>
            <a:pPr marL="457200" lvl="1" indent="0">
              <a:buNone/>
            </a:pPr>
            <a:r>
              <a:rPr lang="en-US" sz="4200" b="1" dirty="0">
                <a:solidFill>
                  <a:srgbClr val="800000"/>
                </a:solidFill>
              </a:rPr>
              <a:t>Head Coach Jep Irwin</a:t>
            </a:r>
          </a:p>
          <a:p>
            <a:pPr marL="457200" lvl="1" indent="0">
              <a:buNone/>
            </a:pPr>
            <a:r>
              <a:rPr lang="en-US" sz="4200" b="1" dirty="0">
                <a:solidFill>
                  <a:srgbClr val="800000"/>
                </a:solidFill>
              </a:rPr>
              <a:t>Lassiter High School Football</a:t>
            </a:r>
          </a:p>
          <a:p>
            <a:pPr marL="457200" lvl="1" indent="0">
              <a:buNone/>
            </a:pPr>
            <a:r>
              <a:rPr lang="en-US" sz="4200" b="1" dirty="0">
                <a:solidFill>
                  <a:srgbClr val="800000"/>
                </a:solidFill>
              </a:rPr>
              <a:t>2601 </a:t>
            </a:r>
            <a:r>
              <a:rPr lang="en-US" sz="4200" b="1" dirty="0" err="1">
                <a:solidFill>
                  <a:srgbClr val="800000"/>
                </a:solidFill>
              </a:rPr>
              <a:t>Shallowford</a:t>
            </a:r>
            <a:r>
              <a:rPr lang="en-US" sz="4200" b="1" dirty="0">
                <a:solidFill>
                  <a:srgbClr val="800000"/>
                </a:solidFill>
              </a:rPr>
              <a:t> Rd</a:t>
            </a:r>
          </a:p>
          <a:p>
            <a:pPr marL="457200" lvl="1" indent="0">
              <a:buNone/>
            </a:pPr>
            <a:r>
              <a:rPr lang="en-US" sz="4200" b="1" dirty="0">
                <a:solidFill>
                  <a:srgbClr val="800000"/>
                </a:solidFill>
              </a:rPr>
              <a:t>Marietta, GA 30066</a:t>
            </a:r>
          </a:p>
          <a:p>
            <a:pPr marL="457200" lvl="1" indent="0">
              <a:buNone/>
            </a:pPr>
            <a:r>
              <a:rPr lang="en-US" sz="4200" b="1" dirty="0">
                <a:solidFill>
                  <a:srgbClr val="800000"/>
                </a:solidFill>
              </a:rPr>
              <a:t>205-260-6710 mobile</a:t>
            </a:r>
          </a:p>
          <a:p>
            <a:pPr marL="457200" lvl="1" indent="0">
              <a:buNone/>
            </a:pPr>
            <a:r>
              <a:rPr lang="en-US" sz="2400" b="1" dirty="0" smtClean="0">
                <a:solidFill>
                  <a:srgbClr val="C00000"/>
                </a:solidFill>
                <a:hlinkClick r:id="rId2"/>
              </a:rPr>
              <a:t>jepirwin@gmail.com</a:t>
            </a:r>
            <a:endParaRPr lang="en-US" sz="2400" b="1" dirty="0" smtClean="0">
              <a:solidFill>
                <a:srgbClr val="C00000"/>
              </a:solidFill>
            </a:endParaRPr>
          </a:p>
          <a:p>
            <a:pPr marL="457200" lvl="1" indent="0">
              <a:buNone/>
            </a:pPr>
            <a:r>
              <a:rPr lang="en-US" sz="2400" b="1" dirty="0">
                <a:solidFill>
                  <a:srgbClr val="C00000"/>
                </a:solidFill>
                <a:hlinkClick r:id="rId3"/>
              </a:rPr>
              <a:t>http://www.lassiterfootball.net</a:t>
            </a:r>
            <a:r>
              <a:rPr lang="en-US" sz="2400" b="1" dirty="0" smtClean="0">
                <a:solidFill>
                  <a:srgbClr val="C00000"/>
                </a:solidFill>
                <a:hlinkClick r:id="rId3"/>
              </a:rPr>
              <a:t>/</a:t>
            </a:r>
            <a:r>
              <a:rPr lang="en-US" sz="2400" b="1" dirty="0" smtClean="0">
                <a:solidFill>
                  <a:srgbClr val="C00000"/>
                </a:solidFill>
              </a:rPr>
              <a:t> </a:t>
            </a:r>
          </a:p>
          <a:p>
            <a:pPr marL="457200" lvl="1" indent="0">
              <a:buFont typeface="Arial" pitchFamily="34" charset="0"/>
              <a:buNone/>
            </a:pPr>
            <a:r>
              <a:rPr lang="en-US" sz="3200" b="1" dirty="0">
                <a:solidFill>
                  <a:srgbClr val="800000"/>
                </a:solidFill>
              </a:rPr>
              <a:t>Follow @lassitertrojans on Twitter</a:t>
            </a:r>
          </a:p>
          <a:p>
            <a:pPr marL="457200" lvl="1" indent="0">
              <a:buFont typeface="Arial" pitchFamily="34" charset="0"/>
              <a:buNone/>
            </a:pPr>
            <a:r>
              <a:rPr lang="en-US" sz="3200" b="1" dirty="0">
                <a:solidFill>
                  <a:srgbClr val="800000"/>
                </a:solidFill>
              </a:rPr>
              <a:t>Coach Irwin’s blog updates:  </a:t>
            </a:r>
            <a:r>
              <a:rPr lang="en-US" sz="2400" b="1" dirty="0" smtClean="0">
                <a:solidFill>
                  <a:srgbClr val="C00000"/>
                </a:solidFill>
                <a:hlinkClick r:id="rId4"/>
              </a:rPr>
              <a:t>http://coachjepirwin.blogspot.com/</a:t>
            </a:r>
            <a:r>
              <a:rPr lang="en-US" sz="2400" b="1" dirty="0" smtClean="0">
                <a:solidFill>
                  <a:srgbClr val="C00000"/>
                </a:solidFill>
              </a:rPr>
              <a:t> </a:t>
            </a:r>
          </a:p>
        </p:txBody>
      </p:sp>
    </p:spTree>
    <p:extLst>
      <p:ext uri="{BB962C8B-B14F-4D97-AF65-F5344CB8AC3E}">
        <p14:creationId xmlns:p14="http://schemas.microsoft.com/office/powerpoint/2010/main" val="149981487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752600"/>
            <a:ext cx="7696200" cy="2800767"/>
          </a:xfrm>
          <a:prstGeom prst="rect">
            <a:avLst/>
          </a:prstGeom>
          <a:noFill/>
        </p:spPr>
        <p:txBody>
          <a:bodyPr wrap="square" rtlCol="0">
            <a:spAutoFit/>
          </a:bodyPr>
          <a:lstStyle/>
          <a:p>
            <a:pPr algn="ctr"/>
            <a:r>
              <a:rPr lang="en-US" sz="8000" b="1" dirty="0" smtClean="0">
                <a:ln w="25400" cap="rnd">
                  <a:solidFill>
                    <a:schemeClr val="accent2">
                      <a:lumMod val="75000"/>
                    </a:schemeClr>
                  </a:solidFill>
                  <a:round/>
                </a:ln>
                <a:solidFill>
                  <a:srgbClr val="FFC000"/>
                </a:solidFill>
                <a:effectLst>
                  <a:innerShdw blurRad="63500" dist="50800">
                    <a:prstClr val="black">
                      <a:alpha val="50000"/>
                    </a:prstClr>
                  </a:innerShdw>
                </a:effectLst>
              </a:rPr>
              <a:t>RODNEY ADAMS</a:t>
            </a:r>
          </a:p>
          <a:p>
            <a:pPr algn="ctr"/>
            <a:r>
              <a:rPr lang="en-US" sz="6000" b="1" dirty="0" smtClean="0">
                <a:ln w="25400" cap="rnd">
                  <a:solidFill>
                    <a:schemeClr val="accent2">
                      <a:lumMod val="75000"/>
                    </a:schemeClr>
                  </a:solidFill>
                  <a:round/>
                </a:ln>
                <a:solidFill>
                  <a:srgbClr val="C00000"/>
                </a:solidFill>
                <a:effectLst>
                  <a:innerShdw blurRad="63500" dist="50800">
                    <a:prstClr val="black">
                      <a:alpha val="50000"/>
                    </a:prstClr>
                  </a:innerShdw>
                </a:effectLst>
              </a:rPr>
              <a:t>TD CLUB CIO</a:t>
            </a:r>
          </a:p>
          <a:p>
            <a:pPr algn="ctr"/>
            <a:r>
              <a:rPr lang="en-US" sz="3600" b="1" dirty="0" smtClean="0">
                <a:ln w="25400" cap="rnd">
                  <a:noFill/>
                  <a:round/>
                </a:ln>
                <a:effectLst>
                  <a:innerShdw blurRad="63500" dist="50800">
                    <a:prstClr val="black">
                      <a:alpha val="50000"/>
                    </a:prstClr>
                  </a:innerShdw>
                </a:effectLst>
              </a:rPr>
              <a:t>CIO@LassiterFootball.net</a:t>
            </a:r>
            <a:r>
              <a:rPr lang="en-US" sz="3600" b="1" dirty="0" smtClean="0">
                <a:ln w="25400" cap="rnd">
                  <a:solidFill>
                    <a:schemeClr val="accent2">
                      <a:lumMod val="75000"/>
                    </a:schemeClr>
                  </a:solidFill>
                  <a:round/>
                </a:ln>
                <a:solidFill>
                  <a:srgbClr val="C00000"/>
                </a:solidFill>
                <a:effectLst>
                  <a:innerShdw blurRad="63500" dist="50800">
                    <a:prstClr val="black">
                      <a:alpha val="50000"/>
                    </a:prstClr>
                  </a:innerShdw>
                </a:effectLst>
              </a:rPr>
              <a:t> </a:t>
            </a:r>
          </a:p>
        </p:txBody>
      </p:sp>
    </p:spTree>
    <p:extLst>
      <p:ext uri="{BB962C8B-B14F-4D97-AF65-F5344CB8AC3E}">
        <p14:creationId xmlns:p14="http://schemas.microsoft.com/office/powerpoint/2010/main" val="30101350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667000"/>
            <a:ext cx="8382000" cy="1374775"/>
          </a:xfrm>
        </p:spPr>
        <p:txBody>
          <a:bodyPr>
            <a:normAutofit/>
          </a:bodyPr>
          <a:lstStyle/>
          <a:p>
            <a:pPr eaLnBrk="1" fontAlgn="auto" hangingPunct="1">
              <a:spcAft>
                <a:spcPts val="0"/>
              </a:spcAft>
              <a:defRPr/>
            </a:pPr>
            <a:r>
              <a:rPr lang="en-US" b="1" dirty="0" smtClean="0">
                <a:solidFill>
                  <a:srgbClr val="800000"/>
                </a:solidFill>
              </a:rPr>
              <a:t>The Lassiter Football Network </a:t>
            </a:r>
            <a:r>
              <a:rPr lang="en-US" dirty="0" smtClean="0">
                <a:solidFill>
                  <a:srgbClr val="800000"/>
                </a:solidFill>
              </a:rPr>
              <a:t/>
            </a:r>
            <a:br>
              <a:rPr lang="en-US" dirty="0" smtClean="0">
                <a:solidFill>
                  <a:srgbClr val="800000"/>
                </a:solidFill>
              </a:rPr>
            </a:br>
            <a:r>
              <a:rPr lang="en-US" sz="2800" b="1" i="1" dirty="0" smtClean="0">
                <a:solidFill>
                  <a:srgbClr val="800000"/>
                </a:solidFill>
              </a:rPr>
              <a:t>on</a:t>
            </a:r>
            <a:endParaRPr lang="en-US" b="1" i="1" dirty="0">
              <a:solidFill>
                <a:srgbClr val="800000"/>
              </a:solidFill>
            </a:endParaRPr>
          </a:p>
        </p:txBody>
      </p:sp>
      <p:sp>
        <p:nvSpPr>
          <p:cNvPr id="6147" name="TextBox 6"/>
          <p:cNvSpPr txBox="1">
            <a:spLocks noChangeArrowheads="1"/>
          </p:cNvSpPr>
          <p:nvPr/>
        </p:nvSpPr>
        <p:spPr bwMode="auto">
          <a:xfrm>
            <a:off x="2209800" y="5181600"/>
            <a:ext cx="4796185" cy="523220"/>
          </a:xfrm>
          <a:prstGeom prst="rect">
            <a:avLst/>
          </a:prstGeom>
          <a:noFill/>
          <a:ln w="9525">
            <a:noFill/>
            <a:miter lim="800000"/>
            <a:headEnd/>
            <a:tailEnd/>
          </a:ln>
        </p:spPr>
        <p:txBody>
          <a:bodyPr wrap="none">
            <a:spAutoFit/>
          </a:bodyPr>
          <a:lstStyle/>
          <a:p>
            <a:r>
              <a:rPr lang="en-US" sz="2800" dirty="0" smtClean="0">
                <a:solidFill>
                  <a:srgbClr val="C00000"/>
                </a:solidFill>
                <a:latin typeface="Arial Rounded MT Bold" pitchFamily="34" charset="0"/>
                <a:hlinkClick r:id="rId2"/>
              </a:rPr>
              <a:t>www.LassiterFootball.net</a:t>
            </a:r>
            <a:r>
              <a:rPr lang="en-US" sz="2800" dirty="0" smtClean="0">
                <a:solidFill>
                  <a:srgbClr val="C00000"/>
                </a:solidFill>
                <a:latin typeface="Arial Rounded MT Bold" pitchFamily="34" charset="0"/>
              </a:rPr>
              <a:t> </a:t>
            </a:r>
            <a:r>
              <a:rPr lang="en-US" sz="2800" dirty="0" smtClean="0">
                <a:latin typeface="Arial Rounded MT Bold" pitchFamily="34" charset="0"/>
              </a:rPr>
              <a:t> </a:t>
            </a:r>
            <a:endParaRPr lang="en-US" sz="2800" dirty="0">
              <a:latin typeface="Arial Rounded MT Bold" pitchFamily="34" charset="0"/>
            </a:endParaRPr>
          </a:p>
        </p:txBody>
      </p:sp>
      <p:pic>
        <p:nvPicPr>
          <p:cNvPr id="6148" name="Picture 8"/>
          <p:cNvPicPr>
            <a:picLocks noChangeAspect="1" noChangeArrowheads="1"/>
          </p:cNvPicPr>
          <p:nvPr/>
        </p:nvPicPr>
        <p:blipFill>
          <a:blip r:embed="rId3" cstate="print"/>
          <a:srcRect l="5592" t="16667" r="54469" b="65427"/>
          <a:stretch>
            <a:fillRect/>
          </a:stretch>
        </p:blipFill>
        <p:spPr bwMode="auto">
          <a:xfrm>
            <a:off x="465138" y="1219200"/>
            <a:ext cx="8213725" cy="1524000"/>
          </a:xfrm>
          <a:prstGeom prst="rect">
            <a:avLst/>
          </a:prstGeom>
          <a:noFill/>
          <a:ln w="9525">
            <a:solidFill>
              <a:schemeClr val="accent2">
                <a:lumMod val="50000"/>
              </a:schemeClr>
            </a:solidFill>
            <a:miter lim="800000"/>
            <a:headEnd/>
            <a:tailEnd/>
          </a:ln>
        </p:spPr>
      </p:pic>
      <p:pic>
        <p:nvPicPr>
          <p:cNvPr id="6" name="Picture 5" descr="SportNGIN_logo block.jpg"/>
          <p:cNvPicPr>
            <a:picLocks noChangeAspect="1"/>
          </p:cNvPicPr>
          <p:nvPr/>
        </p:nvPicPr>
        <p:blipFill>
          <a:blip r:embed="rId4" cstate="print"/>
          <a:stretch>
            <a:fillRect/>
          </a:stretch>
        </p:blipFill>
        <p:spPr>
          <a:xfrm>
            <a:off x="2895600" y="4191000"/>
            <a:ext cx="3473532" cy="685800"/>
          </a:xfrm>
          <a:prstGeom prst="rect">
            <a:avLst/>
          </a:prstGeom>
        </p:spPr>
      </p:pic>
    </p:spTree>
    <p:extLst>
      <p:ext uri="{BB962C8B-B14F-4D97-AF65-F5344CB8AC3E}">
        <p14:creationId xmlns:p14="http://schemas.microsoft.com/office/powerpoint/2010/main" val="104088646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7"/>
          <p:cNvSpPr txBox="1">
            <a:spLocks noChangeArrowheads="1"/>
          </p:cNvSpPr>
          <p:nvPr/>
        </p:nvSpPr>
        <p:spPr bwMode="auto">
          <a:xfrm>
            <a:off x="4953000" y="499170"/>
            <a:ext cx="4038600" cy="3539430"/>
          </a:xfrm>
          <a:prstGeom prst="rect">
            <a:avLst/>
          </a:prstGeom>
          <a:noFill/>
          <a:ln w="9525">
            <a:noFill/>
            <a:miter lim="800000"/>
            <a:headEnd/>
            <a:tailEnd/>
          </a:ln>
        </p:spPr>
        <p:txBody>
          <a:bodyPr wrap="square">
            <a:spAutoFit/>
          </a:bodyPr>
          <a:lstStyle/>
          <a:p>
            <a:pPr algn="ctr"/>
            <a:r>
              <a:rPr lang="en-US" sz="2800" b="1" i="1" dirty="0" smtClean="0">
                <a:solidFill>
                  <a:srgbClr val="800000"/>
                </a:solidFill>
              </a:rPr>
              <a:t>SportNGIN</a:t>
            </a:r>
            <a:r>
              <a:rPr lang="en-US" sz="2800" b="1" dirty="0" smtClean="0">
                <a:solidFill>
                  <a:srgbClr val="800000"/>
                </a:solidFill>
              </a:rPr>
              <a:t> </a:t>
            </a:r>
            <a:r>
              <a:rPr lang="en-US" sz="2800" b="1" dirty="0">
                <a:solidFill>
                  <a:srgbClr val="800000"/>
                </a:solidFill>
              </a:rPr>
              <a:t>is used by several organizations in the Lassiter </a:t>
            </a:r>
            <a:r>
              <a:rPr lang="en-US" sz="2800" b="1" dirty="0" smtClean="0">
                <a:solidFill>
                  <a:srgbClr val="800000"/>
                </a:solidFill>
              </a:rPr>
              <a:t>sports community </a:t>
            </a:r>
            <a:r>
              <a:rPr lang="en-US" sz="2800" b="1" dirty="0">
                <a:solidFill>
                  <a:srgbClr val="800000"/>
                </a:solidFill>
              </a:rPr>
              <a:t>allowing  families to share membership information across seasons and teams.</a:t>
            </a:r>
          </a:p>
        </p:txBody>
      </p:sp>
      <p:grpSp>
        <p:nvGrpSpPr>
          <p:cNvPr id="2" name="Group 50"/>
          <p:cNvGrpSpPr>
            <a:grpSpLocks/>
          </p:cNvGrpSpPr>
          <p:nvPr/>
        </p:nvGrpSpPr>
        <p:grpSpPr bwMode="auto">
          <a:xfrm>
            <a:off x="762000" y="869950"/>
            <a:ext cx="7769225" cy="5326063"/>
            <a:chOff x="762000" y="869498"/>
            <a:chExt cx="7769225" cy="5327108"/>
          </a:xfrm>
        </p:grpSpPr>
        <p:pic>
          <p:nvPicPr>
            <p:cNvPr id="15364" name="Picture 2" descr="NGIN monitor.png"/>
            <p:cNvPicPr>
              <a:picLocks noChangeAspect="1"/>
            </p:cNvPicPr>
            <p:nvPr/>
          </p:nvPicPr>
          <p:blipFill>
            <a:blip r:embed="rId2" cstate="print"/>
            <a:srcRect/>
            <a:stretch>
              <a:fillRect/>
            </a:stretch>
          </p:blipFill>
          <p:spPr bwMode="auto">
            <a:xfrm>
              <a:off x="3743325" y="3048000"/>
              <a:ext cx="1143000" cy="1158948"/>
            </a:xfrm>
            <a:prstGeom prst="rect">
              <a:avLst/>
            </a:prstGeom>
            <a:noFill/>
            <a:ln w="9525">
              <a:noFill/>
              <a:miter lim="800000"/>
              <a:headEnd/>
              <a:tailEnd/>
            </a:ln>
          </p:spPr>
        </p:pic>
        <p:pic>
          <p:nvPicPr>
            <p:cNvPr id="15365" name="Picture 2" descr="C:\Documents and Settings\radams\Local Settings\Temporary Internet Files\Content.IE5\6WLKVQJA\MP900406687[1].jpg"/>
            <p:cNvPicPr>
              <a:picLocks noChangeAspect="1" noChangeArrowheads="1"/>
            </p:cNvPicPr>
            <p:nvPr/>
          </p:nvPicPr>
          <p:blipFill>
            <a:blip r:embed="rId3" cstate="print"/>
            <a:srcRect/>
            <a:stretch>
              <a:fillRect/>
            </a:stretch>
          </p:blipFill>
          <p:spPr bwMode="auto">
            <a:xfrm>
              <a:off x="3730789" y="869498"/>
              <a:ext cx="1146011" cy="1568758"/>
            </a:xfrm>
            <a:prstGeom prst="rect">
              <a:avLst/>
            </a:prstGeom>
            <a:noFill/>
            <a:ln w="9525">
              <a:noFill/>
              <a:miter lim="800000"/>
              <a:headEnd/>
              <a:tailEnd/>
            </a:ln>
          </p:spPr>
        </p:pic>
        <p:pic>
          <p:nvPicPr>
            <p:cNvPr id="15366" name="Picture 5" descr="TrojanYouthLAX.jpg"/>
            <p:cNvPicPr>
              <a:picLocks noChangeAspect="1"/>
            </p:cNvPicPr>
            <p:nvPr/>
          </p:nvPicPr>
          <p:blipFill>
            <a:blip r:embed="rId4" cstate="print"/>
            <a:srcRect/>
            <a:stretch>
              <a:fillRect/>
            </a:stretch>
          </p:blipFill>
          <p:spPr bwMode="auto">
            <a:xfrm>
              <a:off x="762000" y="5257800"/>
              <a:ext cx="1228725" cy="887911"/>
            </a:xfrm>
            <a:prstGeom prst="rect">
              <a:avLst/>
            </a:prstGeom>
            <a:noFill/>
            <a:ln w="9525">
              <a:noFill/>
              <a:miter lim="800000"/>
              <a:headEnd/>
              <a:tailEnd/>
            </a:ln>
          </p:spPr>
        </p:pic>
        <p:pic>
          <p:nvPicPr>
            <p:cNvPr id="15367" name="Picture 7" descr="Trojan BB logo.jpg"/>
            <p:cNvPicPr>
              <a:picLocks noChangeAspect="1"/>
            </p:cNvPicPr>
            <p:nvPr/>
          </p:nvPicPr>
          <p:blipFill>
            <a:blip r:embed="rId5" cstate="print"/>
            <a:srcRect/>
            <a:stretch>
              <a:fillRect/>
            </a:stretch>
          </p:blipFill>
          <p:spPr bwMode="auto">
            <a:xfrm>
              <a:off x="5343525" y="5352310"/>
              <a:ext cx="920496" cy="844296"/>
            </a:xfrm>
            <a:prstGeom prst="rect">
              <a:avLst/>
            </a:prstGeom>
            <a:noFill/>
            <a:ln w="9525">
              <a:noFill/>
              <a:miter lim="800000"/>
              <a:headEnd/>
              <a:tailEnd/>
            </a:ln>
          </p:spPr>
        </p:pic>
        <p:pic>
          <p:nvPicPr>
            <p:cNvPr id="15368" name="Picture 12" descr="trojan helmut cir.png"/>
            <p:cNvPicPr>
              <a:picLocks noChangeAspect="1"/>
            </p:cNvPicPr>
            <p:nvPr/>
          </p:nvPicPr>
          <p:blipFill>
            <a:blip r:embed="rId6" cstate="print"/>
            <a:srcRect/>
            <a:stretch>
              <a:fillRect/>
            </a:stretch>
          </p:blipFill>
          <p:spPr bwMode="auto">
            <a:xfrm>
              <a:off x="2219325" y="5257800"/>
              <a:ext cx="1066800" cy="938806"/>
            </a:xfrm>
            <a:prstGeom prst="rect">
              <a:avLst/>
            </a:prstGeom>
            <a:noFill/>
            <a:ln w="9525">
              <a:noFill/>
              <a:miter lim="800000"/>
              <a:headEnd/>
              <a:tailEnd/>
            </a:ln>
          </p:spPr>
        </p:pic>
        <p:pic>
          <p:nvPicPr>
            <p:cNvPr id="15369" name="Picture 13" descr="LHS_football_helmet.png"/>
            <p:cNvPicPr>
              <a:picLocks noChangeAspect="1"/>
            </p:cNvPicPr>
            <p:nvPr/>
          </p:nvPicPr>
          <p:blipFill>
            <a:blip r:embed="rId7" cstate="print"/>
            <a:srcRect/>
            <a:stretch>
              <a:fillRect/>
            </a:stretch>
          </p:blipFill>
          <p:spPr bwMode="auto">
            <a:xfrm>
              <a:off x="3512417" y="5012437"/>
              <a:ext cx="1526308" cy="1007363"/>
            </a:xfrm>
            <a:prstGeom prst="rect">
              <a:avLst/>
            </a:prstGeom>
            <a:noFill/>
            <a:ln w="9525">
              <a:noFill/>
              <a:miter lim="800000"/>
              <a:headEnd/>
              <a:tailEnd/>
            </a:ln>
          </p:spPr>
        </p:pic>
        <p:pic>
          <p:nvPicPr>
            <p:cNvPr id="15370" name="Picture 5" descr="Lassiter Lacrosse, Lacrosse, Goal, Field"/>
            <p:cNvPicPr>
              <a:picLocks noChangeAspect="1" noChangeArrowheads="1"/>
            </p:cNvPicPr>
            <p:nvPr/>
          </p:nvPicPr>
          <p:blipFill>
            <a:blip r:embed="rId8" cstate="print"/>
            <a:srcRect l="3003" r="80978" b="1450"/>
            <a:stretch>
              <a:fillRect/>
            </a:stretch>
          </p:blipFill>
          <p:spPr bwMode="auto">
            <a:xfrm>
              <a:off x="6486525" y="5347520"/>
              <a:ext cx="899031" cy="849086"/>
            </a:xfrm>
            <a:prstGeom prst="rect">
              <a:avLst/>
            </a:prstGeom>
            <a:noFill/>
            <a:ln w="9525">
              <a:noFill/>
              <a:miter lim="800000"/>
              <a:headEnd/>
              <a:tailEnd/>
            </a:ln>
          </p:spPr>
        </p:pic>
        <p:pic>
          <p:nvPicPr>
            <p:cNvPr id="15371" name="Picture 6"/>
            <p:cNvPicPr>
              <a:picLocks noChangeAspect="1" noChangeArrowheads="1"/>
            </p:cNvPicPr>
            <p:nvPr/>
          </p:nvPicPr>
          <p:blipFill>
            <a:blip r:embed="rId9" cstate="print"/>
            <a:srcRect l="52188" t="25555" r="41251" b="54443"/>
            <a:stretch>
              <a:fillRect/>
            </a:stretch>
          </p:blipFill>
          <p:spPr bwMode="auto">
            <a:xfrm>
              <a:off x="7553325" y="5358406"/>
              <a:ext cx="977900" cy="838200"/>
            </a:xfrm>
            <a:prstGeom prst="rect">
              <a:avLst/>
            </a:prstGeom>
            <a:noFill/>
            <a:ln w="9525">
              <a:noFill/>
              <a:miter lim="800000"/>
              <a:headEnd/>
              <a:tailEnd/>
            </a:ln>
          </p:spPr>
        </p:pic>
        <p:cxnSp>
          <p:nvCxnSpPr>
            <p:cNvPr id="27" name="Straight Arrow Connector 26"/>
            <p:cNvCxnSpPr/>
            <p:nvPr/>
          </p:nvCxnSpPr>
          <p:spPr>
            <a:xfrm>
              <a:off x="5038725" y="4038770"/>
              <a:ext cx="2743200" cy="1219439"/>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886325" y="4191200"/>
              <a:ext cx="1905000" cy="1067009"/>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657725" y="4267415"/>
              <a:ext cx="1066800" cy="990794"/>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276725" y="4343629"/>
              <a:ext cx="0" cy="533505"/>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1533525" y="4114985"/>
              <a:ext cx="2133600" cy="1067009"/>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2828925" y="4267415"/>
              <a:ext cx="914400" cy="914579"/>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276725" y="2590686"/>
              <a:ext cx="0" cy="457290"/>
            </a:xfrm>
            <a:prstGeom prst="straightConnector1">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pic>
        <p:nvPicPr>
          <p:cNvPr id="20" name="Picture 19" descr="SportNGIN_logo block.jpg"/>
          <p:cNvPicPr>
            <a:picLocks noChangeAspect="1"/>
          </p:cNvPicPr>
          <p:nvPr/>
        </p:nvPicPr>
        <p:blipFill>
          <a:blip r:embed="rId10" cstate="print"/>
          <a:stretch>
            <a:fillRect/>
          </a:stretch>
        </p:blipFill>
        <p:spPr>
          <a:xfrm>
            <a:off x="685800" y="990600"/>
            <a:ext cx="2362200" cy="466383"/>
          </a:xfrm>
          <a:prstGeom prst="rect">
            <a:avLst/>
          </a:prstGeom>
        </p:spPr>
      </p:pic>
    </p:spTree>
    <p:extLst>
      <p:ext uri="{BB962C8B-B14F-4D97-AF65-F5344CB8AC3E}">
        <p14:creationId xmlns:p14="http://schemas.microsoft.com/office/powerpoint/2010/main" val="164026696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85800" y="457200"/>
            <a:ext cx="7967382" cy="3962400"/>
            <a:chOff x="609600" y="914400"/>
            <a:chExt cx="7967382" cy="3962400"/>
          </a:xfrm>
        </p:grpSpPr>
        <p:pic>
          <p:nvPicPr>
            <p:cNvPr id="6" name="Picture 2"/>
            <p:cNvPicPr>
              <a:picLocks noChangeAspect="1" noChangeArrowheads="1"/>
            </p:cNvPicPr>
            <p:nvPr/>
          </p:nvPicPr>
          <p:blipFill>
            <a:blip r:embed="rId2" cstate="print"/>
            <a:srcRect t="14583" r="45139" b="14583"/>
            <a:stretch>
              <a:fillRect/>
            </a:stretch>
          </p:blipFill>
          <p:spPr bwMode="auto">
            <a:xfrm>
              <a:off x="609600" y="1066800"/>
              <a:ext cx="7967382" cy="3810000"/>
            </a:xfrm>
            <a:prstGeom prst="rect">
              <a:avLst/>
            </a:prstGeom>
            <a:noFill/>
            <a:ln w="9525">
              <a:noFill/>
              <a:miter lim="800000"/>
              <a:headEnd/>
              <a:tailEnd/>
            </a:ln>
          </p:spPr>
        </p:pic>
        <p:sp>
          <p:nvSpPr>
            <p:cNvPr id="7" name="Oval 6"/>
            <p:cNvSpPr/>
            <p:nvPr/>
          </p:nvSpPr>
          <p:spPr bwMode="auto">
            <a:xfrm>
              <a:off x="1143000" y="914400"/>
              <a:ext cx="1524000" cy="58881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8" name="TextBox 6"/>
          <p:cNvSpPr txBox="1">
            <a:spLocks noChangeArrowheads="1"/>
          </p:cNvSpPr>
          <p:nvPr/>
        </p:nvSpPr>
        <p:spPr bwMode="auto">
          <a:xfrm>
            <a:off x="838200" y="4696361"/>
            <a:ext cx="7696200" cy="1569660"/>
          </a:xfrm>
          <a:prstGeom prst="rect">
            <a:avLst/>
          </a:prstGeom>
          <a:noFill/>
          <a:ln w="9525">
            <a:noFill/>
            <a:miter lim="800000"/>
            <a:headEnd/>
            <a:tailEnd/>
          </a:ln>
        </p:spPr>
        <p:txBody>
          <a:bodyPr wrap="square">
            <a:spAutoFit/>
          </a:bodyPr>
          <a:lstStyle/>
          <a:p>
            <a:pPr algn="ctr"/>
            <a:r>
              <a:rPr lang="en-US" sz="2400" b="1" dirty="0" smtClean="0">
                <a:solidFill>
                  <a:srgbClr val="800000"/>
                </a:solidFill>
                <a:latin typeface="Arial" pitchFamily="34" charset="0"/>
                <a:cs typeface="Arial" pitchFamily="34" charset="0"/>
              </a:rPr>
              <a:t>Create your account on the Lassiter Football Network to access exclusive content, features and LTDC communications. The same account can be used across all SportNGIN websites and networks. </a:t>
            </a:r>
          </a:p>
        </p:txBody>
      </p:sp>
    </p:spTree>
    <p:extLst>
      <p:ext uri="{BB962C8B-B14F-4D97-AF65-F5344CB8AC3E}">
        <p14:creationId xmlns:p14="http://schemas.microsoft.com/office/powerpoint/2010/main" val="106797664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l="60313" t="21111" r="11250" b="8888"/>
          <a:stretch>
            <a:fillRect/>
          </a:stretch>
        </p:blipFill>
        <p:spPr bwMode="auto">
          <a:xfrm>
            <a:off x="1447800" y="609600"/>
            <a:ext cx="6248400" cy="4325815"/>
          </a:xfrm>
          <a:prstGeom prst="rect">
            <a:avLst/>
          </a:prstGeom>
          <a:noFill/>
          <a:ln w="9525">
            <a:noFill/>
            <a:miter lim="800000"/>
            <a:headEnd/>
            <a:tailEnd/>
          </a:ln>
        </p:spPr>
      </p:pic>
      <p:sp>
        <p:nvSpPr>
          <p:cNvPr id="3" name="TextBox 6"/>
          <p:cNvSpPr txBox="1">
            <a:spLocks noChangeArrowheads="1"/>
          </p:cNvSpPr>
          <p:nvPr/>
        </p:nvSpPr>
        <p:spPr bwMode="auto">
          <a:xfrm>
            <a:off x="1066800" y="5105399"/>
            <a:ext cx="7010400" cy="1200329"/>
          </a:xfrm>
          <a:prstGeom prst="rect">
            <a:avLst/>
          </a:prstGeom>
          <a:noFill/>
          <a:ln w="9525">
            <a:noFill/>
            <a:miter lim="800000"/>
            <a:headEnd/>
            <a:tailEnd/>
          </a:ln>
        </p:spPr>
        <p:txBody>
          <a:bodyPr wrap="square">
            <a:spAutoFit/>
          </a:bodyPr>
          <a:lstStyle/>
          <a:p>
            <a:pPr algn="ctr"/>
            <a:r>
              <a:rPr lang="en-US" sz="2400" b="1" dirty="0" smtClean="0">
                <a:solidFill>
                  <a:srgbClr val="800000"/>
                </a:solidFill>
                <a:latin typeface="Arial" pitchFamily="34" charset="0"/>
                <a:cs typeface="Arial" pitchFamily="34" charset="0"/>
              </a:rPr>
              <a:t>Use your Jr. Trojans account information to link to the Lassiter Football Network.  Manage your contact preferences thru the Dashboard.</a:t>
            </a:r>
            <a:r>
              <a:rPr lang="en-US" sz="2400" b="1" dirty="0" smtClean="0">
                <a:solidFill>
                  <a:srgbClr val="C00000"/>
                </a:solidFill>
                <a:latin typeface="Arial" pitchFamily="34" charset="0"/>
                <a:cs typeface="Arial" pitchFamily="34" charset="0"/>
              </a:rPr>
              <a:t> </a:t>
            </a:r>
            <a:endParaRPr lang="en-US" sz="24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46009325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6"/>
          <p:cNvSpPr txBox="1">
            <a:spLocks noChangeArrowheads="1"/>
          </p:cNvSpPr>
          <p:nvPr/>
        </p:nvSpPr>
        <p:spPr bwMode="auto">
          <a:xfrm>
            <a:off x="1219200" y="5334000"/>
            <a:ext cx="6934200" cy="1200329"/>
          </a:xfrm>
          <a:prstGeom prst="rect">
            <a:avLst/>
          </a:prstGeom>
          <a:noFill/>
          <a:ln w="9525">
            <a:noFill/>
            <a:miter lim="800000"/>
            <a:headEnd/>
            <a:tailEnd/>
          </a:ln>
        </p:spPr>
        <p:txBody>
          <a:bodyPr wrap="square">
            <a:spAutoFit/>
          </a:bodyPr>
          <a:lstStyle/>
          <a:p>
            <a:pPr algn="ctr"/>
            <a:r>
              <a:rPr lang="en-US" sz="2400" b="1" dirty="0" smtClean="0">
                <a:solidFill>
                  <a:srgbClr val="800000"/>
                </a:solidFill>
                <a:latin typeface="Arial" pitchFamily="34" charset="0"/>
                <a:cs typeface="Arial" pitchFamily="34" charset="0"/>
              </a:rPr>
              <a:t>Links to current registration sessions can be found on multiple pages:  Payment Center, Registration or News</a:t>
            </a:r>
            <a:endParaRPr lang="en-US" sz="2000" b="1" dirty="0">
              <a:solidFill>
                <a:srgbClr val="800000"/>
              </a:solidFill>
              <a:latin typeface="Arial Rounded MT Bold" pitchFamily="34" charset="0"/>
            </a:endParaRPr>
          </a:p>
        </p:txBody>
      </p:sp>
      <p:grpSp>
        <p:nvGrpSpPr>
          <p:cNvPr id="13" name="Group 12"/>
          <p:cNvGrpSpPr/>
          <p:nvPr/>
        </p:nvGrpSpPr>
        <p:grpSpPr>
          <a:xfrm>
            <a:off x="228600" y="457200"/>
            <a:ext cx="8686800" cy="4648200"/>
            <a:chOff x="228600" y="457200"/>
            <a:chExt cx="8686800" cy="4648200"/>
          </a:xfrm>
        </p:grpSpPr>
        <p:grpSp>
          <p:nvGrpSpPr>
            <p:cNvPr id="10" name="Group 9"/>
            <p:cNvGrpSpPr/>
            <p:nvPr/>
          </p:nvGrpSpPr>
          <p:grpSpPr>
            <a:xfrm>
              <a:off x="228600" y="457200"/>
              <a:ext cx="8686800" cy="4648200"/>
              <a:chOff x="228600" y="457200"/>
              <a:chExt cx="8686800" cy="4648200"/>
            </a:xfrm>
          </p:grpSpPr>
          <p:pic>
            <p:nvPicPr>
              <p:cNvPr id="5" name="Picture 3"/>
              <p:cNvPicPr>
                <a:picLocks noChangeAspect="1" noChangeArrowheads="1"/>
              </p:cNvPicPr>
              <p:nvPr/>
            </p:nvPicPr>
            <p:blipFill>
              <a:blip r:embed="rId2" cstate="print"/>
              <a:srcRect l="2935" t="15093" r="49272" b="14475"/>
              <a:stretch>
                <a:fillRect/>
              </a:stretch>
            </p:blipFill>
            <p:spPr bwMode="auto">
              <a:xfrm>
                <a:off x="228600" y="457200"/>
                <a:ext cx="8686800" cy="4648200"/>
              </a:xfrm>
              <a:prstGeom prst="rect">
                <a:avLst/>
              </a:prstGeom>
              <a:noFill/>
              <a:ln w="9525">
                <a:noFill/>
                <a:miter lim="800000"/>
                <a:headEnd/>
                <a:tailEnd/>
              </a:ln>
            </p:spPr>
          </p:pic>
          <p:sp>
            <p:nvSpPr>
              <p:cNvPr id="6" name="Oval 5"/>
              <p:cNvSpPr/>
              <p:nvPr/>
            </p:nvSpPr>
            <p:spPr bwMode="auto">
              <a:xfrm>
                <a:off x="6477000" y="1524000"/>
                <a:ext cx="1524000" cy="58881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Oval 6"/>
              <p:cNvSpPr/>
              <p:nvPr/>
            </p:nvSpPr>
            <p:spPr bwMode="auto">
              <a:xfrm>
                <a:off x="1066800" y="2743200"/>
                <a:ext cx="1219200" cy="3810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Oval 7"/>
              <p:cNvSpPr/>
              <p:nvPr/>
            </p:nvSpPr>
            <p:spPr bwMode="auto">
              <a:xfrm>
                <a:off x="2438400" y="1600200"/>
                <a:ext cx="914400" cy="3810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cxnSp>
          <p:nvCxnSpPr>
            <p:cNvPr id="12" name="Straight Arrow Connector 11"/>
            <p:cNvCxnSpPr/>
            <p:nvPr/>
          </p:nvCxnSpPr>
          <p:spPr>
            <a:xfrm flipH="1">
              <a:off x="7543800" y="2438400"/>
              <a:ext cx="990600" cy="609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2976052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l="60313" t="18889" r="11250" b="8888"/>
          <a:stretch>
            <a:fillRect/>
          </a:stretch>
        </p:blipFill>
        <p:spPr bwMode="auto">
          <a:xfrm>
            <a:off x="1143000" y="1143000"/>
            <a:ext cx="6934200" cy="4953000"/>
          </a:xfrm>
          <a:prstGeom prst="rect">
            <a:avLst/>
          </a:prstGeom>
          <a:noFill/>
          <a:ln w="9525">
            <a:solidFill>
              <a:schemeClr val="tx1">
                <a:lumMod val="50000"/>
                <a:lumOff val="50000"/>
              </a:schemeClr>
            </a:solidFill>
            <a:miter lim="800000"/>
            <a:headEnd/>
            <a:tailEnd/>
          </a:ln>
        </p:spPr>
      </p:pic>
      <p:sp>
        <p:nvSpPr>
          <p:cNvPr id="3" name="TextBox 2"/>
          <p:cNvSpPr txBox="1"/>
          <p:nvPr/>
        </p:nvSpPr>
        <p:spPr>
          <a:xfrm>
            <a:off x="3505200" y="533400"/>
            <a:ext cx="2452916" cy="523220"/>
          </a:xfrm>
          <a:prstGeom prst="rect">
            <a:avLst/>
          </a:prstGeom>
          <a:solidFill>
            <a:srgbClr val="800000"/>
          </a:solidFill>
        </p:spPr>
        <p:txBody>
          <a:bodyPr wrap="none" rtlCol="0">
            <a:spAutoFit/>
          </a:bodyPr>
          <a:lstStyle/>
          <a:p>
            <a:r>
              <a:rPr lang="en-US" sz="2800" b="1" dirty="0" smtClean="0">
                <a:solidFill>
                  <a:schemeClr val="bg1"/>
                </a:solidFill>
              </a:rPr>
              <a:t>REGISTRATION </a:t>
            </a:r>
            <a:endParaRPr lang="en-US" sz="2800" b="1" dirty="0">
              <a:solidFill>
                <a:schemeClr val="bg1"/>
              </a:solidFill>
            </a:endParaRPr>
          </a:p>
        </p:txBody>
      </p:sp>
    </p:spTree>
    <p:extLst>
      <p:ext uri="{BB962C8B-B14F-4D97-AF65-F5344CB8AC3E}">
        <p14:creationId xmlns:p14="http://schemas.microsoft.com/office/powerpoint/2010/main" val="110763525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533400"/>
            <a:ext cx="9296400" cy="5791200"/>
            <a:chOff x="0" y="533400"/>
            <a:chExt cx="9296400" cy="5791200"/>
          </a:xfrm>
        </p:grpSpPr>
        <p:pic>
          <p:nvPicPr>
            <p:cNvPr id="2" name="Picture 4"/>
            <p:cNvPicPr>
              <a:picLocks noChangeAspect="1" noChangeArrowheads="1"/>
            </p:cNvPicPr>
            <p:nvPr/>
          </p:nvPicPr>
          <p:blipFill>
            <a:blip r:embed="rId2" cstate="print"/>
            <a:srcRect l="16667" t="13542" r="62152" b="14583"/>
            <a:stretch>
              <a:fillRect/>
            </a:stretch>
          </p:blipFill>
          <p:spPr bwMode="auto">
            <a:xfrm>
              <a:off x="2895600" y="533400"/>
              <a:ext cx="5119757" cy="5791200"/>
            </a:xfrm>
            <a:prstGeom prst="rect">
              <a:avLst/>
            </a:prstGeom>
            <a:noFill/>
            <a:ln w="9525">
              <a:solidFill>
                <a:schemeClr val="accent2">
                  <a:lumMod val="50000"/>
                </a:schemeClr>
              </a:solidFill>
              <a:miter lim="800000"/>
              <a:headEnd/>
              <a:tailEnd/>
            </a:ln>
          </p:spPr>
        </p:pic>
        <p:sp>
          <p:nvSpPr>
            <p:cNvPr id="3" name="TextBox 17"/>
            <p:cNvSpPr txBox="1">
              <a:spLocks noChangeArrowheads="1"/>
            </p:cNvSpPr>
            <p:nvPr/>
          </p:nvSpPr>
          <p:spPr bwMode="auto">
            <a:xfrm>
              <a:off x="0" y="889337"/>
              <a:ext cx="2971800" cy="1015663"/>
            </a:xfrm>
            <a:prstGeom prst="rect">
              <a:avLst/>
            </a:prstGeom>
            <a:noFill/>
            <a:ln w="9525">
              <a:noFill/>
              <a:miter lim="800000"/>
              <a:headEnd/>
              <a:tailEnd/>
            </a:ln>
          </p:spPr>
          <p:txBody>
            <a:bodyPr wrap="square">
              <a:spAutoFit/>
            </a:bodyPr>
            <a:lstStyle/>
            <a:p>
              <a:pPr algn="ctr"/>
              <a:r>
                <a:rPr lang="en-US" sz="2000" b="1" dirty="0" smtClean="0">
                  <a:solidFill>
                    <a:srgbClr val="800000"/>
                  </a:solidFill>
                  <a:latin typeface="Arial" pitchFamily="34" charset="0"/>
                  <a:cs typeface="Arial" pitchFamily="34" charset="0"/>
                </a:rPr>
                <a:t>The Home Page features current news, events and programs</a:t>
              </a:r>
              <a:endParaRPr lang="en-US" sz="2000" b="1" dirty="0">
                <a:solidFill>
                  <a:srgbClr val="800000"/>
                </a:solidFill>
                <a:latin typeface="Arial" pitchFamily="34" charset="0"/>
                <a:cs typeface="Arial" pitchFamily="34" charset="0"/>
              </a:endParaRPr>
            </a:p>
          </p:txBody>
        </p:sp>
        <p:sp>
          <p:nvSpPr>
            <p:cNvPr id="4" name="TextBox 17"/>
            <p:cNvSpPr txBox="1">
              <a:spLocks noChangeArrowheads="1"/>
            </p:cNvSpPr>
            <p:nvPr/>
          </p:nvSpPr>
          <p:spPr bwMode="auto">
            <a:xfrm>
              <a:off x="7924800" y="3254514"/>
              <a:ext cx="1219200" cy="707886"/>
            </a:xfrm>
            <a:prstGeom prst="rect">
              <a:avLst/>
            </a:prstGeom>
            <a:noFill/>
            <a:ln w="9525">
              <a:noFill/>
              <a:miter lim="800000"/>
              <a:headEnd/>
              <a:tailEnd/>
            </a:ln>
          </p:spPr>
          <p:txBody>
            <a:bodyPr wrap="square">
              <a:spAutoFit/>
            </a:bodyPr>
            <a:lstStyle/>
            <a:p>
              <a:pPr algn="ctr"/>
              <a:r>
                <a:rPr lang="en-US" sz="2000" dirty="0" smtClean="0"/>
                <a:t>Twitter </a:t>
              </a:r>
            </a:p>
            <a:p>
              <a:pPr algn="ctr"/>
              <a:r>
                <a:rPr lang="en-US" sz="2000" dirty="0" smtClean="0"/>
                <a:t>Feed</a:t>
              </a:r>
              <a:endParaRPr lang="en-US" sz="2000" dirty="0"/>
            </a:p>
          </p:txBody>
        </p:sp>
        <p:sp>
          <p:nvSpPr>
            <p:cNvPr id="5" name="TextBox 17"/>
            <p:cNvSpPr txBox="1">
              <a:spLocks noChangeArrowheads="1"/>
            </p:cNvSpPr>
            <p:nvPr/>
          </p:nvSpPr>
          <p:spPr bwMode="auto">
            <a:xfrm>
              <a:off x="7848600" y="2111514"/>
              <a:ext cx="1295400" cy="707886"/>
            </a:xfrm>
            <a:prstGeom prst="rect">
              <a:avLst/>
            </a:prstGeom>
            <a:noFill/>
            <a:ln w="9525">
              <a:noFill/>
              <a:miter lim="800000"/>
              <a:headEnd/>
              <a:tailEnd/>
            </a:ln>
          </p:spPr>
          <p:txBody>
            <a:bodyPr wrap="square">
              <a:spAutoFit/>
            </a:bodyPr>
            <a:lstStyle/>
            <a:p>
              <a:pPr algn="ctr"/>
              <a:r>
                <a:rPr lang="en-US" sz="2000" dirty="0" smtClean="0"/>
                <a:t>Coach’s </a:t>
              </a:r>
            </a:p>
            <a:p>
              <a:pPr algn="ctr"/>
              <a:r>
                <a:rPr lang="en-US" sz="2000" dirty="0" smtClean="0"/>
                <a:t>Blog</a:t>
              </a:r>
              <a:endParaRPr lang="en-US" sz="2000" dirty="0"/>
            </a:p>
          </p:txBody>
        </p:sp>
        <p:sp>
          <p:nvSpPr>
            <p:cNvPr id="6" name="TextBox 17"/>
            <p:cNvSpPr txBox="1">
              <a:spLocks noChangeArrowheads="1"/>
            </p:cNvSpPr>
            <p:nvPr/>
          </p:nvSpPr>
          <p:spPr bwMode="auto">
            <a:xfrm>
              <a:off x="7924800" y="5181600"/>
              <a:ext cx="1219200" cy="707886"/>
            </a:xfrm>
            <a:prstGeom prst="rect">
              <a:avLst/>
            </a:prstGeom>
            <a:noFill/>
            <a:ln w="9525">
              <a:noFill/>
              <a:miter lim="800000"/>
              <a:headEnd/>
              <a:tailEnd/>
            </a:ln>
          </p:spPr>
          <p:txBody>
            <a:bodyPr wrap="square">
              <a:spAutoFit/>
            </a:bodyPr>
            <a:lstStyle/>
            <a:p>
              <a:pPr algn="ctr"/>
              <a:r>
                <a:rPr lang="en-US" sz="2000" dirty="0" smtClean="0"/>
                <a:t>Weekly Calendar</a:t>
              </a:r>
              <a:endParaRPr lang="en-US" sz="2000" dirty="0"/>
            </a:p>
          </p:txBody>
        </p:sp>
        <p:sp>
          <p:nvSpPr>
            <p:cNvPr id="7" name="TextBox 17"/>
            <p:cNvSpPr txBox="1">
              <a:spLocks noChangeArrowheads="1"/>
            </p:cNvSpPr>
            <p:nvPr/>
          </p:nvSpPr>
          <p:spPr bwMode="auto">
            <a:xfrm>
              <a:off x="990600" y="5562600"/>
              <a:ext cx="1676400" cy="707886"/>
            </a:xfrm>
            <a:prstGeom prst="rect">
              <a:avLst/>
            </a:prstGeom>
            <a:noFill/>
            <a:ln w="9525">
              <a:noFill/>
              <a:miter lim="800000"/>
              <a:headEnd/>
              <a:tailEnd/>
            </a:ln>
          </p:spPr>
          <p:txBody>
            <a:bodyPr wrap="square">
              <a:spAutoFit/>
            </a:bodyPr>
            <a:lstStyle/>
            <a:p>
              <a:pPr algn="ctr"/>
              <a:r>
                <a:rPr lang="en-US" sz="2000" dirty="0" smtClean="0"/>
                <a:t>Game </a:t>
              </a:r>
            </a:p>
            <a:p>
              <a:pPr algn="ctr"/>
              <a:r>
                <a:rPr lang="en-US" sz="2000" dirty="0" smtClean="0"/>
                <a:t>Photos</a:t>
              </a:r>
              <a:endParaRPr lang="en-US" sz="2000" dirty="0"/>
            </a:p>
          </p:txBody>
        </p:sp>
        <p:sp>
          <p:nvSpPr>
            <p:cNvPr id="8" name="TextBox 17"/>
            <p:cNvSpPr txBox="1">
              <a:spLocks noChangeArrowheads="1"/>
            </p:cNvSpPr>
            <p:nvPr/>
          </p:nvSpPr>
          <p:spPr bwMode="auto">
            <a:xfrm>
              <a:off x="7848600" y="838200"/>
              <a:ext cx="1447800" cy="400110"/>
            </a:xfrm>
            <a:prstGeom prst="rect">
              <a:avLst/>
            </a:prstGeom>
            <a:noFill/>
            <a:ln w="9525">
              <a:noFill/>
              <a:miter lim="800000"/>
              <a:headEnd/>
              <a:tailEnd/>
            </a:ln>
          </p:spPr>
          <p:txBody>
            <a:bodyPr wrap="square">
              <a:spAutoFit/>
            </a:bodyPr>
            <a:lstStyle/>
            <a:p>
              <a:pPr algn="ctr"/>
              <a:r>
                <a:rPr lang="en-US" sz="2000" dirty="0" smtClean="0"/>
                <a:t>Sponsors</a:t>
              </a:r>
              <a:endParaRPr lang="en-US" sz="2000" dirty="0"/>
            </a:p>
          </p:txBody>
        </p:sp>
        <p:sp>
          <p:nvSpPr>
            <p:cNvPr id="9" name="TextBox 17"/>
            <p:cNvSpPr txBox="1">
              <a:spLocks noChangeArrowheads="1"/>
            </p:cNvSpPr>
            <p:nvPr/>
          </p:nvSpPr>
          <p:spPr bwMode="auto">
            <a:xfrm>
              <a:off x="1066800" y="2743200"/>
              <a:ext cx="1676400" cy="707886"/>
            </a:xfrm>
            <a:prstGeom prst="rect">
              <a:avLst/>
            </a:prstGeom>
            <a:noFill/>
            <a:ln w="9525">
              <a:noFill/>
              <a:miter lim="800000"/>
              <a:headEnd/>
              <a:tailEnd/>
            </a:ln>
          </p:spPr>
          <p:txBody>
            <a:bodyPr wrap="square">
              <a:spAutoFit/>
            </a:bodyPr>
            <a:lstStyle/>
            <a:p>
              <a:pPr algn="ctr"/>
              <a:r>
                <a:rPr lang="en-US" sz="2000" dirty="0" smtClean="0"/>
                <a:t>Fundraising and Events</a:t>
              </a:r>
              <a:endParaRPr lang="en-US" sz="2000" dirty="0"/>
            </a:p>
          </p:txBody>
        </p:sp>
      </p:grpSp>
    </p:spTree>
    <p:extLst>
      <p:ext uri="{BB962C8B-B14F-4D97-AF65-F5344CB8AC3E}">
        <p14:creationId xmlns:p14="http://schemas.microsoft.com/office/powerpoint/2010/main" val="193813619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219200" y="152400"/>
            <a:ext cx="7010400" cy="5257800"/>
            <a:chOff x="990600" y="381000"/>
            <a:chExt cx="7010400" cy="5257800"/>
          </a:xfrm>
        </p:grpSpPr>
        <p:pic>
          <p:nvPicPr>
            <p:cNvPr id="12291" name="Picture 2"/>
            <p:cNvPicPr>
              <a:picLocks noChangeAspect="1" noChangeArrowheads="1"/>
            </p:cNvPicPr>
            <p:nvPr/>
          </p:nvPicPr>
          <p:blipFill>
            <a:blip r:embed="rId2" cstate="print"/>
            <a:srcRect l="60001" t="16667" r="11250" b="10001"/>
            <a:stretch>
              <a:fillRect/>
            </a:stretch>
          </p:blipFill>
          <p:spPr bwMode="auto">
            <a:xfrm>
              <a:off x="990600" y="609600"/>
              <a:ext cx="7010400" cy="5029200"/>
            </a:xfrm>
            <a:prstGeom prst="rect">
              <a:avLst/>
            </a:prstGeom>
            <a:noFill/>
            <a:ln w="9525">
              <a:solidFill>
                <a:schemeClr val="tx1">
                  <a:lumMod val="50000"/>
                  <a:lumOff val="50000"/>
                </a:schemeClr>
              </a:solidFill>
              <a:miter lim="800000"/>
              <a:headEnd/>
              <a:tailEnd/>
            </a:ln>
          </p:spPr>
        </p:pic>
        <p:sp>
          <p:nvSpPr>
            <p:cNvPr id="4" name="Oval 3"/>
            <p:cNvSpPr/>
            <p:nvPr/>
          </p:nvSpPr>
          <p:spPr>
            <a:xfrm>
              <a:off x="4953000" y="381000"/>
              <a:ext cx="1295400" cy="6858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5" name="TextBox 6"/>
          <p:cNvSpPr txBox="1">
            <a:spLocks noChangeArrowheads="1"/>
          </p:cNvSpPr>
          <p:nvPr/>
        </p:nvSpPr>
        <p:spPr bwMode="auto">
          <a:xfrm>
            <a:off x="685800" y="5537537"/>
            <a:ext cx="7848600" cy="830997"/>
          </a:xfrm>
          <a:prstGeom prst="rect">
            <a:avLst/>
          </a:prstGeom>
          <a:noFill/>
          <a:ln w="9525">
            <a:noFill/>
            <a:miter lim="800000"/>
            <a:headEnd/>
            <a:tailEnd/>
          </a:ln>
        </p:spPr>
        <p:txBody>
          <a:bodyPr wrap="square">
            <a:spAutoFit/>
          </a:bodyPr>
          <a:lstStyle/>
          <a:p>
            <a:pPr algn="ctr"/>
            <a:r>
              <a:rPr lang="en-US" sz="2400" dirty="0" smtClean="0">
                <a:solidFill>
                  <a:srgbClr val="800000"/>
                </a:solidFill>
                <a:latin typeface="Arial" pitchFamily="34" charset="0"/>
                <a:cs typeface="Arial" pitchFamily="34" charset="0"/>
              </a:rPr>
              <a:t>The Lassiter Football Network is a resource for LHS news and sports information</a:t>
            </a:r>
          </a:p>
        </p:txBody>
      </p:sp>
    </p:spTree>
    <p:extLst>
      <p:ext uri="{BB962C8B-B14F-4D97-AF65-F5344CB8AC3E}">
        <p14:creationId xmlns:p14="http://schemas.microsoft.com/office/powerpoint/2010/main" val="414837858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3987" y="2514600"/>
            <a:ext cx="1908432" cy="2876134"/>
          </a:xfrm>
          <a:prstGeom prst="rect">
            <a:avLst/>
          </a:prstGeom>
        </p:spPr>
      </p:pic>
      <p:sp>
        <p:nvSpPr>
          <p:cNvPr id="5" name="Title 4"/>
          <p:cNvSpPr>
            <a:spLocks noGrp="1"/>
          </p:cNvSpPr>
          <p:nvPr>
            <p:ph type="title"/>
          </p:nvPr>
        </p:nvSpPr>
        <p:spPr/>
        <p:txBody>
          <a:bodyPr>
            <a:normAutofit/>
          </a:bodyPr>
          <a:lstStyle/>
          <a:p>
            <a:r>
              <a:rPr lang="en-US" b="1" dirty="0" smtClean="0">
                <a:solidFill>
                  <a:srgbClr val="800000"/>
                </a:solidFill>
              </a:rPr>
              <a:t>Mobile App</a:t>
            </a:r>
            <a:endParaRPr lang="en-US" b="1" dirty="0">
              <a:solidFill>
                <a:srgbClr val="800000"/>
              </a:solidFill>
            </a:endParaRPr>
          </a:p>
        </p:txBody>
      </p:sp>
      <p:sp>
        <p:nvSpPr>
          <p:cNvPr id="6" name="Content Placeholder 5"/>
          <p:cNvSpPr>
            <a:spLocks noGrp="1"/>
          </p:cNvSpPr>
          <p:nvPr>
            <p:ph sz="half" idx="1"/>
          </p:nvPr>
        </p:nvSpPr>
        <p:spPr>
          <a:xfrm>
            <a:off x="762000" y="1371602"/>
            <a:ext cx="7543800" cy="1066798"/>
          </a:xfrm>
        </p:spPr>
        <p:txBody>
          <a:bodyPr>
            <a:normAutofit/>
          </a:bodyPr>
          <a:lstStyle/>
          <a:p>
            <a:pPr marL="0" indent="0">
              <a:buNone/>
            </a:pPr>
            <a:r>
              <a:rPr lang="en-US" dirty="0" smtClean="0">
                <a:solidFill>
                  <a:srgbClr val="800000"/>
                </a:solidFill>
              </a:rPr>
              <a:t>Download the Touchdown Club Mobile App for iPhone or Android and follow Varsity, JV, FR Teams</a:t>
            </a:r>
          </a:p>
        </p:txBody>
      </p:sp>
      <p:sp>
        <p:nvSpPr>
          <p:cNvPr id="8" name="TextBox 7"/>
          <p:cNvSpPr txBox="1"/>
          <p:nvPr/>
        </p:nvSpPr>
        <p:spPr>
          <a:xfrm>
            <a:off x="1981200" y="2514600"/>
            <a:ext cx="2916382"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rgbClr val="800000"/>
                </a:solidFill>
              </a:rPr>
              <a:t>Schedules</a:t>
            </a:r>
          </a:p>
          <a:p>
            <a:pPr marL="457200" indent="-457200">
              <a:buFont typeface="Arial" panose="020B0604020202020204" pitchFamily="34" charset="0"/>
              <a:buChar char="•"/>
            </a:pPr>
            <a:r>
              <a:rPr lang="en-US" sz="2800" dirty="0" smtClean="0">
                <a:solidFill>
                  <a:srgbClr val="800000"/>
                </a:solidFill>
              </a:rPr>
              <a:t>Scores</a:t>
            </a:r>
          </a:p>
          <a:p>
            <a:pPr marL="457200" indent="-457200">
              <a:buFont typeface="Arial" panose="020B0604020202020204" pitchFamily="34" charset="0"/>
              <a:buChar char="•"/>
            </a:pPr>
            <a:r>
              <a:rPr lang="en-US" sz="2800" dirty="0" smtClean="0">
                <a:solidFill>
                  <a:srgbClr val="800000"/>
                </a:solidFill>
              </a:rPr>
              <a:t>Rosters</a:t>
            </a:r>
          </a:p>
          <a:p>
            <a:pPr marL="457200" indent="-457200">
              <a:buFont typeface="Arial" panose="020B0604020202020204" pitchFamily="34" charset="0"/>
              <a:buChar char="•"/>
            </a:pPr>
            <a:r>
              <a:rPr lang="en-US" sz="2800" dirty="0" smtClean="0">
                <a:solidFill>
                  <a:srgbClr val="800000"/>
                </a:solidFill>
              </a:rPr>
              <a:t>News</a:t>
            </a:r>
          </a:p>
          <a:p>
            <a:pPr marL="457200" indent="-457200">
              <a:buFont typeface="Arial" panose="020B0604020202020204" pitchFamily="34" charset="0"/>
              <a:buChar char="•"/>
            </a:pPr>
            <a:r>
              <a:rPr lang="en-US" sz="2800" dirty="0" smtClean="0">
                <a:solidFill>
                  <a:srgbClr val="800000"/>
                </a:solidFill>
              </a:rPr>
              <a:t>Photos</a:t>
            </a:r>
            <a:endParaRPr lang="en-US" sz="2800" dirty="0">
              <a:solidFill>
                <a:srgbClr val="800000"/>
              </a:solidFill>
            </a:endParaRPr>
          </a:p>
        </p:txBody>
      </p:sp>
      <p:sp>
        <p:nvSpPr>
          <p:cNvPr id="9" name="TextBox 8"/>
          <p:cNvSpPr txBox="1"/>
          <p:nvPr/>
        </p:nvSpPr>
        <p:spPr>
          <a:xfrm>
            <a:off x="990600" y="5334000"/>
            <a:ext cx="6858001" cy="1200329"/>
          </a:xfrm>
          <a:prstGeom prst="rect">
            <a:avLst/>
          </a:prstGeom>
          <a:noFill/>
        </p:spPr>
        <p:txBody>
          <a:bodyPr wrap="square" rtlCol="0">
            <a:spAutoFit/>
          </a:bodyPr>
          <a:lstStyle/>
          <a:p>
            <a:r>
              <a:rPr lang="en-US" sz="2400" dirty="0" smtClean="0">
                <a:solidFill>
                  <a:srgbClr val="800000"/>
                </a:solidFill>
              </a:rPr>
              <a:t>Follow other Sport Ngin Teams:  Basketball, Lacrosse, Wrestling, Jr. Trojans &amp; TYL </a:t>
            </a:r>
          </a:p>
          <a:p>
            <a:pPr marL="457200" indent="-457200">
              <a:buFont typeface="Arial" panose="020B0604020202020204" pitchFamily="34" charset="0"/>
              <a:buChar char="•"/>
            </a:pPr>
            <a:endParaRPr lang="en-US" sz="2400" dirty="0"/>
          </a:p>
        </p:txBody>
      </p:sp>
    </p:spTree>
    <p:extLst>
      <p:ext uri="{BB962C8B-B14F-4D97-AF65-F5344CB8AC3E}">
        <p14:creationId xmlns:p14="http://schemas.microsoft.com/office/powerpoint/2010/main" val="379083786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3" name="Rectangle 5"/>
          <p:cNvSpPr>
            <a:spLocks noChangeArrowheads="1"/>
          </p:cNvSpPr>
          <p:nvPr/>
        </p:nvSpPr>
        <p:spPr bwMode="auto">
          <a:xfrm>
            <a:off x="228600" y="1411902"/>
            <a:ext cx="8763000" cy="29700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MISSION STATEMENT: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800000"/>
                </a:solidFill>
                <a:effectLst/>
                <a:latin typeface="Calibri" pitchFamily="34" charset="0"/>
                <a:ea typeface="Calibri" pitchFamily="34" charset="0"/>
                <a:cs typeface="Times New Roman" pitchFamily="18" charset="0"/>
              </a:rPr>
              <a:t>TO </a:t>
            </a:r>
            <a:r>
              <a:rPr lang="en-US" sz="4000" dirty="0" smtClean="0">
                <a:solidFill>
                  <a:srgbClr val="800000"/>
                </a:solidFill>
                <a:latin typeface="Calibri" pitchFamily="34" charset="0"/>
                <a:ea typeface="Calibri" pitchFamily="34" charset="0"/>
                <a:cs typeface="Times New Roman" pitchFamily="18" charset="0"/>
              </a:rPr>
              <a:t>DEVELOP </a:t>
            </a:r>
            <a:r>
              <a:rPr lang="en-US" sz="4000" b="1" u="sng" dirty="0" smtClean="0">
                <a:solidFill>
                  <a:srgbClr val="800000"/>
                </a:solidFill>
                <a:latin typeface="Calibri" pitchFamily="34" charset="0"/>
                <a:ea typeface="Calibri" pitchFamily="34" charset="0"/>
                <a:cs typeface="Times New Roman" pitchFamily="18" charset="0"/>
              </a:rPr>
              <a:t>CHAMPIONS</a:t>
            </a:r>
            <a:r>
              <a:rPr lang="en-US" sz="4000" dirty="0" smtClean="0">
                <a:solidFill>
                  <a:srgbClr val="800000"/>
                </a:solidFill>
                <a:latin typeface="Calibri" pitchFamily="34" charset="0"/>
                <a:ea typeface="Calibri" pitchFamily="34" charset="0"/>
                <a:cs typeface="Times New Roman" pitchFamily="18" charset="0"/>
              </a:rPr>
              <a:t> </a:t>
            </a:r>
            <a:r>
              <a:rPr kumimoji="0" lang="en-US" sz="4000" b="0" i="0" u="none" strike="noStrike" cap="none" normalizeH="0" baseline="0" dirty="0" smtClean="0">
                <a:ln>
                  <a:noFill/>
                </a:ln>
                <a:solidFill>
                  <a:srgbClr val="800000"/>
                </a:solidFill>
                <a:effectLst/>
                <a:latin typeface="Calibri" pitchFamily="34" charset="0"/>
                <a:ea typeface="Calibri" pitchFamily="34" charset="0"/>
                <a:cs typeface="Times New Roman" pitchFamily="18" charset="0"/>
              </a:rPr>
              <a:t>IN LIFE THROUGH A COMPETITIVE, GOAL-ORIENTED TEAM EXPERIENCE.</a:t>
            </a:r>
            <a:r>
              <a:rPr kumimoji="0" lang="en-US" sz="3200" b="0" i="0" u="none" strike="noStrike" cap="none" normalizeH="0" baseline="0" dirty="0" smtClean="0">
                <a:ln>
                  <a:noFill/>
                </a:ln>
                <a:solidFill>
                  <a:srgbClr val="800000"/>
                </a:solidFill>
                <a:effectLst/>
                <a:latin typeface="Calibri" pitchFamily="34" charset="0"/>
                <a:ea typeface="Calibri" pitchFamily="34" charset="0"/>
                <a:cs typeface="Times New Roman" pitchFamily="18" charset="0"/>
              </a:rPr>
              <a:t> </a:t>
            </a:r>
            <a:endParaRPr kumimoji="0" lang="en-US" sz="1000" b="0" i="0" u="none" strike="noStrike" cap="none" normalizeH="0" baseline="0" dirty="0" smtClean="0">
              <a:ln>
                <a:noFill/>
              </a:ln>
              <a:solidFill>
                <a:srgbClr val="800000"/>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7" name="Rectangle 6"/>
          <p:cNvSpPr/>
          <p:nvPr/>
        </p:nvSpPr>
        <p:spPr>
          <a:xfrm>
            <a:off x="304800" y="304800"/>
            <a:ext cx="8610600" cy="769441"/>
          </a:xfrm>
          <a:prstGeom prst="rect">
            <a:avLst/>
          </a:prstGeom>
        </p:spPr>
        <p:txBody>
          <a:bodyPr wrap="square">
            <a:spAutoFit/>
          </a:bodyPr>
          <a:lstStyle/>
          <a:p>
            <a:pPr algn="ctr"/>
            <a:r>
              <a:rPr lang="en-US" sz="4400" b="1" dirty="0">
                <a:ln w="25400" cap="rnd">
                  <a:solidFill>
                    <a:srgbClr val="800000"/>
                  </a:solidFill>
                  <a:round/>
                </a:ln>
                <a:solidFill>
                  <a:srgbClr val="800000"/>
                </a:solidFill>
                <a:effectLst>
                  <a:outerShdw blurRad="38100" dist="38100" dir="2700000" algn="tl">
                    <a:srgbClr val="000000">
                      <a:alpha val="43137"/>
                    </a:srgbClr>
                  </a:outerShdw>
                </a:effectLst>
              </a:rPr>
              <a:t>LASSITER FOOTBALL PROGRAM</a:t>
            </a:r>
          </a:p>
        </p:txBody>
      </p:sp>
      <p:sp>
        <p:nvSpPr>
          <p:cNvPr id="8" name="Rectangle 7"/>
          <p:cNvSpPr/>
          <p:nvPr/>
        </p:nvSpPr>
        <p:spPr>
          <a:xfrm>
            <a:off x="304800" y="4815456"/>
            <a:ext cx="4953600" cy="923330"/>
          </a:xfrm>
          <a:prstGeom prst="rect">
            <a:avLst/>
          </a:prstGeom>
          <a:solidFill>
            <a:srgbClr val="FFC000"/>
          </a:solidFill>
          <a:ln w="38100">
            <a:solidFill>
              <a:schemeClr val="tx1"/>
            </a:solidFill>
          </a:ln>
        </p:spPr>
        <p:txBody>
          <a:bodyPr wrap="none" lIns="91440" tIns="45720" rIns="91440" bIns="45720">
            <a:spAutoFit/>
          </a:bodyPr>
          <a:lstStyle/>
          <a:p>
            <a:pPr algn="ctr"/>
            <a:r>
              <a:rPr lang="en-US" sz="5400" b="1" cap="none" spc="0" dirty="0" smtClean="0">
                <a:ln w="18000">
                  <a:solidFill>
                    <a:schemeClr val="accent2">
                      <a:lumMod val="75000"/>
                    </a:schemeClr>
                  </a:solidFill>
                  <a:prstDash val="solid"/>
                  <a:miter lim="800000"/>
                </a:ln>
                <a:solidFill>
                  <a:srgbClr val="C00000"/>
                </a:solidFill>
                <a:effectLst>
                  <a:outerShdw blurRad="25500" dist="23000" dir="7020000" algn="tl">
                    <a:srgbClr val="000000"/>
                  </a:outerShdw>
                </a:effectLst>
              </a:rPr>
              <a:t>BE A CHAMPION</a:t>
            </a:r>
            <a:endParaRPr lang="en-US" sz="5400" b="1" cap="none" spc="0" dirty="0">
              <a:ln w="18000">
                <a:solidFill>
                  <a:schemeClr val="accent2">
                    <a:lumMod val="75000"/>
                  </a:schemeClr>
                </a:solidFill>
                <a:prstDash val="solid"/>
                <a:miter lim="800000"/>
              </a:ln>
              <a:solidFill>
                <a:srgbClr val="C00000"/>
              </a:solidFill>
              <a:effectLst>
                <a:outerShdw blurRad="25500" dist="23000" dir="7020000" algn="tl">
                  <a:srgbClr val="000000"/>
                </a:outerShdw>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4891" y="4343400"/>
            <a:ext cx="3114675" cy="2185988"/>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581400" y="1718846"/>
            <a:ext cx="1981200" cy="369332"/>
          </a:xfrm>
          <a:prstGeom prst="rect">
            <a:avLst/>
          </a:prstGeom>
          <a:noFill/>
        </p:spPr>
        <p:txBody>
          <a:bodyPr wrap="square" rtlCol="0">
            <a:spAutoFit/>
          </a:bodyPr>
          <a:lstStyle/>
          <a:p>
            <a:pPr algn="ctr"/>
            <a:r>
              <a:rPr lang="en-US" b="1" dirty="0" smtClean="0">
                <a:ln w="18000">
                  <a:noFill/>
                  <a:prstDash val="solid"/>
                  <a:miter lim="800000"/>
                </a:ln>
              </a:rPr>
              <a:t>BE A CHAMPION!</a:t>
            </a:r>
            <a:endParaRPr lang="en-US" b="1" dirty="0">
              <a:ln w="18000">
                <a:noFill/>
                <a:prstDash val="solid"/>
                <a:miter lim="800000"/>
              </a:ln>
            </a:endParaRPr>
          </a:p>
        </p:txBody>
      </p:sp>
      <p:sp>
        <p:nvSpPr>
          <p:cNvPr id="32" name="TextBox 31"/>
          <p:cNvSpPr txBox="1"/>
          <p:nvPr/>
        </p:nvSpPr>
        <p:spPr>
          <a:xfrm>
            <a:off x="1309468" y="6126685"/>
            <a:ext cx="6629400" cy="615553"/>
          </a:xfrm>
          <a:prstGeom prst="rect">
            <a:avLst/>
          </a:prstGeom>
          <a:noFill/>
        </p:spPr>
        <p:txBody>
          <a:bodyPr wrap="square" rtlCol="0">
            <a:spAutoFit/>
          </a:bodyPr>
          <a:lstStyle/>
          <a:p>
            <a:pPr algn="ctr"/>
            <a:r>
              <a:rPr lang="en-US" b="1" dirty="0" smtClean="0"/>
              <a:t>BE A TEAM</a:t>
            </a:r>
          </a:p>
          <a:p>
            <a:pPr algn="ctr"/>
            <a:r>
              <a:rPr lang="en-US" sz="1600" b="1" dirty="0" smtClean="0">
                <a:solidFill>
                  <a:srgbClr val="C00000"/>
                </a:solidFill>
              </a:rPr>
              <a:t>TRUST – RESPECT </a:t>
            </a:r>
            <a:r>
              <a:rPr lang="en-US" sz="1600" b="1" i="1" dirty="0" smtClean="0">
                <a:solidFill>
                  <a:srgbClr val="C00000"/>
                </a:solidFill>
              </a:rPr>
              <a:t>– OUT OF YOURSELF, INTO THE TEAM</a:t>
            </a:r>
          </a:p>
        </p:txBody>
      </p:sp>
      <p:sp>
        <p:nvSpPr>
          <p:cNvPr id="33" name="TextBox 32"/>
          <p:cNvSpPr txBox="1"/>
          <p:nvPr/>
        </p:nvSpPr>
        <p:spPr>
          <a:xfrm>
            <a:off x="76200" y="215900"/>
            <a:ext cx="3048000" cy="2369880"/>
          </a:xfrm>
          <a:prstGeom prst="rect">
            <a:avLst/>
          </a:prstGeom>
          <a:noFill/>
        </p:spPr>
        <p:txBody>
          <a:bodyPr wrap="square" rtlCol="0">
            <a:spAutoFit/>
          </a:bodyPr>
          <a:lstStyle/>
          <a:p>
            <a:pPr algn="ctr"/>
            <a:r>
              <a:rPr lang="en-US" sz="3600" b="1" dirty="0">
                <a:ln w="25400" cap="rnd">
                  <a:solidFill>
                    <a:schemeClr val="accent2">
                      <a:lumMod val="75000"/>
                    </a:schemeClr>
                  </a:solidFill>
                  <a:round/>
                </a:ln>
                <a:solidFill>
                  <a:srgbClr val="FFC000"/>
                </a:solidFill>
                <a:effectLst>
                  <a:innerShdw blurRad="63500" dist="50800">
                    <a:prstClr val="black">
                      <a:alpha val="50000"/>
                    </a:prstClr>
                  </a:innerShdw>
                </a:effectLst>
              </a:rPr>
              <a:t>LASSITER </a:t>
            </a:r>
            <a:r>
              <a:rPr lang="en-US" sz="4000" b="1" dirty="0">
                <a:ln w="25400" cap="rnd">
                  <a:solidFill>
                    <a:schemeClr val="accent2">
                      <a:lumMod val="75000"/>
                    </a:schemeClr>
                  </a:solidFill>
                  <a:round/>
                </a:ln>
                <a:solidFill>
                  <a:srgbClr val="FFC000"/>
                </a:solidFill>
                <a:effectLst>
                  <a:innerShdw blurRad="63500" dist="50800">
                    <a:prstClr val="black">
                      <a:alpha val="50000"/>
                    </a:prstClr>
                  </a:innerShdw>
                </a:effectLst>
              </a:rPr>
              <a:t>FOOTBALL</a:t>
            </a:r>
            <a:r>
              <a:rPr lang="en-US" sz="3600" b="1" dirty="0">
                <a:ln w="25400" cap="rnd">
                  <a:solidFill>
                    <a:schemeClr val="accent2">
                      <a:lumMod val="75000"/>
                    </a:schemeClr>
                  </a:solidFill>
                  <a:round/>
                </a:ln>
                <a:solidFill>
                  <a:srgbClr val="FFC000"/>
                </a:solidFill>
                <a:effectLst>
                  <a:innerShdw blurRad="63500" dist="50800">
                    <a:prstClr val="black">
                      <a:alpha val="50000"/>
                    </a:prstClr>
                  </a:innerShdw>
                </a:effectLst>
              </a:rPr>
              <a:t> PYRAMID OF SUCCESS</a:t>
            </a:r>
          </a:p>
        </p:txBody>
      </p:sp>
      <p:sp>
        <p:nvSpPr>
          <p:cNvPr id="34" name="TextBox 33"/>
          <p:cNvSpPr txBox="1"/>
          <p:nvPr/>
        </p:nvSpPr>
        <p:spPr>
          <a:xfrm>
            <a:off x="6477000" y="1447800"/>
            <a:ext cx="2362200" cy="1938992"/>
          </a:xfrm>
          <a:prstGeom prst="rect">
            <a:avLst/>
          </a:prstGeom>
          <a:noFill/>
        </p:spPr>
        <p:txBody>
          <a:bodyPr wrap="square" rtlCol="0">
            <a:spAutoFit/>
          </a:bodyPr>
          <a:lstStyle/>
          <a:p>
            <a:pPr algn="ctr"/>
            <a:r>
              <a:rPr lang="en-US" sz="2000" dirty="0" smtClean="0"/>
              <a:t>“You must be a champion before you can win a championship”</a:t>
            </a:r>
          </a:p>
          <a:p>
            <a:pPr algn="ctr"/>
            <a:endParaRPr lang="en-US" sz="2000" dirty="0" smtClean="0"/>
          </a:p>
          <a:p>
            <a:pPr algn="r"/>
            <a:r>
              <a:rPr lang="en-US" sz="2000" dirty="0" smtClean="0"/>
              <a:t>-Nick Saban</a:t>
            </a:r>
            <a:endParaRPr lang="en-US" sz="2000" dirty="0"/>
          </a:p>
        </p:txBody>
      </p:sp>
      <p:sp>
        <p:nvSpPr>
          <p:cNvPr id="36" name="TextBox 35"/>
          <p:cNvSpPr txBox="1"/>
          <p:nvPr/>
        </p:nvSpPr>
        <p:spPr>
          <a:xfrm>
            <a:off x="2582840" y="2779544"/>
            <a:ext cx="4038600" cy="615553"/>
          </a:xfrm>
          <a:prstGeom prst="rect">
            <a:avLst/>
          </a:prstGeom>
          <a:noFill/>
          <a:ln>
            <a:noFill/>
          </a:ln>
        </p:spPr>
        <p:txBody>
          <a:bodyPr wrap="square" rtlCol="0">
            <a:spAutoFit/>
          </a:bodyPr>
          <a:lstStyle/>
          <a:p>
            <a:pPr algn="ctr"/>
            <a:r>
              <a:rPr lang="en-US" b="1" dirty="0" smtClean="0">
                <a:ln w="18000">
                  <a:noFill/>
                  <a:prstDash val="solid"/>
                  <a:miter lim="800000"/>
                </a:ln>
              </a:rPr>
              <a:t>DOMINATE OPPONENT DAILY</a:t>
            </a:r>
          </a:p>
          <a:p>
            <a:pPr algn="ctr"/>
            <a:r>
              <a:rPr lang="en-US" sz="1600" b="1" dirty="0" smtClean="0">
                <a:ln w="18000">
                  <a:noFill/>
                  <a:prstDash val="solid"/>
                  <a:miter lim="800000"/>
                </a:ln>
                <a:solidFill>
                  <a:srgbClr val="C00000"/>
                </a:solidFill>
              </a:rPr>
              <a:t>COMMITMENT – EFFORT - TOUGHNESS</a:t>
            </a:r>
          </a:p>
        </p:txBody>
      </p:sp>
      <p:sp>
        <p:nvSpPr>
          <p:cNvPr id="37" name="TextBox 36"/>
          <p:cNvSpPr txBox="1"/>
          <p:nvPr/>
        </p:nvSpPr>
        <p:spPr>
          <a:xfrm>
            <a:off x="1676400" y="5029200"/>
            <a:ext cx="6019800" cy="615553"/>
          </a:xfrm>
          <a:prstGeom prst="rect">
            <a:avLst/>
          </a:prstGeom>
          <a:noFill/>
          <a:ln>
            <a:noFill/>
          </a:ln>
        </p:spPr>
        <p:txBody>
          <a:bodyPr wrap="square" rtlCol="0">
            <a:spAutoFit/>
          </a:bodyPr>
          <a:lstStyle/>
          <a:p>
            <a:pPr algn="ctr"/>
            <a:r>
              <a:rPr lang="en-US" b="1" dirty="0" smtClean="0">
                <a:ln w="18000">
                  <a:noFill/>
                  <a:prstDash val="solid"/>
                  <a:miter lim="800000"/>
                </a:ln>
              </a:rPr>
              <a:t>BE RESPONSIBLE FOR YOUR OWN SELF-DETERMINATION</a:t>
            </a:r>
          </a:p>
          <a:p>
            <a:pPr algn="ctr"/>
            <a:r>
              <a:rPr lang="en-US" sz="1600" b="1" dirty="0" smtClean="0">
                <a:ln w="18000">
                  <a:noFill/>
                  <a:prstDash val="solid"/>
                  <a:miter lim="800000"/>
                </a:ln>
                <a:solidFill>
                  <a:srgbClr val="C00000"/>
                </a:solidFill>
              </a:rPr>
              <a:t>DISCIPLINE – FOCUS – FINISH - EXECUTION</a:t>
            </a:r>
          </a:p>
        </p:txBody>
      </p:sp>
      <p:sp>
        <p:nvSpPr>
          <p:cNvPr id="38" name="TextBox 37"/>
          <p:cNvSpPr txBox="1"/>
          <p:nvPr/>
        </p:nvSpPr>
        <p:spPr>
          <a:xfrm>
            <a:off x="2133600" y="3886200"/>
            <a:ext cx="5029200" cy="615553"/>
          </a:xfrm>
          <a:prstGeom prst="rect">
            <a:avLst/>
          </a:prstGeom>
          <a:noFill/>
          <a:ln>
            <a:noFill/>
          </a:ln>
        </p:spPr>
        <p:txBody>
          <a:bodyPr wrap="square" rtlCol="0">
            <a:spAutoFit/>
          </a:bodyPr>
          <a:lstStyle/>
          <a:p>
            <a:pPr algn="ctr"/>
            <a:r>
              <a:rPr lang="en-US" b="1" dirty="0" smtClean="0">
                <a:ln w="18000">
                  <a:noFill/>
                  <a:prstDash val="solid"/>
                  <a:miter lim="800000"/>
                </a:ln>
              </a:rPr>
              <a:t>POSITIVELY AFFECT TEAMMATES EVERYDAY</a:t>
            </a:r>
          </a:p>
          <a:p>
            <a:pPr algn="ctr"/>
            <a:r>
              <a:rPr lang="en-US" sz="1600" b="1" dirty="0" smtClean="0">
                <a:ln w="18000">
                  <a:noFill/>
                  <a:prstDash val="solid"/>
                  <a:miter lim="800000"/>
                </a:ln>
                <a:solidFill>
                  <a:srgbClr val="C00000"/>
                </a:solidFill>
              </a:rPr>
              <a:t>INSPIRATION - CONFIDENCE</a:t>
            </a:r>
          </a:p>
        </p:txBody>
      </p:sp>
      <p:pic>
        <p:nvPicPr>
          <p:cNvPr id="39" name="Picture 38" descr="GA DOME.jpg"/>
          <p:cNvPicPr>
            <a:picLocks noChangeAspect="1"/>
          </p:cNvPicPr>
          <p:nvPr/>
        </p:nvPicPr>
        <p:blipFill>
          <a:blip r:embed="rId3" cstate="print"/>
          <a:stretch>
            <a:fillRect/>
          </a:stretch>
        </p:blipFill>
        <p:spPr>
          <a:xfrm>
            <a:off x="4083010" y="1094096"/>
            <a:ext cx="1024340" cy="658504"/>
          </a:xfrm>
          <a:prstGeom prst="rect">
            <a:avLst/>
          </a:prstGeom>
        </p:spPr>
      </p:pic>
      <p:sp>
        <p:nvSpPr>
          <p:cNvPr id="41" name="Isosceles Triangle 40"/>
          <p:cNvSpPr/>
          <p:nvPr/>
        </p:nvSpPr>
        <p:spPr>
          <a:xfrm>
            <a:off x="914400" y="0"/>
            <a:ext cx="7391400" cy="67056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descr="cherokee3.gif"/>
          <p:cNvPicPr>
            <a:picLocks noChangeAspect="1"/>
          </p:cNvPicPr>
          <p:nvPr/>
        </p:nvPicPr>
        <p:blipFill>
          <a:blip r:embed="rId4" cstate="print"/>
          <a:stretch>
            <a:fillRect/>
          </a:stretch>
        </p:blipFill>
        <p:spPr>
          <a:xfrm>
            <a:off x="3352800" y="3352801"/>
            <a:ext cx="838200" cy="609600"/>
          </a:xfrm>
          <a:prstGeom prst="rect">
            <a:avLst/>
          </a:prstGeom>
          <a:ln w="12700">
            <a:solidFill>
              <a:schemeClr val="tx1"/>
            </a:solidFill>
          </a:ln>
        </p:spPr>
      </p:pic>
      <p:pic>
        <p:nvPicPr>
          <p:cNvPr id="45" name="Picture 44" descr="etowah-ga.gif"/>
          <p:cNvPicPr>
            <a:picLocks noChangeAspect="1"/>
          </p:cNvPicPr>
          <p:nvPr/>
        </p:nvPicPr>
        <p:blipFill>
          <a:blip r:embed="rId5" cstate="print"/>
          <a:stretch>
            <a:fillRect/>
          </a:stretch>
        </p:blipFill>
        <p:spPr>
          <a:xfrm>
            <a:off x="5664200" y="4419600"/>
            <a:ext cx="812800" cy="609600"/>
          </a:xfrm>
          <a:prstGeom prst="rect">
            <a:avLst/>
          </a:prstGeom>
          <a:ln w="12700">
            <a:solidFill>
              <a:schemeClr val="tx1"/>
            </a:solidFill>
          </a:ln>
        </p:spPr>
      </p:pic>
      <p:pic>
        <p:nvPicPr>
          <p:cNvPr id="46" name="Picture 45" descr="hillgrove-ga.gif"/>
          <p:cNvPicPr>
            <a:picLocks noChangeAspect="1"/>
          </p:cNvPicPr>
          <p:nvPr/>
        </p:nvPicPr>
        <p:blipFill>
          <a:blip r:embed="rId6" cstate="print"/>
          <a:stretch>
            <a:fillRect/>
          </a:stretch>
        </p:blipFill>
        <p:spPr>
          <a:xfrm>
            <a:off x="2895600" y="5715000"/>
            <a:ext cx="812800" cy="609600"/>
          </a:xfrm>
          <a:prstGeom prst="rect">
            <a:avLst/>
          </a:prstGeom>
          <a:ln w="12700">
            <a:solidFill>
              <a:schemeClr val="tx1"/>
            </a:solidFill>
          </a:ln>
        </p:spPr>
      </p:pic>
      <p:pic>
        <p:nvPicPr>
          <p:cNvPr id="47" name="Picture 46" descr="kell-ga.gif"/>
          <p:cNvPicPr>
            <a:picLocks noChangeAspect="1"/>
          </p:cNvPicPr>
          <p:nvPr/>
        </p:nvPicPr>
        <p:blipFill>
          <a:blip r:embed="rId7" cstate="print"/>
          <a:stretch>
            <a:fillRect/>
          </a:stretch>
        </p:blipFill>
        <p:spPr>
          <a:xfrm>
            <a:off x="5410200" y="5715000"/>
            <a:ext cx="812800" cy="609600"/>
          </a:xfrm>
          <a:prstGeom prst="rect">
            <a:avLst/>
          </a:prstGeom>
          <a:ln w="12700">
            <a:solidFill>
              <a:schemeClr val="tx1"/>
            </a:solidFill>
          </a:ln>
        </p:spPr>
      </p:pic>
      <p:pic>
        <p:nvPicPr>
          <p:cNvPr id="48" name="Picture 47" descr="milton-ga.gif"/>
          <p:cNvPicPr>
            <a:picLocks noChangeAspect="1"/>
          </p:cNvPicPr>
          <p:nvPr/>
        </p:nvPicPr>
        <p:blipFill>
          <a:blip r:embed="rId8" cstate="print"/>
          <a:stretch>
            <a:fillRect/>
          </a:stretch>
        </p:blipFill>
        <p:spPr>
          <a:xfrm>
            <a:off x="4182404" y="4447736"/>
            <a:ext cx="812800" cy="609600"/>
          </a:xfrm>
          <a:prstGeom prst="rect">
            <a:avLst/>
          </a:prstGeom>
          <a:ln w="12700">
            <a:solidFill>
              <a:schemeClr val="tx1"/>
            </a:solidFill>
          </a:ln>
        </p:spPr>
      </p:pic>
      <p:pic>
        <p:nvPicPr>
          <p:cNvPr id="49" name="Picture 48" descr="north-cobb-ga.gif"/>
          <p:cNvPicPr>
            <a:picLocks noChangeAspect="1"/>
          </p:cNvPicPr>
          <p:nvPr/>
        </p:nvPicPr>
        <p:blipFill>
          <a:blip r:embed="rId9" cstate="print"/>
          <a:stretch>
            <a:fillRect/>
          </a:stretch>
        </p:blipFill>
        <p:spPr>
          <a:xfrm>
            <a:off x="1828800" y="5715000"/>
            <a:ext cx="812800" cy="609600"/>
          </a:xfrm>
          <a:prstGeom prst="rect">
            <a:avLst/>
          </a:prstGeom>
          <a:ln w="12700">
            <a:solidFill>
              <a:schemeClr val="tx1"/>
            </a:solidFill>
          </a:ln>
        </p:spPr>
      </p:pic>
      <p:pic>
        <p:nvPicPr>
          <p:cNvPr id="50" name="Picture 49" descr="pope-ga.gif"/>
          <p:cNvPicPr>
            <a:picLocks noChangeAspect="1"/>
          </p:cNvPicPr>
          <p:nvPr/>
        </p:nvPicPr>
        <p:blipFill>
          <a:blip r:embed="rId10" cstate="print"/>
          <a:stretch>
            <a:fillRect/>
          </a:stretch>
        </p:blipFill>
        <p:spPr>
          <a:xfrm>
            <a:off x="4819900" y="3352800"/>
            <a:ext cx="812800" cy="609600"/>
          </a:xfrm>
          <a:prstGeom prst="rect">
            <a:avLst/>
          </a:prstGeom>
          <a:ln w="12700">
            <a:solidFill>
              <a:schemeClr val="tx1"/>
            </a:solidFill>
          </a:ln>
        </p:spPr>
      </p:pic>
      <p:pic>
        <p:nvPicPr>
          <p:cNvPr id="51" name="Picture 50" descr="roswell-ga.gif"/>
          <p:cNvPicPr>
            <a:picLocks noChangeAspect="1"/>
          </p:cNvPicPr>
          <p:nvPr/>
        </p:nvPicPr>
        <p:blipFill>
          <a:blip r:embed="rId11" cstate="print"/>
          <a:stretch>
            <a:fillRect/>
          </a:stretch>
        </p:blipFill>
        <p:spPr>
          <a:xfrm>
            <a:off x="4724400" y="2057400"/>
            <a:ext cx="812800" cy="609600"/>
          </a:xfrm>
          <a:prstGeom prst="rect">
            <a:avLst/>
          </a:prstGeom>
          <a:ln w="12700">
            <a:solidFill>
              <a:schemeClr val="tx1"/>
            </a:solidFill>
          </a:ln>
        </p:spPr>
      </p:pic>
      <p:pic>
        <p:nvPicPr>
          <p:cNvPr id="52" name="Picture 51" descr="walton-ga.gif"/>
          <p:cNvPicPr>
            <a:picLocks noChangeAspect="1"/>
          </p:cNvPicPr>
          <p:nvPr/>
        </p:nvPicPr>
        <p:blipFill>
          <a:blip r:embed="rId12" cstate="print"/>
          <a:stretch>
            <a:fillRect/>
          </a:stretch>
        </p:blipFill>
        <p:spPr>
          <a:xfrm>
            <a:off x="6477000" y="5715000"/>
            <a:ext cx="812800" cy="609600"/>
          </a:xfrm>
          <a:prstGeom prst="rect">
            <a:avLst/>
          </a:prstGeom>
          <a:ln w="12700">
            <a:solidFill>
              <a:schemeClr val="tx1"/>
            </a:solidFill>
          </a:ln>
        </p:spPr>
      </p:pic>
      <p:pic>
        <p:nvPicPr>
          <p:cNvPr id="53" name="Picture 52" descr="wheeler-ga.gif"/>
          <p:cNvPicPr>
            <a:picLocks noChangeAspect="1"/>
          </p:cNvPicPr>
          <p:nvPr/>
        </p:nvPicPr>
        <p:blipFill>
          <a:blip r:embed="rId13" cstate="print"/>
          <a:stretch>
            <a:fillRect/>
          </a:stretch>
        </p:blipFill>
        <p:spPr>
          <a:xfrm>
            <a:off x="3581400" y="2057400"/>
            <a:ext cx="812800" cy="609600"/>
          </a:xfrm>
          <a:prstGeom prst="rect">
            <a:avLst/>
          </a:prstGeom>
          <a:ln w="12700">
            <a:solidFill>
              <a:schemeClr val="tx1"/>
            </a:solidFill>
          </a:ln>
        </p:spPr>
      </p:pic>
      <p:pic>
        <p:nvPicPr>
          <p:cNvPr id="54" name="Picture 53" descr="woodstock-ga.gif"/>
          <p:cNvPicPr>
            <a:picLocks noChangeAspect="1"/>
          </p:cNvPicPr>
          <p:nvPr/>
        </p:nvPicPr>
        <p:blipFill>
          <a:blip r:embed="rId14" cstate="print"/>
          <a:stretch>
            <a:fillRect/>
          </a:stretch>
        </p:blipFill>
        <p:spPr>
          <a:xfrm>
            <a:off x="2514600" y="4419600"/>
            <a:ext cx="812800" cy="609600"/>
          </a:xfrm>
          <a:prstGeom prst="rect">
            <a:avLst/>
          </a:prstGeom>
          <a:ln w="12700">
            <a:solidFill>
              <a:schemeClr val="tx1"/>
            </a:solidFill>
          </a:ln>
        </p:spPr>
      </p:pic>
      <p:pic>
        <p:nvPicPr>
          <p:cNvPr id="55" name="Picture 54" descr="lassiter-ga.gif"/>
          <p:cNvPicPr>
            <a:picLocks noChangeAspect="1"/>
          </p:cNvPicPr>
          <p:nvPr/>
        </p:nvPicPr>
        <p:blipFill>
          <a:blip r:embed="rId15" cstate="print"/>
          <a:stretch>
            <a:fillRect/>
          </a:stretch>
        </p:blipFill>
        <p:spPr>
          <a:xfrm>
            <a:off x="4213276" y="533400"/>
            <a:ext cx="772421" cy="581025"/>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Straight Connector 44"/>
          <p:cNvCxnSpPr/>
          <p:nvPr/>
        </p:nvCxnSpPr>
        <p:spPr>
          <a:xfrm rot="16200000" flipH="1">
            <a:off x="3459093" y="4313307"/>
            <a:ext cx="511314" cy="1143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flipH="1">
            <a:off x="6781800" y="3352800"/>
            <a:ext cx="1676400" cy="1524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flipV="1">
            <a:off x="5257800" y="3124200"/>
            <a:ext cx="1524000" cy="685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6248400" y="3505200"/>
            <a:ext cx="838200" cy="762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705600" y="3124200"/>
            <a:ext cx="1143000" cy="685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572000" y="3505200"/>
            <a:ext cx="2514600" cy="17526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V="1">
            <a:off x="5486400" y="4267200"/>
            <a:ext cx="2743200" cy="304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5486400" y="3657600"/>
            <a:ext cx="1828800" cy="6096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V="1">
            <a:off x="6019800" y="3733800"/>
            <a:ext cx="1828800" cy="4572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4" idx="2"/>
          </p:cNvCxnSpPr>
          <p:nvPr/>
        </p:nvCxnSpPr>
        <p:spPr>
          <a:xfrm rot="16200000" flipH="1">
            <a:off x="5366975" y="1480774"/>
            <a:ext cx="543651" cy="19812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4" idx="2"/>
          </p:cNvCxnSpPr>
          <p:nvPr/>
        </p:nvCxnSpPr>
        <p:spPr>
          <a:xfrm rot="5400000">
            <a:off x="3690574" y="1785575"/>
            <a:ext cx="543653" cy="13716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2"/>
          </p:cNvCxnSpPr>
          <p:nvPr/>
        </p:nvCxnSpPr>
        <p:spPr>
          <a:xfrm rot="16200000" flipH="1">
            <a:off x="2083088" y="4292887"/>
            <a:ext cx="405827" cy="30480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50230" y="5229850"/>
            <a:ext cx="596920" cy="67818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287780" y="5270480"/>
            <a:ext cx="845821" cy="52072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5" idx="2"/>
          </p:cNvCxnSpPr>
          <p:nvPr/>
        </p:nvCxnSpPr>
        <p:spPr>
          <a:xfrm rot="16200000" flipH="1">
            <a:off x="3192393" y="3344793"/>
            <a:ext cx="511314" cy="4191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5" idx="2"/>
          </p:cNvCxnSpPr>
          <p:nvPr/>
        </p:nvCxnSpPr>
        <p:spPr>
          <a:xfrm rot="5400000">
            <a:off x="2620893" y="3116193"/>
            <a:ext cx="435114" cy="8001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7" idx="2"/>
          </p:cNvCxnSpPr>
          <p:nvPr/>
        </p:nvCxnSpPr>
        <p:spPr>
          <a:xfrm rot="5400000">
            <a:off x="1435389" y="4064288"/>
            <a:ext cx="520124" cy="87629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268224" y="152401"/>
            <a:ext cx="8610600" cy="1066799"/>
          </a:xfrm>
          <a:solidFill>
            <a:srgbClr val="800000"/>
          </a:solidFill>
          <a:ln>
            <a:solidFill>
              <a:schemeClr val="tx1"/>
            </a:solidFill>
          </a:ln>
        </p:spPr>
        <p:style>
          <a:lnRef idx="1">
            <a:schemeClr val="accent2"/>
          </a:lnRef>
          <a:fillRef idx="3">
            <a:schemeClr val="accent2"/>
          </a:fillRef>
          <a:effectRef idx="2">
            <a:schemeClr val="accent2"/>
          </a:effectRef>
          <a:fontRef idx="minor">
            <a:schemeClr val="lt1"/>
          </a:fontRef>
        </p:style>
        <p:txBody>
          <a:bodyPr>
            <a:normAutofit fontScale="90000"/>
          </a:bodyPr>
          <a:lstStyle/>
          <a:p>
            <a:r>
              <a:rPr lang="en-US" b="1" dirty="0">
                <a:ln cap="rnd">
                  <a:solidFill>
                    <a:schemeClr val="bg1"/>
                  </a:solidFill>
                  <a:round/>
                </a:ln>
                <a:solidFill>
                  <a:srgbClr val="FFC000"/>
                </a:solidFill>
              </a:rPr>
              <a:t>LASSITER </a:t>
            </a:r>
            <a:r>
              <a:rPr lang="en-US" b="1" dirty="0" smtClean="0">
                <a:ln cap="rnd">
                  <a:solidFill>
                    <a:schemeClr val="bg1"/>
                  </a:solidFill>
                  <a:round/>
                </a:ln>
                <a:solidFill>
                  <a:srgbClr val="FFC000"/>
                </a:solidFill>
              </a:rPr>
              <a:t>FOOTBALL</a:t>
            </a:r>
            <a:r>
              <a:rPr lang="en-US" dirty="0" smtClean="0"/>
              <a:t/>
            </a:r>
            <a:br>
              <a:rPr lang="en-US" dirty="0" smtClean="0"/>
            </a:br>
            <a:r>
              <a:rPr lang="en-US" sz="3600" b="1" dirty="0" smtClean="0"/>
              <a:t>APPROACH TO TOTAL ATHLETIC DEVELOPMENT</a:t>
            </a:r>
            <a:endParaRPr lang="en-US" b="1" dirty="0"/>
          </a:p>
        </p:txBody>
      </p:sp>
      <p:sp>
        <p:nvSpPr>
          <p:cNvPr id="4" name="TextBox 3"/>
          <p:cNvSpPr txBox="1"/>
          <p:nvPr/>
        </p:nvSpPr>
        <p:spPr>
          <a:xfrm>
            <a:off x="3352800" y="1368552"/>
            <a:ext cx="2590800" cy="830997"/>
          </a:xfrm>
          <a:prstGeom prst="rect">
            <a:avLst/>
          </a:prstGeom>
          <a:solidFill>
            <a:srgbClr val="FFC000"/>
          </a:solidFill>
          <a:ln>
            <a:solidFill>
              <a:schemeClr val="tx1"/>
            </a:solidFill>
          </a:ln>
        </p:spPr>
        <p:txBody>
          <a:bodyPr wrap="square" rtlCol="0">
            <a:spAutoFit/>
          </a:bodyPr>
          <a:lstStyle/>
          <a:p>
            <a:pPr algn="ctr"/>
            <a:r>
              <a:rPr lang="en-US" sz="2400" b="1" dirty="0" smtClean="0"/>
              <a:t>TOTAL TROJAN ATHLETE</a:t>
            </a:r>
            <a:endParaRPr lang="en-US" sz="2400" b="1" dirty="0"/>
          </a:p>
        </p:txBody>
      </p:sp>
      <p:sp>
        <p:nvSpPr>
          <p:cNvPr id="5" name="TextBox 4"/>
          <p:cNvSpPr txBox="1"/>
          <p:nvPr/>
        </p:nvSpPr>
        <p:spPr>
          <a:xfrm>
            <a:off x="2286000" y="2590800"/>
            <a:ext cx="1905000" cy="707886"/>
          </a:xfrm>
          <a:prstGeom prst="rect">
            <a:avLst/>
          </a:prstGeom>
          <a:solidFill>
            <a:srgbClr val="FFC000"/>
          </a:solidFill>
          <a:ln>
            <a:solidFill>
              <a:schemeClr val="tx1"/>
            </a:solidFill>
          </a:ln>
        </p:spPr>
        <p:txBody>
          <a:bodyPr wrap="square" rtlCol="0">
            <a:spAutoFit/>
          </a:bodyPr>
          <a:lstStyle/>
          <a:p>
            <a:pPr algn="ctr"/>
            <a:r>
              <a:rPr lang="en-US" sz="2000" dirty="0" smtClean="0"/>
              <a:t>ATHLETIC DEVELOPMENT</a:t>
            </a:r>
            <a:endParaRPr lang="en-US" sz="2000" dirty="0"/>
          </a:p>
        </p:txBody>
      </p:sp>
      <p:sp>
        <p:nvSpPr>
          <p:cNvPr id="6" name="TextBox 5"/>
          <p:cNvSpPr txBox="1"/>
          <p:nvPr/>
        </p:nvSpPr>
        <p:spPr>
          <a:xfrm>
            <a:off x="5867400" y="2590800"/>
            <a:ext cx="1828800" cy="707886"/>
          </a:xfrm>
          <a:prstGeom prst="rect">
            <a:avLst/>
          </a:prstGeom>
          <a:solidFill>
            <a:srgbClr val="FFC000"/>
          </a:solidFill>
          <a:ln>
            <a:solidFill>
              <a:schemeClr val="tx1"/>
            </a:solidFill>
          </a:ln>
        </p:spPr>
        <p:txBody>
          <a:bodyPr wrap="square" rtlCol="0">
            <a:spAutoFit/>
          </a:bodyPr>
          <a:lstStyle/>
          <a:p>
            <a:pPr algn="ctr"/>
            <a:r>
              <a:rPr lang="en-US" sz="2000" dirty="0" smtClean="0"/>
              <a:t>CHARACTER DEVELOPMENT</a:t>
            </a:r>
            <a:endParaRPr lang="en-US" sz="2000" dirty="0"/>
          </a:p>
        </p:txBody>
      </p:sp>
      <p:sp>
        <p:nvSpPr>
          <p:cNvPr id="7" name="TextBox 6"/>
          <p:cNvSpPr txBox="1"/>
          <p:nvPr/>
        </p:nvSpPr>
        <p:spPr>
          <a:xfrm>
            <a:off x="1447800" y="3657600"/>
            <a:ext cx="1371600" cy="584775"/>
          </a:xfrm>
          <a:prstGeom prst="rect">
            <a:avLst/>
          </a:prstGeom>
          <a:solidFill>
            <a:srgbClr val="FFC000"/>
          </a:solidFill>
          <a:ln>
            <a:solidFill>
              <a:schemeClr val="tx1"/>
            </a:solidFill>
          </a:ln>
        </p:spPr>
        <p:txBody>
          <a:bodyPr wrap="square" rtlCol="0">
            <a:spAutoFit/>
          </a:bodyPr>
          <a:lstStyle/>
          <a:p>
            <a:pPr algn="ctr"/>
            <a:r>
              <a:rPr lang="en-US" sz="1600" dirty="0" smtClean="0"/>
              <a:t>FOOTBALL ESSENTIALS</a:t>
            </a:r>
            <a:endParaRPr lang="en-US" sz="1600" dirty="0"/>
          </a:p>
        </p:txBody>
      </p:sp>
      <p:sp>
        <p:nvSpPr>
          <p:cNvPr id="8" name="TextBox 7"/>
          <p:cNvSpPr txBox="1"/>
          <p:nvPr/>
        </p:nvSpPr>
        <p:spPr>
          <a:xfrm>
            <a:off x="3048000" y="3657600"/>
            <a:ext cx="1219200" cy="584775"/>
          </a:xfrm>
          <a:prstGeom prst="rect">
            <a:avLst/>
          </a:prstGeom>
          <a:solidFill>
            <a:srgbClr val="FFC000"/>
          </a:solidFill>
          <a:ln>
            <a:solidFill>
              <a:schemeClr val="tx1"/>
            </a:solidFill>
          </a:ln>
        </p:spPr>
        <p:txBody>
          <a:bodyPr wrap="square" rtlCol="0">
            <a:spAutoFit/>
          </a:bodyPr>
          <a:lstStyle/>
          <a:p>
            <a:pPr algn="ctr"/>
            <a:r>
              <a:rPr lang="en-US" sz="1600" dirty="0" smtClean="0"/>
              <a:t>NUTRITION/ HYDRATION</a:t>
            </a:r>
            <a:endParaRPr lang="en-US" sz="1600" dirty="0"/>
          </a:p>
        </p:txBody>
      </p:sp>
      <p:sp>
        <p:nvSpPr>
          <p:cNvPr id="9" name="TextBox 8"/>
          <p:cNvSpPr txBox="1"/>
          <p:nvPr/>
        </p:nvSpPr>
        <p:spPr>
          <a:xfrm>
            <a:off x="4648200" y="3733800"/>
            <a:ext cx="1219200" cy="584775"/>
          </a:xfrm>
          <a:prstGeom prst="rect">
            <a:avLst/>
          </a:prstGeom>
          <a:solidFill>
            <a:srgbClr val="FFC000"/>
          </a:solidFill>
          <a:ln>
            <a:solidFill>
              <a:schemeClr val="tx1"/>
            </a:solidFill>
          </a:ln>
        </p:spPr>
        <p:txBody>
          <a:bodyPr wrap="square" rtlCol="0">
            <a:spAutoFit/>
          </a:bodyPr>
          <a:lstStyle/>
          <a:p>
            <a:pPr algn="ctr"/>
            <a:r>
              <a:rPr lang="en-US" sz="1600" dirty="0" smtClean="0"/>
              <a:t>LEADERSHIP PROGRAM</a:t>
            </a:r>
            <a:endParaRPr lang="en-US" sz="1600" dirty="0"/>
          </a:p>
        </p:txBody>
      </p:sp>
      <p:sp>
        <p:nvSpPr>
          <p:cNvPr id="11" name="TextBox 10"/>
          <p:cNvSpPr txBox="1"/>
          <p:nvPr/>
        </p:nvSpPr>
        <p:spPr>
          <a:xfrm>
            <a:off x="6559296" y="4800600"/>
            <a:ext cx="1139952" cy="523220"/>
          </a:xfrm>
          <a:prstGeom prst="rect">
            <a:avLst/>
          </a:prstGeom>
          <a:solidFill>
            <a:srgbClr val="FFC000"/>
          </a:solidFill>
          <a:ln>
            <a:solidFill>
              <a:schemeClr val="tx1"/>
            </a:solidFill>
          </a:ln>
        </p:spPr>
        <p:txBody>
          <a:bodyPr wrap="square" rtlCol="0">
            <a:spAutoFit/>
          </a:bodyPr>
          <a:lstStyle/>
          <a:p>
            <a:pPr algn="ctr"/>
            <a:r>
              <a:rPr lang="en-US" sz="1400" dirty="0" smtClean="0"/>
              <a:t>CHARACTER EDUCATION</a:t>
            </a:r>
            <a:endParaRPr lang="en-US" sz="1400" dirty="0"/>
          </a:p>
        </p:txBody>
      </p:sp>
      <p:sp>
        <p:nvSpPr>
          <p:cNvPr id="12" name="TextBox 11"/>
          <p:cNvSpPr txBox="1"/>
          <p:nvPr/>
        </p:nvSpPr>
        <p:spPr>
          <a:xfrm>
            <a:off x="7351776" y="3733800"/>
            <a:ext cx="1466088" cy="584775"/>
          </a:xfrm>
          <a:prstGeom prst="rect">
            <a:avLst/>
          </a:prstGeom>
          <a:solidFill>
            <a:srgbClr val="FFC000"/>
          </a:solidFill>
          <a:ln>
            <a:solidFill>
              <a:schemeClr val="tx1"/>
            </a:solidFill>
          </a:ln>
        </p:spPr>
        <p:txBody>
          <a:bodyPr wrap="square" rtlCol="0">
            <a:spAutoFit/>
          </a:bodyPr>
          <a:lstStyle/>
          <a:p>
            <a:pPr algn="ctr"/>
            <a:r>
              <a:rPr lang="en-US" sz="1600" dirty="0" smtClean="0"/>
              <a:t>MENTAL CONDITIONING</a:t>
            </a:r>
            <a:endParaRPr lang="en-US" sz="1600" dirty="0"/>
          </a:p>
        </p:txBody>
      </p:sp>
      <p:sp>
        <p:nvSpPr>
          <p:cNvPr id="13" name="TextBox 12"/>
          <p:cNvSpPr txBox="1"/>
          <p:nvPr/>
        </p:nvSpPr>
        <p:spPr>
          <a:xfrm>
            <a:off x="5943600" y="3733800"/>
            <a:ext cx="1295400" cy="584775"/>
          </a:xfrm>
          <a:prstGeom prst="rect">
            <a:avLst/>
          </a:prstGeom>
          <a:solidFill>
            <a:srgbClr val="FFC000"/>
          </a:solidFill>
          <a:ln>
            <a:solidFill>
              <a:schemeClr val="tx1"/>
            </a:solidFill>
          </a:ln>
        </p:spPr>
        <p:txBody>
          <a:bodyPr wrap="square" rtlCol="0">
            <a:spAutoFit/>
          </a:bodyPr>
          <a:lstStyle/>
          <a:p>
            <a:pPr algn="ctr"/>
            <a:r>
              <a:rPr lang="en-US" sz="1600" dirty="0" smtClean="0"/>
              <a:t>ACADEMIC SUPPORT</a:t>
            </a:r>
            <a:endParaRPr lang="en-US" sz="1600" dirty="0"/>
          </a:p>
        </p:txBody>
      </p:sp>
      <p:sp>
        <p:nvSpPr>
          <p:cNvPr id="14" name="TextBox 13"/>
          <p:cNvSpPr txBox="1"/>
          <p:nvPr/>
        </p:nvSpPr>
        <p:spPr>
          <a:xfrm>
            <a:off x="377190" y="5641564"/>
            <a:ext cx="1143000" cy="738664"/>
          </a:xfrm>
          <a:prstGeom prst="rect">
            <a:avLst/>
          </a:prstGeom>
          <a:solidFill>
            <a:srgbClr val="FFC000"/>
          </a:solidFill>
          <a:ln>
            <a:solidFill>
              <a:schemeClr val="tx1"/>
            </a:solidFill>
          </a:ln>
        </p:spPr>
        <p:txBody>
          <a:bodyPr wrap="square" rtlCol="0">
            <a:spAutoFit/>
          </a:bodyPr>
          <a:lstStyle/>
          <a:p>
            <a:pPr algn="ctr"/>
            <a:r>
              <a:rPr lang="en-US" sz="1400" dirty="0" smtClean="0"/>
              <a:t>4</a:t>
            </a:r>
            <a:r>
              <a:rPr lang="en-US" sz="1400" baseline="30000" dirty="0" smtClean="0"/>
              <a:t>TH</a:t>
            </a:r>
            <a:r>
              <a:rPr lang="en-US" sz="1400" dirty="0" smtClean="0"/>
              <a:t> Qtr PROGRAM &amp; ENDURANCE</a:t>
            </a:r>
            <a:endParaRPr lang="en-US" sz="1400" dirty="0"/>
          </a:p>
        </p:txBody>
      </p:sp>
      <p:sp>
        <p:nvSpPr>
          <p:cNvPr id="16" name="TextBox 15"/>
          <p:cNvSpPr txBox="1"/>
          <p:nvPr/>
        </p:nvSpPr>
        <p:spPr>
          <a:xfrm>
            <a:off x="3276600" y="4495800"/>
            <a:ext cx="914400" cy="738664"/>
          </a:xfrm>
          <a:prstGeom prst="rect">
            <a:avLst/>
          </a:prstGeom>
          <a:solidFill>
            <a:srgbClr val="FFC000"/>
          </a:solidFill>
          <a:ln>
            <a:solidFill>
              <a:schemeClr val="tx1"/>
            </a:solidFill>
          </a:ln>
        </p:spPr>
        <p:txBody>
          <a:bodyPr wrap="square" rtlCol="0">
            <a:spAutoFit/>
          </a:bodyPr>
          <a:lstStyle/>
          <a:p>
            <a:pPr algn="ctr"/>
            <a:r>
              <a:rPr lang="en-US" sz="1400" dirty="0" smtClean="0"/>
              <a:t>ATHLETIC TRAINING / REHAB</a:t>
            </a:r>
            <a:endParaRPr lang="en-US" sz="1400" dirty="0"/>
          </a:p>
        </p:txBody>
      </p:sp>
      <p:sp>
        <p:nvSpPr>
          <p:cNvPr id="17" name="TextBox 16"/>
          <p:cNvSpPr txBox="1"/>
          <p:nvPr/>
        </p:nvSpPr>
        <p:spPr>
          <a:xfrm>
            <a:off x="762000" y="4572000"/>
            <a:ext cx="990600" cy="738664"/>
          </a:xfrm>
          <a:prstGeom prst="rect">
            <a:avLst/>
          </a:prstGeom>
          <a:solidFill>
            <a:srgbClr val="FFC000"/>
          </a:solidFill>
          <a:ln>
            <a:solidFill>
              <a:schemeClr val="tx1"/>
            </a:solidFill>
          </a:ln>
        </p:spPr>
        <p:txBody>
          <a:bodyPr wrap="square" rtlCol="0">
            <a:spAutoFit/>
          </a:bodyPr>
          <a:lstStyle/>
          <a:p>
            <a:pPr algn="ctr"/>
            <a:r>
              <a:rPr lang="en-US" sz="1400" dirty="0" smtClean="0"/>
              <a:t>SPEED/ STRENGTH PROGRAM</a:t>
            </a:r>
            <a:endParaRPr lang="en-US" sz="1400" dirty="0"/>
          </a:p>
        </p:txBody>
      </p:sp>
      <p:sp>
        <p:nvSpPr>
          <p:cNvPr id="18" name="TextBox 17"/>
          <p:cNvSpPr txBox="1"/>
          <p:nvPr/>
        </p:nvSpPr>
        <p:spPr>
          <a:xfrm>
            <a:off x="6318504" y="5715000"/>
            <a:ext cx="1301496" cy="338554"/>
          </a:xfrm>
          <a:prstGeom prst="rect">
            <a:avLst/>
          </a:prstGeom>
          <a:solidFill>
            <a:srgbClr val="FFC000"/>
          </a:solidFill>
          <a:ln>
            <a:solidFill>
              <a:schemeClr val="tx1"/>
            </a:solidFill>
          </a:ln>
        </p:spPr>
        <p:txBody>
          <a:bodyPr wrap="square" rtlCol="0">
            <a:spAutoFit/>
          </a:bodyPr>
          <a:lstStyle/>
          <a:p>
            <a:pPr algn="ctr"/>
            <a:r>
              <a:rPr lang="en-US" sz="1600" dirty="0" smtClean="0"/>
              <a:t>MENTORING</a:t>
            </a:r>
            <a:endParaRPr lang="en-US" sz="1600" dirty="0"/>
          </a:p>
        </p:txBody>
      </p:sp>
      <p:sp>
        <p:nvSpPr>
          <p:cNvPr id="19" name="TextBox 18"/>
          <p:cNvSpPr txBox="1"/>
          <p:nvPr/>
        </p:nvSpPr>
        <p:spPr>
          <a:xfrm>
            <a:off x="4495800" y="5486400"/>
            <a:ext cx="1066800" cy="523220"/>
          </a:xfrm>
          <a:prstGeom prst="rect">
            <a:avLst/>
          </a:prstGeom>
          <a:solidFill>
            <a:srgbClr val="FFC000"/>
          </a:solidFill>
          <a:ln>
            <a:solidFill>
              <a:schemeClr val="tx1"/>
            </a:solidFill>
          </a:ln>
        </p:spPr>
        <p:txBody>
          <a:bodyPr wrap="square" rtlCol="0">
            <a:spAutoFit/>
          </a:bodyPr>
          <a:lstStyle/>
          <a:p>
            <a:pPr algn="ctr"/>
            <a:r>
              <a:rPr lang="en-US" sz="1400" dirty="0" smtClean="0"/>
              <a:t>GUEST SPEAKERS</a:t>
            </a:r>
            <a:endParaRPr lang="en-US" sz="1400" dirty="0"/>
          </a:p>
        </p:txBody>
      </p:sp>
      <p:sp>
        <p:nvSpPr>
          <p:cNvPr id="20" name="TextBox 19"/>
          <p:cNvSpPr txBox="1"/>
          <p:nvPr/>
        </p:nvSpPr>
        <p:spPr>
          <a:xfrm>
            <a:off x="5498592" y="4800600"/>
            <a:ext cx="990600" cy="523220"/>
          </a:xfrm>
          <a:prstGeom prst="rect">
            <a:avLst/>
          </a:prstGeom>
          <a:solidFill>
            <a:srgbClr val="FFC000"/>
          </a:solidFill>
          <a:ln>
            <a:solidFill>
              <a:schemeClr val="tx1"/>
            </a:solidFill>
          </a:ln>
        </p:spPr>
        <p:txBody>
          <a:bodyPr wrap="square" rtlCol="0">
            <a:spAutoFit/>
          </a:bodyPr>
          <a:lstStyle/>
          <a:p>
            <a:pPr algn="ctr"/>
            <a:r>
              <a:rPr lang="en-US" sz="1400" dirty="0" smtClean="0"/>
              <a:t>SPIRITUAL GROWTH</a:t>
            </a:r>
            <a:endParaRPr lang="en-US" sz="1400" dirty="0"/>
          </a:p>
        </p:txBody>
      </p:sp>
      <p:sp>
        <p:nvSpPr>
          <p:cNvPr id="37" name="TextBox 36"/>
          <p:cNvSpPr txBox="1"/>
          <p:nvPr/>
        </p:nvSpPr>
        <p:spPr>
          <a:xfrm>
            <a:off x="7839456" y="4800600"/>
            <a:ext cx="1152144" cy="523220"/>
          </a:xfrm>
          <a:prstGeom prst="rect">
            <a:avLst/>
          </a:prstGeom>
          <a:solidFill>
            <a:srgbClr val="FFC000"/>
          </a:solidFill>
          <a:ln>
            <a:solidFill>
              <a:schemeClr val="tx1"/>
            </a:solidFill>
          </a:ln>
        </p:spPr>
        <p:txBody>
          <a:bodyPr wrap="square" rtlCol="0">
            <a:spAutoFit/>
          </a:bodyPr>
          <a:lstStyle/>
          <a:p>
            <a:pPr algn="ctr"/>
            <a:r>
              <a:rPr lang="en-US" sz="1400" dirty="0" smtClean="0"/>
              <a:t>COMMUNITY SERVICE</a:t>
            </a:r>
            <a:endParaRPr lang="en-US" sz="1400" dirty="0"/>
          </a:p>
        </p:txBody>
      </p:sp>
      <p:sp>
        <p:nvSpPr>
          <p:cNvPr id="40" name="Text Box 43"/>
          <p:cNvSpPr txBox="1">
            <a:spLocks noChangeArrowheads="1"/>
          </p:cNvSpPr>
          <p:nvPr/>
        </p:nvSpPr>
        <p:spPr bwMode="auto">
          <a:xfrm>
            <a:off x="1828800" y="4572000"/>
            <a:ext cx="1143000" cy="527050"/>
          </a:xfrm>
          <a:prstGeom prst="rect">
            <a:avLst/>
          </a:prstGeom>
          <a:solidFill>
            <a:srgbClr val="FFCC00"/>
          </a:solidFill>
          <a:ln w="9525">
            <a:solidFill>
              <a:schemeClr val="tx1"/>
            </a:solidFill>
            <a:miter lim="800000"/>
            <a:headEnd/>
            <a:tailEnd/>
          </a:ln>
          <a:effectLst/>
        </p:spPr>
        <p:txBody>
          <a:bodyPr wrap="square">
            <a:spAutoFit/>
          </a:bodyPr>
          <a:lstStyle/>
          <a:p>
            <a:pPr algn="ctr">
              <a:spcBef>
                <a:spcPct val="50000"/>
              </a:spcBef>
            </a:pPr>
            <a:r>
              <a:rPr lang="en-US" sz="1400" dirty="0"/>
              <a:t>FOOTBALL KNOWLEDGE</a:t>
            </a:r>
          </a:p>
        </p:txBody>
      </p:sp>
      <p:sp>
        <p:nvSpPr>
          <p:cNvPr id="41" name="TextBox 14"/>
          <p:cNvSpPr txBox="1">
            <a:spLocks noChangeArrowheads="1"/>
          </p:cNvSpPr>
          <p:nvPr/>
        </p:nvSpPr>
        <p:spPr bwMode="auto">
          <a:xfrm>
            <a:off x="1970809" y="5658305"/>
            <a:ext cx="1371600" cy="527050"/>
          </a:xfrm>
          <a:prstGeom prst="rect">
            <a:avLst/>
          </a:prstGeom>
          <a:solidFill>
            <a:srgbClr val="FFC000"/>
          </a:solidFill>
          <a:ln w="9525">
            <a:solidFill>
              <a:schemeClr val="tx1"/>
            </a:solidFill>
            <a:miter lim="800000"/>
            <a:headEnd/>
            <a:tailEnd/>
          </a:ln>
        </p:spPr>
        <p:txBody>
          <a:bodyPr wrap="square">
            <a:spAutoFit/>
          </a:bodyPr>
          <a:lstStyle/>
          <a:p>
            <a:pPr algn="ctr"/>
            <a:r>
              <a:rPr lang="en-US" sz="1400" dirty="0">
                <a:latin typeface="Calibri" pitchFamily="34" charset="0"/>
              </a:rPr>
              <a:t>AGILITY &amp; SKILL MOVEMENT</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0"/>
            <a:ext cx="8534400" cy="838200"/>
          </a:xfrm>
          <a:noFill/>
          <a:ln/>
        </p:spPr>
        <p:txBody>
          <a:bodyPr rtlCol="0">
            <a:normAutofit/>
          </a:bodyPr>
          <a:lstStyle/>
          <a:p>
            <a:pPr fontAlgn="auto">
              <a:spcAft>
                <a:spcPts val="0"/>
              </a:spcAft>
              <a:defRPr/>
            </a:pPr>
            <a:r>
              <a:rPr lang="en-US" sz="4800" b="1" dirty="0">
                <a:ln w="25400" cap="rnd">
                  <a:solidFill>
                    <a:schemeClr val="accent2">
                      <a:lumMod val="75000"/>
                    </a:schemeClr>
                  </a:solidFill>
                  <a:round/>
                </a:ln>
                <a:solidFill>
                  <a:srgbClr val="800000"/>
                </a:solidFill>
                <a:effectLst>
                  <a:outerShdw blurRad="38100" dist="38100" dir="2700000" algn="tl">
                    <a:srgbClr val="000000">
                      <a:alpha val="43137"/>
                    </a:srgbClr>
                  </a:outerShdw>
                </a:effectLst>
                <a:latin typeface="+mn-lt"/>
                <a:ea typeface="+mn-ea"/>
                <a:cs typeface="+mn-cs"/>
              </a:rPr>
              <a:t>FRESHMAN FOOTBALL BASICS</a:t>
            </a:r>
          </a:p>
        </p:txBody>
      </p:sp>
      <p:sp>
        <p:nvSpPr>
          <p:cNvPr id="3" name="Content Placeholder 2"/>
          <p:cNvSpPr>
            <a:spLocks noGrp="1"/>
          </p:cNvSpPr>
          <p:nvPr>
            <p:ph idx="4294967295"/>
          </p:nvPr>
        </p:nvSpPr>
        <p:spPr>
          <a:xfrm>
            <a:off x="51955" y="803564"/>
            <a:ext cx="8991600" cy="5902036"/>
          </a:xfrm>
        </p:spPr>
        <p:txBody>
          <a:bodyPr>
            <a:normAutofit fontScale="70000" lnSpcReduction="20000"/>
          </a:bodyPr>
          <a:lstStyle/>
          <a:p>
            <a:r>
              <a:rPr lang="en-US" dirty="0" smtClean="0">
                <a:solidFill>
                  <a:srgbClr val="800000"/>
                </a:solidFill>
              </a:rPr>
              <a:t>ALL EVENTS ARE ON TEAM ONLINE CALENDAR</a:t>
            </a:r>
          </a:p>
          <a:p>
            <a:pPr marL="971550" lvl="1" indent="-514350">
              <a:buFont typeface="+mj-lt"/>
              <a:buAutoNum type="arabicPeriod"/>
            </a:pPr>
            <a:r>
              <a:rPr lang="en-US" dirty="0" smtClean="0">
                <a:solidFill>
                  <a:srgbClr val="800000"/>
                </a:solidFill>
              </a:rPr>
              <a:t>REGISTER FOR NGIN ACCOUNT </a:t>
            </a:r>
            <a:r>
              <a:rPr lang="en-US" dirty="0" smtClean="0">
                <a:solidFill>
                  <a:srgbClr val="C00000"/>
                </a:solidFill>
              </a:rPr>
              <a:t>(</a:t>
            </a:r>
            <a:r>
              <a:rPr lang="en-US" dirty="0" smtClean="0">
                <a:solidFill>
                  <a:srgbClr val="C00000"/>
                </a:solidFill>
                <a:hlinkClick r:id="rId2"/>
              </a:rPr>
              <a:t>WWW.LASSITERFOOTBALL.NET</a:t>
            </a:r>
            <a:r>
              <a:rPr lang="en-US" dirty="0" smtClean="0">
                <a:solidFill>
                  <a:srgbClr val="C00000"/>
                </a:solidFill>
              </a:rPr>
              <a:t>)</a:t>
            </a:r>
          </a:p>
          <a:p>
            <a:pPr marL="971550" lvl="1" indent="-514350">
              <a:buFont typeface="+mj-lt"/>
              <a:buAutoNum type="arabicPeriod"/>
            </a:pPr>
            <a:r>
              <a:rPr lang="en-US" dirty="0" smtClean="0">
                <a:solidFill>
                  <a:srgbClr val="800000"/>
                </a:solidFill>
              </a:rPr>
              <a:t>COMPLETE </a:t>
            </a:r>
            <a:r>
              <a:rPr lang="en-US" dirty="0" smtClean="0">
                <a:solidFill>
                  <a:srgbClr val="800000"/>
                </a:solidFill>
              </a:rPr>
              <a:t>2015 </a:t>
            </a:r>
            <a:r>
              <a:rPr lang="en-US" dirty="0" smtClean="0">
                <a:solidFill>
                  <a:srgbClr val="800000"/>
                </a:solidFill>
              </a:rPr>
              <a:t>PLAYER REGISTRATION</a:t>
            </a:r>
          </a:p>
          <a:p>
            <a:r>
              <a:rPr lang="en-US" dirty="0" smtClean="0">
                <a:solidFill>
                  <a:srgbClr val="800000"/>
                </a:solidFill>
              </a:rPr>
              <a:t>PHSYICAL </a:t>
            </a:r>
            <a:r>
              <a:rPr lang="en-US" dirty="0" smtClean="0">
                <a:solidFill>
                  <a:srgbClr val="800000"/>
                </a:solidFill>
              </a:rPr>
              <a:t>FORMS – WILL NEED FOR SPRING PRACTICE AND SUMMER</a:t>
            </a:r>
            <a:endParaRPr lang="en-US" dirty="0" smtClean="0">
              <a:solidFill>
                <a:srgbClr val="800000"/>
              </a:solidFill>
            </a:endParaRPr>
          </a:p>
          <a:p>
            <a:r>
              <a:rPr lang="en-US" dirty="0" smtClean="0">
                <a:solidFill>
                  <a:srgbClr val="800000"/>
                </a:solidFill>
              </a:rPr>
              <a:t>FR. TEAM PLAYS 7 GAMES</a:t>
            </a:r>
          </a:p>
          <a:p>
            <a:r>
              <a:rPr lang="en-US" dirty="0" smtClean="0">
                <a:solidFill>
                  <a:srgbClr val="800000"/>
                </a:solidFill>
              </a:rPr>
              <a:t>PLAYERS ARE CONSIDERED PART OF VARSITY PROGRAM</a:t>
            </a:r>
          </a:p>
          <a:p>
            <a:r>
              <a:rPr lang="en-US" dirty="0" smtClean="0">
                <a:solidFill>
                  <a:srgbClr val="800000"/>
                </a:solidFill>
              </a:rPr>
              <a:t>ONCE SEASON IS OVER, PART OF “VARSITY”</a:t>
            </a:r>
          </a:p>
          <a:p>
            <a:r>
              <a:rPr lang="en-US" dirty="0" smtClean="0">
                <a:solidFill>
                  <a:srgbClr val="800000"/>
                </a:solidFill>
              </a:rPr>
              <a:t>USES VARSITY LOCKER ROOM AND WEIGHT ROOM</a:t>
            </a:r>
          </a:p>
          <a:p>
            <a:r>
              <a:rPr lang="en-US" dirty="0" smtClean="0">
                <a:solidFill>
                  <a:srgbClr val="800000"/>
                </a:solidFill>
              </a:rPr>
              <a:t>SEPARATE STAFF AND PRACTICE FIELD</a:t>
            </a:r>
          </a:p>
          <a:p>
            <a:r>
              <a:rPr lang="en-US" dirty="0" smtClean="0">
                <a:solidFill>
                  <a:srgbClr val="800000"/>
                </a:solidFill>
              </a:rPr>
              <a:t>POSITION </a:t>
            </a:r>
            <a:r>
              <a:rPr lang="en-US" dirty="0" smtClean="0">
                <a:solidFill>
                  <a:srgbClr val="800000"/>
                </a:solidFill>
              </a:rPr>
              <a:t>COACH IS PRIMARY POINT OF CONTACT W/ PLAYERS</a:t>
            </a:r>
          </a:p>
          <a:p>
            <a:r>
              <a:rPr lang="en-US" dirty="0" smtClean="0">
                <a:solidFill>
                  <a:srgbClr val="800000"/>
                </a:solidFill>
              </a:rPr>
              <a:t>SOMETIMES SCRIMMAGE JV/SOPHOMORES</a:t>
            </a:r>
          </a:p>
          <a:p>
            <a:r>
              <a:rPr lang="en-US" dirty="0" smtClean="0">
                <a:solidFill>
                  <a:srgbClr val="800000"/>
                </a:solidFill>
              </a:rPr>
              <a:t>SUMMER </a:t>
            </a:r>
            <a:r>
              <a:rPr lang="en-US" dirty="0">
                <a:solidFill>
                  <a:srgbClr val="800000"/>
                </a:solidFill>
              </a:rPr>
              <a:t>WORKOUTS M-TH </a:t>
            </a:r>
            <a:r>
              <a:rPr lang="en-US" dirty="0" smtClean="0">
                <a:solidFill>
                  <a:srgbClr val="800000"/>
                </a:solidFill>
              </a:rPr>
              <a:t>7-10 </a:t>
            </a:r>
            <a:r>
              <a:rPr lang="en-US" dirty="0">
                <a:solidFill>
                  <a:srgbClr val="800000"/>
                </a:solidFill>
              </a:rPr>
              <a:t>A.M. </a:t>
            </a:r>
            <a:r>
              <a:rPr lang="en-US" dirty="0" smtClean="0">
                <a:solidFill>
                  <a:srgbClr val="800000"/>
                </a:solidFill>
              </a:rPr>
              <a:t>(BEGIN </a:t>
            </a:r>
            <a:r>
              <a:rPr lang="en-US" dirty="0" smtClean="0">
                <a:solidFill>
                  <a:srgbClr val="800000"/>
                </a:solidFill>
              </a:rPr>
              <a:t>6/1)</a:t>
            </a:r>
            <a:endParaRPr lang="en-US" dirty="0">
              <a:solidFill>
                <a:srgbClr val="800000"/>
              </a:solidFill>
            </a:endParaRPr>
          </a:p>
          <a:p>
            <a:r>
              <a:rPr lang="en-US" dirty="0" smtClean="0">
                <a:solidFill>
                  <a:srgbClr val="800000"/>
                </a:solidFill>
              </a:rPr>
              <a:t>FROSH TYPICALLY </a:t>
            </a:r>
            <a:r>
              <a:rPr lang="en-US" dirty="0">
                <a:solidFill>
                  <a:srgbClr val="800000"/>
                </a:solidFill>
              </a:rPr>
              <a:t>DON’T TRAVEL IN </a:t>
            </a:r>
            <a:r>
              <a:rPr lang="en-US" dirty="0" smtClean="0">
                <a:solidFill>
                  <a:srgbClr val="800000"/>
                </a:solidFill>
              </a:rPr>
              <a:t>SUMMER </a:t>
            </a:r>
            <a:endParaRPr lang="en-US" dirty="0" smtClean="0">
              <a:solidFill>
                <a:srgbClr val="800000"/>
              </a:solidFill>
            </a:endParaRPr>
          </a:p>
          <a:p>
            <a:r>
              <a:rPr lang="en-US" dirty="0" smtClean="0">
                <a:solidFill>
                  <a:srgbClr val="800000"/>
                </a:solidFill>
              </a:rPr>
              <a:t>TEAM </a:t>
            </a:r>
            <a:r>
              <a:rPr lang="en-US" dirty="0" smtClean="0">
                <a:solidFill>
                  <a:srgbClr val="800000"/>
                </a:solidFill>
              </a:rPr>
              <a:t>WILL PRACTICE LABOR DAY AND </a:t>
            </a:r>
            <a:r>
              <a:rPr lang="en-US" dirty="0" smtClean="0">
                <a:solidFill>
                  <a:srgbClr val="800000"/>
                </a:solidFill>
              </a:rPr>
              <a:t>DURING FALL </a:t>
            </a:r>
            <a:r>
              <a:rPr lang="en-US" dirty="0" smtClean="0">
                <a:solidFill>
                  <a:srgbClr val="800000"/>
                </a:solidFill>
              </a:rPr>
              <a:t>BREAK (T-TH)</a:t>
            </a:r>
          </a:p>
          <a:p>
            <a:r>
              <a:rPr lang="en-US" dirty="0" smtClean="0">
                <a:solidFill>
                  <a:srgbClr val="800000"/>
                </a:solidFill>
                <a:hlinkClick r:id="rId3"/>
              </a:rPr>
              <a:t>NUTRITION</a:t>
            </a:r>
            <a:r>
              <a:rPr lang="en-US" dirty="0" smtClean="0">
                <a:solidFill>
                  <a:srgbClr val="800000"/>
                </a:solidFill>
              </a:rPr>
              <a:t>, REST AND HYDRATION ARE </a:t>
            </a:r>
            <a:r>
              <a:rPr lang="en-US" dirty="0" smtClean="0">
                <a:solidFill>
                  <a:srgbClr val="800000"/>
                </a:solidFill>
              </a:rPr>
              <a:t>VITAL</a:t>
            </a:r>
          </a:p>
          <a:p>
            <a:r>
              <a:rPr lang="en-US" dirty="0" smtClean="0">
                <a:solidFill>
                  <a:srgbClr val="800000"/>
                </a:solidFill>
              </a:rPr>
              <a:t>IN ORDER TO COMPETE, WE MUST STRENGTH TRAIN YEAR-ROUND</a:t>
            </a:r>
          </a:p>
          <a:p>
            <a:r>
              <a:rPr lang="en-US" dirty="0" smtClean="0">
                <a:solidFill>
                  <a:srgbClr val="800000"/>
                </a:solidFill>
              </a:rPr>
              <a:t>WEIGHT TRAINING CLASSES </a:t>
            </a:r>
            <a:r>
              <a:rPr lang="en-US" b="1" u="sng" dirty="0" smtClean="0">
                <a:solidFill>
                  <a:srgbClr val="800000"/>
                </a:solidFill>
              </a:rPr>
              <a:t>STRONGLY ENCOURAGED</a:t>
            </a:r>
            <a:r>
              <a:rPr lang="en-US" dirty="0" smtClean="0">
                <a:solidFill>
                  <a:srgbClr val="800000"/>
                </a:solidFill>
              </a:rPr>
              <a:t> GRADES 9-11</a:t>
            </a:r>
            <a:endParaRPr lang="en-US" b="1" u="sng" dirty="0">
              <a:solidFill>
                <a:srgbClr val="800000"/>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0"/>
            <a:ext cx="8534400" cy="838200"/>
          </a:xfrm>
          <a:noFill/>
          <a:ln>
            <a:noFill/>
          </a:ln>
        </p:spPr>
        <p:txBody>
          <a:bodyPr vert="horz" lIns="91440" tIns="45720" rIns="91440" bIns="45720" rtlCol="0" anchor="ctr">
            <a:normAutofit/>
          </a:bodyPr>
          <a:lstStyle/>
          <a:p>
            <a:r>
              <a:rPr lang="en-US" sz="4800" b="1" dirty="0">
                <a:ln w="25400" cap="rnd">
                  <a:solidFill>
                    <a:schemeClr val="accent2">
                      <a:lumMod val="75000"/>
                    </a:schemeClr>
                  </a:solidFill>
                  <a:round/>
                </a:ln>
                <a:solidFill>
                  <a:srgbClr val="800000"/>
                </a:solidFill>
                <a:latin typeface="+mn-lt"/>
                <a:ea typeface="+mn-ea"/>
                <a:cs typeface="+mn-cs"/>
              </a:rPr>
              <a:t>FRESHMAN FOOTBALL BASICS</a:t>
            </a:r>
          </a:p>
        </p:txBody>
      </p:sp>
      <p:sp>
        <p:nvSpPr>
          <p:cNvPr id="3" name="Content Placeholder 2"/>
          <p:cNvSpPr>
            <a:spLocks noGrp="1"/>
          </p:cNvSpPr>
          <p:nvPr>
            <p:ph idx="4294967295"/>
          </p:nvPr>
        </p:nvSpPr>
        <p:spPr>
          <a:xfrm>
            <a:off x="88900" y="914400"/>
            <a:ext cx="8991600" cy="5854700"/>
          </a:xfrm>
        </p:spPr>
        <p:txBody>
          <a:bodyPr>
            <a:normAutofit fontScale="85000" lnSpcReduction="20000"/>
          </a:bodyPr>
          <a:lstStyle/>
          <a:p>
            <a:r>
              <a:rPr lang="en-US" sz="3600" dirty="0" smtClean="0">
                <a:solidFill>
                  <a:srgbClr val="800000"/>
                </a:solidFill>
              </a:rPr>
              <a:t>USUALLY NO WEEKEND ACTIVITIES FOR </a:t>
            </a:r>
            <a:r>
              <a:rPr lang="en-US" sz="3600" dirty="0" smtClean="0">
                <a:solidFill>
                  <a:srgbClr val="800000"/>
                </a:solidFill>
              </a:rPr>
              <a:t>FROSH</a:t>
            </a:r>
            <a:endParaRPr lang="en-US" sz="3600" dirty="0" smtClean="0">
              <a:solidFill>
                <a:srgbClr val="800000"/>
              </a:solidFill>
            </a:endParaRPr>
          </a:p>
          <a:p>
            <a:r>
              <a:rPr lang="en-US" sz="3600" dirty="0" smtClean="0">
                <a:solidFill>
                  <a:srgbClr val="800000"/>
                </a:solidFill>
              </a:rPr>
              <a:t>SOME PLAYERS MAY BE CALLED </a:t>
            </a:r>
            <a:endParaRPr lang="en-US" sz="3600" dirty="0" smtClean="0">
              <a:solidFill>
                <a:srgbClr val="800000"/>
              </a:solidFill>
            </a:endParaRPr>
          </a:p>
          <a:p>
            <a:r>
              <a:rPr lang="en-US" sz="3600" dirty="0" smtClean="0">
                <a:solidFill>
                  <a:srgbClr val="800000"/>
                </a:solidFill>
              </a:rPr>
              <a:t>WEIGHT </a:t>
            </a:r>
            <a:r>
              <a:rPr lang="en-US" sz="3600" dirty="0" smtClean="0">
                <a:solidFill>
                  <a:srgbClr val="800000"/>
                </a:solidFill>
              </a:rPr>
              <a:t>TRAIN </a:t>
            </a:r>
            <a:r>
              <a:rPr lang="en-US" sz="3600" dirty="0" smtClean="0">
                <a:solidFill>
                  <a:srgbClr val="800000"/>
                </a:solidFill>
              </a:rPr>
              <a:t>THREE TIMES </a:t>
            </a:r>
            <a:r>
              <a:rPr lang="en-US" sz="3600" dirty="0" smtClean="0">
                <a:solidFill>
                  <a:srgbClr val="800000"/>
                </a:solidFill>
              </a:rPr>
              <a:t>A WEEK IN-SEASON</a:t>
            </a:r>
          </a:p>
          <a:p>
            <a:r>
              <a:rPr lang="en-US" sz="3600" dirty="0" smtClean="0">
                <a:solidFill>
                  <a:srgbClr val="800000"/>
                </a:solidFill>
              </a:rPr>
              <a:t>SEPARATE BANQUET FOR 9</a:t>
            </a:r>
            <a:r>
              <a:rPr lang="en-US" sz="3600" baseline="30000" dirty="0" smtClean="0">
                <a:solidFill>
                  <a:srgbClr val="800000"/>
                </a:solidFill>
              </a:rPr>
              <a:t>TH</a:t>
            </a:r>
            <a:r>
              <a:rPr lang="en-US" sz="3600" dirty="0" smtClean="0">
                <a:solidFill>
                  <a:srgbClr val="800000"/>
                </a:solidFill>
              </a:rPr>
              <a:t> GRADE TEAM</a:t>
            </a:r>
          </a:p>
          <a:p>
            <a:r>
              <a:rPr lang="en-US" sz="3600" dirty="0" smtClean="0">
                <a:solidFill>
                  <a:srgbClr val="800000"/>
                </a:solidFill>
              </a:rPr>
              <a:t>2015 </a:t>
            </a:r>
            <a:r>
              <a:rPr lang="en-US" sz="3600" dirty="0" smtClean="0">
                <a:solidFill>
                  <a:srgbClr val="800000"/>
                </a:solidFill>
              </a:rPr>
              <a:t>TEAM RULES/PROCEDURES ONLINE</a:t>
            </a:r>
          </a:p>
          <a:p>
            <a:r>
              <a:rPr lang="en-US" sz="3600" dirty="0" smtClean="0">
                <a:solidFill>
                  <a:srgbClr val="C00000"/>
                </a:solidFill>
                <a:hlinkClick r:id="rId2"/>
              </a:rPr>
              <a:t>10 COMMANDMENTS FOR SPORTS PARENTS</a:t>
            </a:r>
            <a:endParaRPr lang="en-US" sz="3600" dirty="0" smtClean="0">
              <a:solidFill>
                <a:srgbClr val="C00000"/>
              </a:solidFill>
            </a:endParaRPr>
          </a:p>
          <a:p>
            <a:r>
              <a:rPr lang="en-US" sz="3600" dirty="0" smtClean="0">
                <a:solidFill>
                  <a:srgbClr val="800000"/>
                </a:solidFill>
              </a:rPr>
              <a:t>ISSUE ARISES? PROCEDURE TO FOLLOW:</a:t>
            </a:r>
          </a:p>
          <a:p>
            <a:pPr marL="1143000" lvl="1" indent="-742950">
              <a:buFont typeface="+mj-lt"/>
              <a:buAutoNum type="arabicPeriod"/>
            </a:pPr>
            <a:r>
              <a:rPr lang="en-US" dirty="0" smtClean="0">
                <a:solidFill>
                  <a:srgbClr val="800000"/>
                </a:solidFill>
              </a:rPr>
              <a:t>PLAYER DISCUSSES WITH POSITION COACH FIRST</a:t>
            </a:r>
          </a:p>
          <a:p>
            <a:pPr marL="1143000" lvl="1" indent="-742950">
              <a:buFont typeface="+mj-lt"/>
              <a:buAutoNum type="arabicPeriod"/>
            </a:pPr>
            <a:r>
              <a:rPr lang="en-US" dirty="0" smtClean="0">
                <a:solidFill>
                  <a:srgbClr val="800000"/>
                </a:solidFill>
              </a:rPr>
              <a:t>PLAYER/POSITION COACH MAY BRING TO HEAD 9</a:t>
            </a:r>
            <a:r>
              <a:rPr lang="en-US" baseline="30000" dirty="0" smtClean="0">
                <a:solidFill>
                  <a:srgbClr val="800000"/>
                </a:solidFill>
              </a:rPr>
              <a:t>TH</a:t>
            </a:r>
            <a:r>
              <a:rPr lang="en-US" dirty="0" smtClean="0">
                <a:solidFill>
                  <a:srgbClr val="800000"/>
                </a:solidFill>
              </a:rPr>
              <a:t> COACH</a:t>
            </a:r>
          </a:p>
          <a:p>
            <a:pPr marL="1143000" lvl="1" indent="-742950">
              <a:buFont typeface="+mj-lt"/>
              <a:buAutoNum type="arabicPeriod"/>
            </a:pPr>
            <a:r>
              <a:rPr lang="en-US" dirty="0" smtClean="0">
                <a:solidFill>
                  <a:srgbClr val="800000"/>
                </a:solidFill>
              </a:rPr>
              <a:t>HEAD 9</a:t>
            </a:r>
            <a:r>
              <a:rPr lang="en-US" baseline="30000" dirty="0" smtClean="0">
                <a:solidFill>
                  <a:srgbClr val="800000"/>
                </a:solidFill>
              </a:rPr>
              <a:t>TH</a:t>
            </a:r>
            <a:r>
              <a:rPr lang="en-US" dirty="0" smtClean="0">
                <a:solidFill>
                  <a:srgbClr val="800000"/>
                </a:solidFill>
              </a:rPr>
              <a:t> GRADE COACH CAN BRING TO VARSITY </a:t>
            </a:r>
            <a:r>
              <a:rPr lang="en-US" dirty="0">
                <a:solidFill>
                  <a:srgbClr val="800000"/>
                </a:solidFill>
              </a:rPr>
              <a:t>H</a:t>
            </a:r>
            <a:r>
              <a:rPr lang="en-US" dirty="0" smtClean="0">
                <a:solidFill>
                  <a:srgbClr val="800000"/>
                </a:solidFill>
              </a:rPr>
              <a:t>EAD COACH</a:t>
            </a:r>
          </a:p>
          <a:p>
            <a:pPr marL="1143000" lvl="1" indent="-742950">
              <a:buFont typeface="+mj-lt"/>
              <a:buAutoNum type="arabicPeriod"/>
            </a:pPr>
            <a:r>
              <a:rPr lang="en-US" dirty="0" smtClean="0">
                <a:solidFill>
                  <a:srgbClr val="800000"/>
                </a:solidFill>
              </a:rPr>
              <a:t>IF EMERGENCY PARENT CAN CONTACT 9</a:t>
            </a:r>
            <a:r>
              <a:rPr lang="en-US" baseline="30000" dirty="0" smtClean="0">
                <a:solidFill>
                  <a:srgbClr val="800000"/>
                </a:solidFill>
              </a:rPr>
              <a:t>TH</a:t>
            </a:r>
            <a:r>
              <a:rPr lang="en-US" dirty="0" smtClean="0">
                <a:solidFill>
                  <a:srgbClr val="800000"/>
                </a:solidFill>
              </a:rPr>
              <a:t> HEAD COACH IMMEDIATELY</a:t>
            </a:r>
          </a:p>
          <a:p>
            <a:pPr marL="0" indent="0">
              <a:buNone/>
            </a:pPr>
            <a:endParaRPr lang="en-US" sz="3600" dirty="0" smtClean="0">
              <a:solidFill>
                <a:srgbClr val="C00000"/>
              </a:solidFill>
            </a:endParaRPr>
          </a:p>
        </p:txBody>
      </p:sp>
    </p:spTree>
    <p:extLst>
      <p:ext uri="{BB962C8B-B14F-4D97-AF65-F5344CB8AC3E}">
        <p14:creationId xmlns:p14="http://schemas.microsoft.com/office/powerpoint/2010/main" val="413171284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0"/>
            <a:ext cx="8534400" cy="838200"/>
          </a:xfrm>
          <a:noFill/>
          <a:ln/>
        </p:spPr>
        <p:txBody>
          <a:bodyPr rtlCol="0">
            <a:normAutofit/>
          </a:bodyPr>
          <a:lstStyle/>
          <a:p>
            <a:pPr fontAlgn="auto">
              <a:spcAft>
                <a:spcPts val="0"/>
              </a:spcAft>
              <a:defRPr/>
            </a:pPr>
            <a:r>
              <a:rPr lang="en-US" b="1" dirty="0">
                <a:ln w="25400" cap="rnd">
                  <a:solidFill>
                    <a:schemeClr val="accent2">
                      <a:lumMod val="75000"/>
                    </a:schemeClr>
                  </a:solidFill>
                  <a:round/>
                </a:ln>
                <a:solidFill>
                  <a:srgbClr val="800000"/>
                </a:solidFill>
                <a:effectLst>
                  <a:outerShdw blurRad="38100" dist="38100" dir="2700000" algn="tl">
                    <a:srgbClr val="000000">
                      <a:alpha val="43137"/>
                    </a:srgbClr>
                  </a:outerShdw>
                </a:effectLst>
                <a:latin typeface="+mn-lt"/>
                <a:ea typeface="+mn-ea"/>
                <a:cs typeface="+mn-cs"/>
              </a:rPr>
              <a:t>WHAT’S GOING ON NOW</a:t>
            </a:r>
          </a:p>
        </p:txBody>
      </p:sp>
      <p:sp>
        <p:nvSpPr>
          <p:cNvPr id="3" name="Content Placeholder 2"/>
          <p:cNvSpPr>
            <a:spLocks noGrp="1"/>
          </p:cNvSpPr>
          <p:nvPr>
            <p:ph idx="4294967295"/>
          </p:nvPr>
        </p:nvSpPr>
        <p:spPr>
          <a:xfrm>
            <a:off x="88900" y="749300"/>
            <a:ext cx="8991600" cy="6019800"/>
          </a:xfrm>
        </p:spPr>
        <p:txBody>
          <a:bodyPr>
            <a:normAutofit/>
          </a:bodyPr>
          <a:lstStyle/>
          <a:p>
            <a:r>
              <a:rPr lang="en-US" sz="2800" dirty="0" smtClean="0">
                <a:solidFill>
                  <a:srgbClr val="800000"/>
                </a:solidFill>
              </a:rPr>
              <a:t>WEIGHT TRAINING </a:t>
            </a:r>
            <a:r>
              <a:rPr lang="en-US" sz="2800" dirty="0" smtClean="0">
                <a:solidFill>
                  <a:srgbClr val="800000"/>
                </a:solidFill>
              </a:rPr>
              <a:t>BEGINS 1/12 7:15 A.M. (MON/WED)</a:t>
            </a:r>
          </a:p>
          <a:p>
            <a:pPr lvl="1"/>
            <a:r>
              <a:rPr lang="en-US" sz="2400" dirty="0" smtClean="0">
                <a:solidFill>
                  <a:srgbClr val="800000"/>
                </a:solidFill>
              </a:rPr>
              <a:t>TRANSPORTATION PROVIDED TO MIDDLE SCHOOLS</a:t>
            </a:r>
          </a:p>
          <a:p>
            <a:pPr lvl="1"/>
            <a:r>
              <a:rPr lang="en-US" sz="2400" dirty="0" smtClean="0">
                <a:solidFill>
                  <a:srgbClr val="800000"/>
                </a:solidFill>
              </a:rPr>
              <a:t>REGISTER ONLINE </a:t>
            </a:r>
            <a:r>
              <a:rPr lang="en-US" sz="2400" dirty="0">
                <a:solidFill>
                  <a:srgbClr val="800000"/>
                </a:solidFill>
              </a:rPr>
              <a:t>UNDER </a:t>
            </a:r>
            <a:r>
              <a:rPr lang="en-US" sz="2400" dirty="0" smtClean="0">
                <a:solidFill>
                  <a:srgbClr val="800000"/>
                </a:solidFill>
              </a:rPr>
              <a:t>STRENGTH PROGRAM FOR YOUTH</a:t>
            </a:r>
          </a:p>
          <a:p>
            <a:r>
              <a:rPr lang="en-US" sz="2800" dirty="0" smtClean="0">
                <a:solidFill>
                  <a:srgbClr val="800000"/>
                </a:solidFill>
              </a:rPr>
              <a:t>SPRING TD </a:t>
            </a:r>
            <a:r>
              <a:rPr lang="en-US" sz="2800" dirty="0" smtClean="0">
                <a:solidFill>
                  <a:srgbClr val="800000"/>
                </a:solidFill>
              </a:rPr>
              <a:t>CLUB MEMBERSHIP MEETING THURSDAY </a:t>
            </a:r>
            <a:r>
              <a:rPr lang="en-US" sz="2800" dirty="0" smtClean="0">
                <a:solidFill>
                  <a:srgbClr val="800000"/>
                </a:solidFill>
              </a:rPr>
              <a:t>4/23 </a:t>
            </a:r>
            <a:r>
              <a:rPr lang="en-US" sz="2800" dirty="0" smtClean="0">
                <a:solidFill>
                  <a:srgbClr val="800000"/>
                </a:solidFill>
              </a:rPr>
              <a:t>7 P.M.</a:t>
            </a:r>
          </a:p>
          <a:p>
            <a:r>
              <a:rPr lang="en-US" sz="2800" dirty="0" smtClean="0">
                <a:solidFill>
                  <a:srgbClr val="800000"/>
                </a:solidFill>
              </a:rPr>
              <a:t>JOIN TD CLUB (PAY DUES) – REGISTER PLAYER </a:t>
            </a:r>
            <a:r>
              <a:rPr lang="en-US" sz="2800" dirty="0" smtClean="0">
                <a:solidFill>
                  <a:srgbClr val="800000"/>
                </a:solidFill>
              </a:rPr>
              <a:t>ONLINE</a:t>
            </a:r>
            <a:endParaRPr lang="en-US" sz="2800" dirty="0" smtClean="0">
              <a:solidFill>
                <a:srgbClr val="800000"/>
              </a:solidFill>
            </a:endParaRPr>
          </a:p>
        </p:txBody>
      </p:sp>
    </p:spTree>
    <p:extLst>
      <p:ext uri="{BB962C8B-B14F-4D97-AF65-F5344CB8AC3E}">
        <p14:creationId xmlns:p14="http://schemas.microsoft.com/office/powerpoint/2010/main" val="88950430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146304" y="2590800"/>
            <a:ext cx="8763000" cy="4191000"/>
          </a:xfrm>
        </p:spPr>
        <p:txBody>
          <a:bodyPr/>
          <a:lstStyle/>
          <a:p>
            <a:pPr eaLnBrk="1" hangingPunct="1"/>
            <a:r>
              <a:rPr lang="en-US" sz="5400" b="1" dirty="0" smtClean="0">
                <a:solidFill>
                  <a:srgbClr val="800000"/>
                </a:solidFill>
              </a:rPr>
              <a:t>Opening Game</a:t>
            </a:r>
          </a:p>
          <a:p>
            <a:pPr eaLnBrk="1" hangingPunct="1"/>
            <a:r>
              <a:rPr lang="en-US" sz="5400" dirty="0" smtClean="0">
                <a:solidFill>
                  <a:srgbClr val="800000"/>
                </a:solidFill>
              </a:rPr>
              <a:t>August </a:t>
            </a:r>
            <a:r>
              <a:rPr lang="en-US" sz="5400" dirty="0" smtClean="0">
                <a:solidFill>
                  <a:srgbClr val="800000"/>
                </a:solidFill>
              </a:rPr>
              <a:t>21, 2015</a:t>
            </a:r>
            <a:endParaRPr lang="en-US" sz="5400" dirty="0" smtClean="0">
              <a:solidFill>
                <a:srgbClr val="800000"/>
              </a:solidFill>
            </a:endParaRPr>
          </a:p>
          <a:p>
            <a:pPr eaLnBrk="1" hangingPunct="1"/>
            <a:r>
              <a:rPr lang="en-US" sz="5400" dirty="0" smtClean="0">
                <a:solidFill>
                  <a:srgbClr val="800000"/>
                </a:solidFill>
              </a:rPr>
              <a:t>Hillgrove Hawks </a:t>
            </a:r>
            <a:r>
              <a:rPr lang="en-US" sz="5400" dirty="0" smtClean="0">
                <a:solidFill>
                  <a:srgbClr val="800000"/>
                </a:solidFill>
              </a:rPr>
              <a:t>7:30 </a:t>
            </a:r>
            <a:r>
              <a:rPr lang="en-US" sz="5400" dirty="0" smtClean="0">
                <a:solidFill>
                  <a:srgbClr val="800000"/>
                </a:solidFill>
              </a:rPr>
              <a:t>p.m</a:t>
            </a:r>
            <a:r>
              <a:rPr lang="en-US" sz="5400" dirty="0" smtClean="0">
                <a:solidFill>
                  <a:srgbClr val="800000"/>
                </a:solidFill>
              </a:rPr>
              <a:t>.</a:t>
            </a:r>
          </a:p>
          <a:p>
            <a:pPr eaLnBrk="1" hangingPunct="1"/>
            <a:r>
              <a:rPr lang="en-US" sz="5400" dirty="0" smtClean="0">
                <a:solidFill>
                  <a:srgbClr val="800000"/>
                </a:solidFill>
              </a:rPr>
              <a:t>The Frank</a:t>
            </a:r>
            <a:endParaRPr lang="en-US" sz="5400" dirty="0">
              <a:solidFill>
                <a:srgbClr val="800000"/>
              </a:solidFill>
            </a:endParaRPr>
          </a:p>
          <a:p>
            <a:pPr eaLnBrk="1" hangingPunct="1"/>
            <a:endParaRPr lang="en-US" sz="1600" dirty="0" smtClean="0">
              <a:solidFill>
                <a:srgbClr val="80000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152400"/>
            <a:ext cx="4331208" cy="256664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RespondQuestion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RespondGraph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1206</TotalTime>
  <Words>1656</Words>
  <Application>Microsoft Office PowerPoint</Application>
  <PresentationFormat>On-screen Show (4:3)</PresentationFormat>
  <Paragraphs>324</Paragraphs>
  <Slides>29</Slides>
  <Notes>9</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29</vt:i4>
      </vt:variant>
    </vt:vector>
  </HeadingPairs>
  <TitlesOfParts>
    <vt:vector size="38" baseType="lpstr">
      <vt:lpstr>Arial</vt:lpstr>
      <vt:lpstr>Arial Rounded MT Bold</vt:lpstr>
      <vt:lpstr>Calibri</vt:lpstr>
      <vt:lpstr>Impact</vt:lpstr>
      <vt:lpstr>Times New Roman</vt:lpstr>
      <vt:lpstr>Office Theme</vt:lpstr>
      <vt:lpstr>iRespondQuestionMaster</vt:lpstr>
      <vt:lpstr>iRespondGraphMaster</vt:lpstr>
      <vt:lpstr>1_Office Theme</vt:lpstr>
      <vt:lpstr>LASSITER FOOTBALL RISING FRESHMAN PARENT MEETING</vt:lpstr>
      <vt:lpstr>WELCOME TO LASSITER FOOTBALL</vt:lpstr>
      <vt:lpstr>PowerPoint Presentation</vt:lpstr>
      <vt:lpstr>PowerPoint Presentation</vt:lpstr>
      <vt:lpstr>LASSITER FOOTBALL APPROACH TO TOTAL ATHLETIC DEVELOPMENT</vt:lpstr>
      <vt:lpstr>FRESHMAN FOOTBALL BASICS</vt:lpstr>
      <vt:lpstr>FRESHMAN FOOTBALL BASICS</vt:lpstr>
      <vt:lpstr>WHAT’S GOING ON 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Lassiter Football Network  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Mobile App</vt:lpstr>
    </vt:vector>
  </TitlesOfParts>
  <Company>SCBOE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Jep Irwin</dc:creator>
  <cp:lastModifiedBy>Jep Irwin</cp:lastModifiedBy>
  <cp:revision>155</cp:revision>
  <dcterms:created xsi:type="dcterms:W3CDTF">2010-02-11T17:55:27Z</dcterms:created>
  <dcterms:modified xsi:type="dcterms:W3CDTF">2015-01-05T18:19:25Z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Timer">
    <vt:bool>true</vt:bool>
  </property>
  <property fmtid="{D5CDD505-2E9C-101B-9397-08002B2CF9AE}" pid="3" name="ShowPercent">
    <vt:bool>true</vt:bool>
  </property>
  <property fmtid="{D5CDD505-2E9C-101B-9397-08002B2CF9AE}" pid="4" name="KeepGraph">
    <vt:bool>false</vt:bool>
  </property>
  <property fmtid="{D5CDD505-2E9C-101B-9397-08002B2CF9AE}" pid="5" name="AutoReflect">
    <vt:bool>false</vt:bool>
  </property>
</Properties>
</file>