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77"/>
  </p:notesMasterIdLst>
  <p:handoutMasterIdLst>
    <p:handoutMasterId r:id="rId78"/>
  </p:handoutMasterIdLst>
  <p:sldIdLst>
    <p:sldId id="256" r:id="rId2"/>
    <p:sldId id="326" r:id="rId3"/>
    <p:sldId id="335" r:id="rId4"/>
    <p:sldId id="325" r:id="rId5"/>
    <p:sldId id="266" r:id="rId6"/>
    <p:sldId id="319" r:id="rId7"/>
    <p:sldId id="321" r:id="rId8"/>
    <p:sldId id="303" r:id="rId9"/>
    <p:sldId id="302" r:id="rId10"/>
    <p:sldId id="322" r:id="rId11"/>
    <p:sldId id="306" r:id="rId12"/>
    <p:sldId id="323" r:id="rId13"/>
    <p:sldId id="305" r:id="rId14"/>
    <p:sldId id="307" r:id="rId15"/>
    <p:sldId id="310" r:id="rId16"/>
    <p:sldId id="311" r:id="rId17"/>
    <p:sldId id="312" r:id="rId18"/>
    <p:sldId id="313" r:id="rId19"/>
    <p:sldId id="309" r:id="rId20"/>
    <p:sldId id="327" r:id="rId21"/>
    <p:sldId id="308" r:id="rId22"/>
    <p:sldId id="324" r:id="rId23"/>
    <p:sldId id="315" r:id="rId24"/>
    <p:sldId id="328" r:id="rId25"/>
    <p:sldId id="314" r:id="rId26"/>
    <p:sldId id="317" r:id="rId27"/>
    <p:sldId id="318" r:id="rId28"/>
    <p:sldId id="337" r:id="rId29"/>
    <p:sldId id="338" r:id="rId30"/>
    <p:sldId id="339" r:id="rId31"/>
    <p:sldId id="340" r:id="rId32"/>
    <p:sldId id="341" r:id="rId33"/>
    <p:sldId id="342" r:id="rId34"/>
    <p:sldId id="343" r:id="rId35"/>
    <p:sldId id="344" r:id="rId36"/>
    <p:sldId id="329" r:id="rId37"/>
    <p:sldId id="272" r:id="rId38"/>
    <p:sldId id="273" r:id="rId39"/>
    <p:sldId id="274" r:id="rId40"/>
    <p:sldId id="275" r:id="rId41"/>
    <p:sldId id="276" r:id="rId42"/>
    <p:sldId id="277" r:id="rId43"/>
    <p:sldId id="279" r:id="rId44"/>
    <p:sldId id="278" r:id="rId45"/>
    <p:sldId id="280" r:id="rId46"/>
    <p:sldId id="281" r:id="rId47"/>
    <p:sldId id="283" r:id="rId48"/>
    <p:sldId id="282" r:id="rId49"/>
    <p:sldId id="284" r:id="rId50"/>
    <p:sldId id="287" r:id="rId51"/>
    <p:sldId id="288" r:id="rId52"/>
    <p:sldId id="289" r:id="rId53"/>
    <p:sldId id="290" r:id="rId54"/>
    <p:sldId id="291" r:id="rId55"/>
    <p:sldId id="292" r:id="rId56"/>
    <p:sldId id="293" r:id="rId57"/>
    <p:sldId id="345" r:id="rId58"/>
    <p:sldId id="294" r:id="rId59"/>
    <p:sldId id="295" r:id="rId60"/>
    <p:sldId id="296" r:id="rId61"/>
    <p:sldId id="297" r:id="rId62"/>
    <p:sldId id="299" r:id="rId63"/>
    <p:sldId id="298" r:id="rId64"/>
    <p:sldId id="300" r:id="rId65"/>
    <p:sldId id="301" r:id="rId66"/>
    <p:sldId id="271" r:id="rId67"/>
    <p:sldId id="267" r:id="rId68"/>
    <p:sldId id="268" r:id="rId69"/>
    <p:sldId id="269" r:id="rId70"/>
    <p:sldId id="270" r:id="rId71"/>
    <p:sldId id="330" r:id="rId72"/>
    <p:sldId id="334" r:id="rId73"/>
    <p:sldId id="346" r:id="rId74"/>
    <p:sldId id="336" r:id="rId75"/>
    <p:sldId id="347" r:id="rId76"/>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F7C2A9-6394-4D6D-8383-E9F7681EC417}">
          <p14:sldIdLst>
            <p14:sldId id="256"/>
            <p14:sldId id="326"/>
            <p14:sldId id="335"/>
            <p14:sldId id="325"/>
            <p14:sldId id="266"/>
            <p14:sldId id="319"/>
            <p14:sldId id="321"/>
            <p14:sldId id="303"/>
            <p14:sldId id="302"/>
            <p14:sldId id="322"/>
            <p14:sldId id="306"/>
            <p14:sldId id="323"/>
            <p14:sldId id="305"/>
            <p14:sldId id="307"/>
            <p14:sldId id="310"/>
            <p14:sldId id="311"/>
            <p14:sldId id="312"/>
            <p14:sldId id="313"/>
            <p14:sldId id="309"/>
            <p14:sldId id="327"/>
            <p14:sldId id="308"/>
            <p14:sldId id="324"/>
            <p14:sldId id="315"/>
            <p14:sldId id="328"/>
            <p14:sldId id="314"/>
            <p14:sldId id="317"/>
            <p14:sldId id="318"/>
            <p14:sldId id="337"/>
            <p14:sldId id="338"/>
            <p14:sldId id="339"/>
            <p14:sldId id="340"/>
            <p14:sldId id="341"/>
            <p14:sldId id="342"/>
            <p14:sldId id="343"/>
            <p14:sldId id="344"/>
            <p14:sldId id="329"/>
            <p14:sldId id="272"/>
            <p14:sldId id="273"/>
            <p14:sldId id="274"/>
            <p14:sldId id="275"/>
            <p14:sldId id="276"/>
            <p14:sldId id="277"/>
            <p14:sldId id="279"/>
            <p14:sldId id="278"/>
            <p14:sldId id="280"/>
            <p14:sldId id="281"/>
            <p14:sldId id="283"/>
            <p14:sldId id="282"/>
            <p14:sldId id="284"/>
            <p14:sldId id="287"/>
            <p14:sldId id="288"/>
            <p14:sldId id="289"/>
            <p14:sldId id="290"/>
            <p14:sldId id="291"/>
            <p14:sldId id="292"/>
            <p14:sldId id="293"/>
            <p14:sldId id="345"/>
            <p14:sldId id="294"/>
            <p14:sldId id="295"/>
            <p14:sldId id="296"/>
            <p14:sldId id="297"/>
            <p14:sldId id="299"/>
            <p14:sldId id="298"/>
            <p14:sldId id="300"/>
            <p14:sldId id="301"/>
            <p14:sldId id="271"/>
            <p14:sldId id="267"/>
            <p14:sldId id="268"/>
            <p14:sldId id="269"/>
            <p14:sldId id="270"/>
            <p14:sldId id="330"/>
            <p14:sldId id="334"/>
            <p14:sldId id="346"/>
            <p14:sldId id="336"/>
            <p14:sldId id="34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50C"/>
    <a:srgbClr val="F95D07"/>
    <a:srgbClr val="F25C08"/>
    <a:srgbClr val="FDD903"/>
    <a:srgbClr val="FAC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26" autoAdjust="0"/>
    <p:restoredTop sz="92081" autoAdjust="0"/>
  </p:normalViewPr>
  <p:slideViewPr>
    <p:cSldViewPr>
      <p:cViewPr>
        <p:scale>
          <a:sx n="50" d="100"/>
          <a:sy n="50" d="100"/>
        </p:scale>
        <p:origin x="-2664" y="-15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2042"/>
          </a:xfrm>
          <a:prstGeom prst="rect">
            <a:avLst/>
          </a:prstGeom>
        </p:spPr>
        <p:txBody>
          <a:bodyPr vert="horz" lIns="92546" tIns="46273" rIns="92546" bIns="46273" rtlCol="0"/>
          <a:lstStyle>
            <a:lvl1pPr algn="r">
              <a:defRPr sz="1200"/>
            </a:lvl1pPr>
          </a:lstStyle>
          <a:p>
            <a:fld id="{ED7640F3-02D0-4284-8029-5D3B76A5EF7E}" type="datetimeFigureOut">
              <a:rPr lang="en-US" smtClean="0"/>
              <a:pPr/>
              <a:t>3/25/2013</a:t>
            </a:fld>
            <a:endParaRPr lang="en-US"/>
          </a:p>
        </p:txBody>
      </p:sp>
      <p:sp>
        <p:nvSpPr>
          <p:cNvPr id="4" name="Footer Placeholder 3"/>
          <p:cNvSpPr>
            <a:spLocks noGrp="1"/>
          </p:cNvSpPr>
          <p:nvPr>
            <p:ph type="ftr" sz="quarter" idx="2"/>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777192"/>
            <a:ext cx="3013763" cy="462042"/>
          </a:xfrm>
          <a:prstGeom prst="rect">
            <a:avLst/>
          </a:prstGeom>
        </p:spPr>
        <p:txBody>
          <a:bodyPr vert="horz" lIns="92546" tIns="46273" rIns="92546" bIns="46273" rtlCol="0" anchor="b"/>
          <a:lstStyle>
            <a:lvl1pPr algn="r">
              <a:defRPr sz="1200"/>
            </a:lvl1pPr>
          </a:lstStyle>
          <a:p>
            <a:fld id="{F5883ECA-1185-4F58-AA3D-05EC777F1A9B}" type="slidenum">
              <a:rPr lang="en-US" smtClean="0"/>
              <a:pPr/>
              <a:t>‹#›</a:t>
            </a:fld>
            <a:endParaRPr lang="en-US"/>
          </a:p>
        </p:txBody>
      </p:sp>
    </p:spTree>
    <p:extLst>
      <p:ext uri="{BB962C8B-B14F-4D97-AF65-F5344CB8AC3E}">
        <p14:creationId xmlns:p14="http://schemas.microsoft.com/office/powerpoint/2010/main" val="515315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45CC256E-B08E-413A-851F-E11BADC5487A}" type="datetimeFigureOut">
              <a:rPr lang="en-US" smtClean="0"/>
              <a:pPr/>
              <a:t>3/25/2013</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C0389E49-BEFB-4E2C-BFB1-9869AB60E010}" type="slidenum">
              <a:rPr lang="en-US" smtClean="0"/>
              <a:pPr/>
              <a:t>‹#›</a:t>
            </a:fld>
            <a:endParaRPr lang="en-US"/>
          </a:p>
        </p:txBody>
      </p:sp>
    </p:spTree>
    <p:extLst>
      <p:ext uri="{BB962C8B-B14F-4D97-AF65-F5344CB8AC3E}">
        <p14:creationId xmlns:p14="http://schemas.microsoft.com/office/powerpoint/2010/main" val="43117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8" y="5"/>
            <a:ext cx="9143999" cy="5135431"/>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94E7C654-F923-4AC3-AA18-CA84A3911D6F}" type="datetimeFigureOut">
              <a:rPr lang="en-US" smtClean="0"/>
              <a:pPr/>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38CF5-98E3-4C72-BC35-BF8ACD422639}" type="slidenum">
              <a:rPr lang="en-US" smtClean="0"/>
              <a:pPr/>
              <a:t>‹#›</a:t>
            </a:fld>
            <a:endParaRPr lang="en-US"/>
          </a:p>
        </p:txBody>
      </p:sp>
      <p:sp>
        <p:nvSpPr>
          <p:cNvPr id="10" name="Rectangle 9"/>
          <p:cNvSpPr/>
          <p:nvPr/>
        </p:nvSpPr>
        <p:spPr bwMode="invGray">
          <a:xfrm>
            <a:off x="0" y="512833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E7C654-F923-4AC3-AA18-CA84A3911D6F}" type="datetimeFigureOut">
              <a:rPr lang="en-US" smtClean="0"/>
              <a:pPr/>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38CF5-98E3-4C72-BC35-BF8ACD422639}" type="slidenum">
              <a:rPr lang="en-US" smtClean="0"/>
              <a:pPr/>
              <a:t>‹#›</a:t>
            </a:fld>
            <a:endParaRPr lang="en-US"/>
          </a:p>
        </p:txBody>
      </p:sp>
    </p:spTree>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92"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2"/>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E7C654-F923-4AC3-AA18-CA84A3911D6F}" type="datetimeFigureOut">
              <a:rPr lang="en-US" smtClean="0"/>
              <a:pPr/>
              <a:t>3/25/2013</a:t>
            </a:fld>
            <a:endParaRPr lang="en-US"/>
          </a:p>
        </p:txBody>
      </p:sp>
      <p:sp>
        <p:nvSpPr>
          <p:cNvPr id="5" name="Footer Placeholder 4"/>
          <p:cNvSpPr>
            <a:spLocks noGrp="1"/>
          </p:cNvSpPr>
          <p:nvPr>
            <p:ph type="ftr" sz="quarter" idx="11"/>
          </p:nvPr>
        </p:nvSpPr>
        <p:spPr>
          <a:xfrm>
            <a:off x="2640597" y="6377460"/>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7AF38CF5-98E3-4C72-BC35-BF8ACD422639}" type="slidenum">
              <a:rPr lang="en-US" smtClean="0"/>
              <a:pPr/>
              <a:t>‹#›</a:t>
            </a:fld>
            <a:endParaRPr lang="en-US"/>
          </a:p>
        </p:txBody>
      </p:sp>
    </p:spTree>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E7C654-F923-4AC3-AA18-CA84A3911D6F}" type="datetimeFigureOut">
              <a:rPr lang="en-US" smtClean="0"/>
              <a:pPr/>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38CF5-98E3-4C72-BC35-BF8ACD422639}" type="slidenum">
              <a:rPr lang="en-US" smtClean="0"/>
              <a:pPr/>
              <a:t>‹#›</a:t>
            </a:fld>
            <a:endParaRPr lang="en-US"/>
          </a:p>
        </p:txBody>
      </p:sp>
    </p:spTree>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3"/>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4E7C654-F923-4AC3-AA18-CA84A3911D6F}" type="datetimeFigureOut">
              <a:rPr lang="en-US" smtClean="0"/>
              <a:pPr/>
              <a:t>3/25/2013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38CF5-98E3-4C72-BC35-BF8ACD42263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E7C654-F923-4AC3-AA18-CA84A3911D6F}" type="datetimeFigureOut">
              <a:rPr lang="en-US" smtClean="0"/>
              <a:pPr/>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38CF5-98E3-4C72-BC35-BF8ACD422639}" type="slidenum">
              <a:rPr lang="en-US" smtClean="0"/>
              <a:pPr/>
              <a:t>‹#›</a:t>
            </a:fld>
            <a:endParaRPr lang="en-US"/>
          </a:p>
        </p:txBody>
      </p:sp>
    </p:spTree>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9"/>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33" y="1698989"/>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33"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4E7C654-F923-4AC3-AA18-CA84A3911D6F}" type="datetimeFigureOut">
              <a:rPr lang="en-US" smtClean="0"/>
              <a:pPr/>
              <a:t>3/25/2013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F38CF5-98E3-4C72-BC35-BF8ACD422639}" type="slidenum">
              <a:rPr lang="en-US" smtClean="0"/>
              <a:pPr/>
              <a:t>‹#›</a:t>
            </a:fld>
            <a:endParaRPr lang="en-US"/>
          </a:p>
        </p:txBody>
      </p:sp>
    </p:spTree>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4E7C654-F923-4AC3-AA18-CA84A3911D6F}" type="datetimeFigureOut">
              <a:rPr lang="en-US" smtClean="0"/>
              <a:pPr/>
              <a:t>3/25/2013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F38CF5-98E3-4C72-BC35-BF8ACD422639}" type="slidenum">
              <a:rPr lang="en-US" smtClean="0"/>
              <a:pPr/>
              <a:t>‹#›</a:t>
            </a:fld>
            <a:endParaRPr lang="en-US"/>
          </a:p>
        </p:txBody>
      </p:sp>
    </p:spTree>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7C654-F923-4AC3-AA18-CA84A3911D6F}" type="datetimeFigureOut">
              <a:rPr lang="en-US" smtClean="0"/>
              <a:pPr/>
              <a:t>3/25/2013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F38CF5-98E3-4C72-BC35-BF8ACD422639}" type="slidenum">
              <a:rPr lang="en-US" smtClean="0"/>
              <a:pPr/>
              <a:t>‹#›</a:t>
            </a:fld>
            <a:endParaRPr lang="en-US"/>
          </a:p>
        </p:txBody>
      </p:sp>
    </p:spTree>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9" y="1743135"/>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9"/>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4E7C654-F923-4AC3-AA18-CA84A3911D6F}" type="datetimeFigureOut">
              <a:rPr lang="en-US" smtClean="0"/>
              <a:pPr/>
              <a:t>3/25/2013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38CF5-98E3-4C72-BC35-BF8ACD422639}"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spd="slow"/>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13"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94E7C654-F923-4AC3-AA18-CA84A3911D6F}" type="datetimeFigureOut">
              <a:rPr lang="en-US" smtClean="0"/>
              <a:pPr/>
              <a:t>3/25/2013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7AF38CF5-98E3-4C72-BC35-BF8ACD42263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8"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5"/>
            <a:ext cx="8229600" cy="1251063"/>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7"/>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4E7C654-F923-4AC3-AA18-CA84A3911D6F}" type="datetimeFigureOut">
              <a:rPr lang="en-US" smtClean="0"/>
              <a:pPr/>
              <a:t>3/25/2013</a:t>
            </a:fld>
            <a:endParaRPr lang="en-US"/>
          </a:p>
        </p:txBody>
      </p:sp>
      <p:sp>
        <p:nvSpPr>
          <p:cNvPr id="5" name="Footer Placeholder 4"/>
          <p:cNvSpPr>
            <a:spLocks noGrp="1"/>
          </p:cNvSpPr>
          <p:nvPr>
            <p:ph type="ftr" sz="quarter" idx="3"/>
          </p:nvPr>
        </p:nvSpPr>
        <p:spPr>
          <a:xfrm>
            <a:off x="2640604"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AF38CF5-98E3-4C72-BC35-BF8ACD4226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slow"/>
  <p:timing>
    <p:tnLst>
      <p:par>
        <p:cTn id="1" dur="indefinite" restart="never" nodeType="tmRoot"/>
      </p:par>
    </p:tnLst>
  </p:timing>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8.png"/></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53.jpeg"/></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58.jpeg"/><Relationship Id="rId4" Type="http://schemas.openxmlformats.org/officeDocument/2006/relationships/image" Target="../media/image57.jpeg"/></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hyperlink" Target="http://youtu.be/I5atTaVXYE8"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Kaity.wightman@gmail.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1219200" y="5257800"/>
            <a:ext cx="7772400" cy="1143000"/>
          </a:xfrm>
        </p:spPr>
        <p:txBody>
          <a:bodyPr>
            <a:noAutofit/>
            <a:scene3d>
              <a:camera prst="orthographicFront"/>
              <a:lightRig rig="soft" dir="t">
                <a:rot lat="0" lon="0" rev="10800000"/>
              </a:lightRig>
            </a:scene3d>
            <a:sp3d prstMaterial="plastic">
              <a:bevelB w="50800" h="38100" prst="riblet"/>
              <a:contourClr>
                <a:srgbClr val="DDDDDD"/>
              </a:contourClr>
            </a:sp3d>
          </a:bodyPr>
          <a:lstStyle/>
          <a:p>
            <a:pPr algn="r"/>
            <a:r>
              <a:rPr lang="en-US" sz="6000" b="0" i="1" spc="150" dirty="0" smtClean="0">
                <a:ln w="11430"/>
                <a:solidFill>
                  <a:srgbClr val="F4750C"/>
                </a:solidFill>
                <a:effectLst>
                  <a:outerShdw blurRad="50800" dist="88900" dir="9660000" algn="tr" rotWithShape="0">
                    <a:prstClr val="black">
                      <a:alpha val="40000"/>
                    </a:prstClr>
                  </a:outerShdw>
                </a:effectLst>
                <a:latin typeface="CollegiateBlackFLF" pitchFamily="2" charset="0"/>
              </a:rPr>
              <a:t>WBL SOFTBALL</a:t>
            </a:r>
            <a:br>
              <a:rPr lang="en-US" sz="6000" b="0" i="1" spc="150" dirty="0" smtClean="0">
                <a:ln w="11430"/>
                <a:solidFill>
                  <a:srgbClr val="F4750C"/>
                </a:solidFill>
                <a:effectLst>
                  <a:outerShdw blurRad="50800" dist="88900" dir="9660000" algn="tr" rotWithShape="0">
                    <a:prstClr val="black">
                      <a:alpha val="40000"/>
                    </a:prstClr>
                  </a:outerShdw>
                </a:effectLst>
                <a:latin typeface="CollegiateBlackFLF" pitchFamily="2" charset="0"/>
              </a:rPr>
            </a:br>
            <a:r>
              <a:rPr lang="en-US" sz="4400" b="0" i="1" spc="150" dirty="0" smtClean="0">
                <a:ln w="11430"/>
                <a:solidFill>
                  <a:srgbClr val="F4750C"/>
                </a:solidFill>
                <a:effectLst>
                  <a:outerShdw blurRad="50800" dist="88900" dir="9660000" algn="tr" rotWithShape="0">
                    <a:prstClr val="black">
                      <a:alpha val="40000"/>
                    </a:prstClr>
                  </a:outerShdw>
                </a:effectLst>
                <a:latin typeface="CollegiateBlackFLF" pitchFamily="2" charset="0"/>
              </a:rPr>
              <a:t>Coaches Clinic</a:t>
            </a:r>
            <a:endParaRPr lang="en-US" sz="4400" b="0" i="1" spc="150" dirty="0">
              <a:ln w="11430"/>
              <a:solidFill>
                <a:srgbClr val="F4750C"/>
              </a:solidFill>
              <a:effectLst>
                <a:outerShdw blurRad="50800" dist="88900" dir="9660000" algn="tr" rotWithShape="0">
                  <a:prstClr val="black">
                    <a:alpha val="40000"/>
                  </a:prstClr>
                </a:outerShdw>
              </a:effectLst>
              <a:latin typeface="CollegiateBlackFLF" pitchFamily="2" charset="0"/>
            </a:endParaRPr>
          </a:p>
        </p:txBody>
      </p:sp>
      <p:pic>
        <p:nvPicPr>
          <p:cNvPr id="27650" name="Picture 2" descr="http://www.whitebear.k12.mn.us/graphics/about/wblahs_pawprint_166b.png"/>
          <p:cNvPicPr>
            <a:picLocks noChangeAspect="1" noChangeArrowheads="1"/>
          </p:cNvPicPr>
          <p:nvPr/>
        </p:nvPicPr>
        <p:blipFill>
          <a:blip r:embed="rId2" cstate="print"/>
          <a:stretch>
            <a:fillRect/>
          </a:stretch>
        </p:blipFill>
        <p:spPr bwMode="auto">
          <a:xfrm>
            <a:off x="304800" y="5240717"/>
            <a:ext cx="1219200" cy="1464887"/>
          </a:xfrm>
          <a:prstGeom prst="rect">
            <a:avLst/>
          </a:prstGeom>
          <a:noFill/>
          <a:effectLst>
            <a:outerShdw blurRad="63500" dist="63500" sx="102000" sy="102000" algn="ctr" rotWithShape="0">
              <a:prstClr val="black">
                <a:alpha val="60000"/>
              </a:prstClr>
            </a:outerShdw>
          </a:effec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3736" r="2364" b="19093"/>
          <a:stretch/>
        </p:blipFill>
        <p:spPr>
          <a:xfrm>
            <a:off x="-2" y="-20781"/>
            <a:ext cx="3352801" cy="2946624"/>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9091" t="31223" b="25368"/>
          <a:stretch/>
        </p:blipFill>
        <p:spPr>
          <a:xfrm>
            <a:off x="-1" y="2715310"/>
            <a:ext cx="3352800" cy="2402957"/>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t="15585" b="28311"/>
          <a:stretch/>
        </p:blipFill>
        <p:spPr>
          <a:xfrm>
            <a:off x="5697187" y="0"/>
            <a:ext cx="3474522" cy="2925843"/>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7539" r="13989"/>
          <a:stretch/>
        </p:blipFill>
        <p:spPr>
          <a:xfrm>
            <a:off x="3352799" y="-20783"/>
            <a:ext cx="2344388" cy="5139048"/>
          </a:xfrm>
          <a:prstGeom prst="rect">
            <a:avLst/>
          </a:prstGeom>
        </p:spPr>
      </p:pic>
      <p:pic>
        <p:nvPicPr>
          <p:cNvPr id="12" name="Picture 11" descr="IMG_3454.JPG"/>
          <p:cNvPicPr>
            <a:picLocks noChangeAspect="1"/>
          </p:cNvPicPr>
          <p:nvPr/>
        </p:nvPicPr>
        <p:blipFill rotWithShape="1">
          <a:blip r:embed="rId7" cstate="print"/>
          <a:srcRect l="22396" t="20912" r="13962" b="18355"/>
          <a:stretch/>
        </p:blipFill>
        <p:spPr>
          <a:xfrm>
            <a:off x="5697190" y="2925843"/>
            <a:ext cx="3446813" cy="2191435"/>
          </a:xfrm>
          <a:prstGeom prst="rect">
            <a:avLst/>
          </a:prstGeom>
        </p:spPr>
      </p:pic>
    </p:spTree>
    <p:extLst>
      <p:ext uri="{BB962C8B-B14F-4D97-AF65-F5344CB8AC3E}">
        <p14:creationId xmlns:p14="http://schemas.microsoft.com/office/powerpoint/2010/main" val="291425738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Fielding Mechanics</a:t>
            </a:r>
            <a:endParaRPr lang="en-US" dirty="0"/>
          </a:p>
        </p:txBody>
      </p:sp>
      <p:sp>
        <p:nvSpPr>
          <p:cNvPr id="3" name="Content Placeholder 2"/>
          <p:cNvSpPr>
            <a:spLocks noGrp="1"/>
          </p:cNvSpPr>
          <p:nvPr>
            <p:ph idx="1"/>
          </p:nvPr>
        </p:nvSpPr>
        <p:spPr>
          <a:xfrm>
            <a:off x="304800" y="1676400"/>
            <a:ext cx="8382000" cy="5181599"/>
          </a:xfrm>
        </p:spPr>
        <p:txBody>
          <a:bodyPr>
            <a:normAutofit/>
          </a:bodyPr>
          <a:lstStyle/>
          <a:p>
            <a:r>
              <a:rPr lang="en-US" sz="2800" b="1" dirty="0" smtClean="0"/>
              <a:t>Forehands</a:t>
            </a:r>
          </a:p>
          <a:p>
            <a:pPr lvl="1">
              <a:buFont typeface="Arial" pitchFamily="34" charset="0"/>
              <a:buChar char="›"/>
            </a:pPr>
            <a:r>
              <a:rPr lang="en-US" sz="2400" dirty="0" smtClean="0"/>
              <a:t>Field in front of  foot</a:t>
            </a:r>
          </a:p>
          <a:p>
            <a:pPr lvl="1">
              <a:buFont typeface="Arial" pitchFamily="34" charset="0"/>
              <a:buChar char="›"/>
            </a:pPr>
            <a:r>
              <a:rPr lang="en-US" sz="2400" dirty="0" smtClean="0"/>
              <a:t>Butt low – lunge position, eyes level</a:t>
            </a:r>
          </a:p>
          <a:p>
            <a:pPr lvl="1">
              <a:buFont typeface="Arial" pitchFamily="34" charset="0"/>
              <a:buChar char="›"/>
            </a:pPr>
            <a:r>
              <a:rPr lang="en-US" sz="2400" dirty="0" smtClean="0"/>
              <a:t>Thumb and pinky on ground – glove tall</a:t>
            </a:r>
          </a:p>
          <a:p>
            <a:pPr lvl="1">
              <a:buFont typeface="Arial" pitchFamily="34" charset="0"/>
              <a:buChar char="›"/>
            </a:pPr>
            <a:r>
              <a:rPr lang="en-US" sz="2400" dirty="0" smtClean="0"/>
              <a:t>Flexed elbow</a:t>
            </a:r>
          </a:p>
          <a:p>
            <a:pPr lvl="1">
              <a:buFont typeface="Arial" pitchFamily="34" charset="0"/>
              <a:buChar char="›"/>
            </a:pPr>
            <a:r>
              <a:rPr lang="en-US" sz="2400" dirty="0" smtClean="0"/>
              <a:t>Continue 1 step passed the ball – knee to knee</a:t>
            </a:r>
          </a:p>
          <a:p>
            <a:r>
              <a:rPr lang="en-US" sz="2800" b="1" dirty="0" smtClean="0"/>
              <a:t>Backhands</a:t>
            </a:r>
          </a:p>
          <a:p>
            <a:pPr lvl="1">
              <a:buFont typeface="Arial" pitchFamily="34" charset="0"/>
              <a:buChar char="›"/>
            </a:pPr>
            <a:r>
              <a:rPr lang="en-US" sz="2400" dirty="0" smtClean="0"/>
              <a:t>Field in front of  foot</a:t>
            </a:r>
          </a:p>
          <a:p>
            <a:pPr lvl="1">
              <a:buFont typeface="Arial" pitchFamily="34" charset="0"/>
              <a:buChar char="›"/>
            </a:pPr>
            <a:r>
              <a:rPr lang="en-US" sz="2400" dirty="0" smtClean="0"/>
              <a:t>Butt low – lunge position, eyes level</a:t>
            </a:r>
          </a:p>
          <a:p>
            <a:pPr lvl="1">
              <a:buFont typeface="Arial" pitchFamily="34" charset="0"/>
              <a:buChar char="›"/>
            </a:pPr>
            <a:r>
              <a:rPr lang="en-US" sz="2400" dirty="0" smtClean="0"/>
              <a:t>Thumb and pinky on ground – glove tall</a:t>
            </a:r>
          </a:p>
          <a:p>
            <a:pPr lvl="1">
              <a:buFont typeface="Arial" pitchFamily="34" charset="0"/>
              <a:buChar char="›"/>
            </a:pPr>
            <a:r>
              <a:rPr lang="en-US" sz="2400" dirty="0" smtClean="0"/>
              <a:t>Throw glove up to </a:t>
            </a:r>
          </a:p>
          <a:p>
            <a:endParaRPr lang="en-US" sz="2800" dirty="0" smtClean="0"/>
          </a:p>
          <a:p>
            <a:endParaRPr lang="en-US" sz="2800"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105180"/>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176635189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Fielding Mechanics</a:t>
            </a:r>
            <a:endParaRPr lang="en-US" dirty="0"/>
          </a:p>
        </p:txBody>
      </p:sp>
      <p:sp>
        <p:nvSpPr>
          <p:cNvPr id="3" name="Content Placeholder 2"/>
          <p:cNvSpPr>
            <a:spLocks noGrp="1"/>
          </p:cNvSpPr>
          <p:nvPr>
            <p:ph idx="1"/>
          </p:nvPr>
        </p:nvSpPr>
        <p:spPr>
          <a:xfrm>
            <a:off x="304800" y="1447800"/>
            <a:ext cx="8839200" cy="5410200"/>
          </a:xfrm>
        </p:spPr>
        <p:txBody>
          <a:bodyPr>
            <a:normAutofit/>
          </a:bodyPr>
          <a:lstStyle/>
          <a:p>
            <a:r>
              <a:rPr lang="en-US" sz="2800" b="1" dirty="0" smtClean="0"/>
              <a:t>Pop Flies</a:t>
            </a:r>
          </a:p>
          <a:p>
            <a:pPr lvl="1">
              <a:buFont typeface="Arial" pitchFamily="34" charset="0"/>
              <a:buChar char="›"/>
            </a:pPr>
            <a:r>
              <a:rPr lang="en-US" sz="2400" dirty="0" smtClean="0"/>
              <a:t>First step is always back – easier to run in then back</a:t>
            </a:r>
          </a:p>
          <a:p>
            <a:pPr lvl="1">
              <a:buFont typeface="Arial" pitchFamily="34" charset="0"/>
              <a:buChar char="›"/>
            </a:pPr>
            <a:r>
              <a:rPr lang="en-US" sz="2400" dirty="0" smtClean="0"/>
              <a:t>Play behind the ball working in – into throw</a:t>
            </a:r>
          </a:p>
          <a:p>
            <a:pPr lvl="1">
              <a:buFont typeface="Arial" pitchFamily="34" charset="0"/>
              <a:buChar char="›"/>
            </a:pPr>
            <a:r>
              <a:rPr lang="en-US" sz="2400" dirty="0" smtClean="0"/>
              <a:t>Short choppy steps</a:t>
            </a:r>
          </a:p>
          <a:p>
            <a:pPr lvl="1">
              <a:buFont typeface="Arial" pitchFamily="34" charset="0"/>
              <a:buChar char="›"/>
            </a:pPr>
            <a:r>
              <a:rPr lang="en-US" sz="2400" dirty="0" smtClean="0"/>
              <a:t>Catch the ball 2 hands – nose to knuckle</a:t>
            </a:r>
          </a:p>
          <a:p>
            <a:pPr lvl="1">
              <a:buFont typeface="Arial" pitchFamily="34" charset="0"/>
              <a:buChar char="›"/>
            </a:pPr>
            <a:r>
              <a:rPr lang="en-US" sz="2400" dirty="0" smtClean="0"/>
              <a:t>Catch in front of forehead</a:t>
            </a:r>
          </a:p>
          <a:p>
            <a:pPr lvl="1">
              <a:buFont typeface="Arial" pitchFamily="34" charset="0"/>
              <a:buChar char="›"/>
            </a:pPr>
            <a:r>
              <a:rPr lang="en-US" sz="2400" dirty="0" smtClean="0"/>
              <a:t>Glove foot steps forward as ball is caught</a:t>
            </a:r>
          </a:p>
          <a:p>
            <a:pPr lvl="2">
              <a:buFont typeface="Arial" pitchFamily="34" charset="0"/>
              <a:buChar char="›"/>
            </a:pPr>
            <a:r>
              <a:rPr lang="en-US" sz="2000" dirty="0" smtClean="0"/>
              <a:t>knee gives with catch</a:t>
            </a:r>
          </a:p>
          <a:p>
            <a:r>
              <a:rPr lang="en-US" sz="2800" b="1" dirty="0" smtClean="0"/>
              <a:t>Crow Hop</a:t>
            </a:r>
          </a:p>
          <a:p>
            <a:pPr lvl="1">
              <a:buFont typeface="Arial" pitchFamily="34" charset="0"/>
              <a:buChar char="›"/>
            </a:pPr>
            <a:r>
              <a:rPr lang="en-US" sz="2400" dirty="0" smtClean="0"/>
              <a:t>Throwing foot’s instep lifts up over knee</a:t>
            </a:r>
          </a:p>
          <a:p>
            <a:pPr lvl="1">
              <a:buFont typeface="Arial" pitchFamily="34" charset="0"/>
              <a:buChar char="›"/>
            </a:pPr>
            <a:r>
              <a:rPr lang="en-US" sz="2400" dirty="0" smtClean="0"/>
              <a:t>Drive out not up</a:t>
            </a:r>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189580569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Fielding Mechanics</a:t>
            </a:r>
            <a:endParaRPr lang="en-US" dirty="0"/>
          </a:p>
        </p:txBody>
      </p:sp>
      <p:sp>
        <p:nvSpPr>
          <p:cNvPr id="3" name="Content Placeholder 2"/>
          <p:cNvSpPr>
            <a:spLocks noGrp="1"/>
          </p:cNvSpPr>
          <p:nvPr>
            <p:ph idx="1"/>
          </p:nvPr>
        </p:nvSpPr>
        <p:spPr>
          <a:xfrm>
            <a:off x="304800" y="1447800"/>
            <a:ext cx="8839200" cy="5410200"/>
          </a:xfrm>
        </p:spPr>
        <p:txBody>
          <a:bodyPr>
            <a:normAutofit/>
          </a:bodyPr>
          <a:lstStyle/>
          <a:p>
            <a:r>
              <a:rPr lang="en-US" sz="2800" b="1" dirty="0" smtClean="0"/>
              <a:t>Drop Steps</a:t>
            </a:r>
          </a:p>
          <a:p>
            <a:pPr lvl="1"/>
            <a:r>
              <a:rPr lang="en-US" sz="2400" dirty="0" smtClean="0"/>
              <a:t>First step should be back</a:t>
            </a:r>
          </a:p>
          <a:p>
            <a:pPr lvl="1"/>
            <a:r>
              <a:rPr lang="en-US" sz="2400" dirty="0" smtClean="0"/>
              <a:t>Turn glove side when straight back</a:t>
            </a:r>
          </a:p>
          <a:p>
            <a:pPr lvl="1"/>
            <a:r>
              <a:rPr lang="en-US" sz="2400" dirty="0" smtClean="0"/>
              <a:t>First step is most important – push away from ground</a:t>
            </a:r>
          </a:p>
          <a:p>
            <a:pPr lvl="2"/>
            <a:r>
              <a:rPr lang="en-US" sz="2000" dirty="0" smtClean="0"/>
              <a:t>Ankle, knee, hip all extended</a:t>
            </a:r>
          </a:p>
          <a:p>
            <a:pPr lvl="2"/>
            <a:r>
              <a:rPr lang="en-US" sz="2000" dirty="0" smtClean="0"/>
              <a:t>Throw arms to help turn body</a:t>
            </a:r>
          </a:p>
          <a:p>
            <a:pPr lvl="1"/>
            <a:r>
              <a:rPr lang="en-US" sz="2400" dirty="0" smtClean="0"/>
              <a:t>Eyes stay on ball</a:t>
            </a:r>
          </a:p>
          <a:p>
            <a:pPr lvl="1"/>
            <a:r>
              <a:rPr lang="en-US" sz="2400" dirty="0" smtClean="0"/>
              <a:t>Pump arms when running – don’t lead with glove</a:t>
            </a:r>
          </a:p>
          <a:p>
            <a:pPr lvl="1"/>
            <a:r>
              <a:rPr lang="en-US" sz="2400" dirty="0" smtClean="0"/>
              <a:t>Work to get around ball or catch ball, break down, crow hop and throw</a:t>
            </a:r>
          </a:p>
          <a:p>
            <a:pPr lvl="1"/>
            <a:endParaRPr lang="en-US" sz="2400" dirty="0" smtClean="0"/>
          </a:p>
          <a:p>
            <a:pPr lvl="1"/>
            <a:endParaRPr lang="en-US" sz="2400" dirty="0" smtClean="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189580569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Fielding Mechanics</a:t>
            </a:r>
            <a:endParaRPr lang="en-US" dirty="0"/>
          </a:p>
        </p:txBody>
      </p:sp>
      <p:sp>
        <p:nvSpPr>
          <p:cNvPr id="3" name="Content Placeholder 2"/>
          <p:cNvSpPr>
            <a:spLocks noGrp="1"/>
          </p:cNvSpPr>
          <p:nvPr>
            <p:ph idx="1"/>
          </p:nvPr>
        </p:nvSpPr>
        <p:spPr>
          <a:xfrm>
            <a:off x="304800" y="1775197"/>
            <a:ext cx="8610600" cy="4625609"/>
          </a:xfrm>
        </p:spPr>
        <p:txBody>
          <a:bodyPr/>
          <a:lstStyle/>
          <a:p>
            <a:r>
              <a:rPr lang="en-US" sz="2800" b="1" dirty="0" smtClean="0"/>
              <a:t>Fielding</a:t>
            </a:r>
            <a:r>
              <a:rPr lang="en-US" b="1" dirty="0" smtClean="0"/>
              <a:t> Musts:</a:t>
            </a:r>
          </a:p>
          <a:p>
            <a:pPr lvl="1"/>
            <a:r>
              <a:rPr lang="en-US" sz="2400" dirty="0" smtClean="0"/>
              <a:t>Ready positions (outfield, infield, corners) – jump stop</a:t>
            </a:r>
          </a:p>
          <a:p>
            <a:pPr lvl="1"/>
            <a:r>
              <a:rPr lang="en-US" sz="2400" dirty="0" smtClean="0"/>
              <a:t>Beg for the ball</a:t>
            </a:r>
          </a:p>
          <a:p>
            <a:pPr lvl="1"/>
            <a:r>
              <a:rPr lang="en-US" sz="2400" dirty="0" smtClean="0"/>
              <a:t>Attack</a:t>
            </a:r>
          </a:p>
          <a:p>
            <a:pPr lvl="1"/>
            <a:r>
              <a:rPr lang="en-US" sz="2400" dirty="0" smtClean="0"/>
              <a:t>Get down early – don’t crash</a:t>
            </a:r>
          </a:p>
          <a:p>
            <a:pPr lvl="1"/>
            <a:r>
              <a:rPr lang="en-US" sz="2400" dirty="0" smtClean="0"/>
              <a:t>Field the bottom of the ball coming up into your throw</a:t>
            </a:r>
          </a:p>
          <a:p>
            <a:pPr lvl="1"/>
            <a:r>
              <a:rPr lang="en-US" sz="2400" dirty="0" smtClean="0"/>
              <a:t>Ball first, throw second</a:t>
            </a:r>
          </a:p>
          <a:p>
            <a:pPr lvl="1"/>
            <a:r>
              <a:rPr lang="en-US" sz="2400" dirty="0" smtClean="0"/>
              <a:t>Communicate</a:t>
            </a:r>
          </a:p>
          <a:p>
            <a:pPr lvl="1"/>
            <a:endParaRPr lang="en-US" sz="2400" dirty="0" smtClean="0"/>
          </a:p>
          <a:p>
            <a:pPr lvl="1"/>
            <a:endParaRPr lang="en-US" sz="2400" dirty="0" smtClean="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0"/>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164717467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229600" cy="1252728"/>
          </a:xfrm>
        </p:spPr>
        <p:txBody>
          <a:bodyPr/>
          <a:lstStyle/>
          <a:p>
            <a:r>
              <a:rPr lang="en-US" dirty="0" smtClean="0"/>
              <a:t>Defensive Checklist: Infield</a:t>
            </a:r>
            <a:endParaRPr lang="en-US" dirty="0"/>
          </a:p>
        </p:txBody>
      </p:sp>
      <p:sp>
        <p:nvSpPr>
          <p:cNvPr id="3" name="Content Placeholder 2"/>
          <p:cNvSpPr>
            <a:spLocks noGrp="1"/>
          </p:cNvSpPr>
          <p:nvPr>
            <p:ph idx="1"/>
          </p:nvPr>
        </p:nvSpPr>
        <p:spPr>
          <a:xfrm>
            <a:off x="0" y="1752600"/>
            <a:ext cx="9753600" cy="5334000"/>
          </a:xfrm>
        </p:spPr>
        <p:txBody>
          <a:bodyPr numCol="2">
            <a:noAutofit/>
          </a:bodyPr>
          <a:lstStyle/>
          <a:p>
            <a:pPr lvl="0">
              <a:spcBef>
                <a:spcPts val="1200"/>
              </a:spcBef>
              <a:buFont typeface="Wingdings" pitchFamily="2" charset="2"/>
              <a:buChar char="q"/>
            </a:pPr>
            <a:r>
              <a:rPr lang="en-US" dirty="0"/>
              <a:t>Grounders</a:t>
            </a:r>
          </a:p>
          <a:p>
            <a:pPr lvl="0">
              <a:spcBef>
                <a:spcPts val="1200"/>
              </a:spcBef>
              <a:buFont typeface="Wingdings" pitchFamily="2" charset="2"/>
              <a:buChar char="q"/>
            </a:pPr>
            <a:r>
              <a:rPr lang="en-US" dirty="0"/>
              <a:t>Forehands/Backhands</a:t>
            </a:r>
          </a:p>
          <a:p>
            <a:pPr lvl="0">
              <a:spcBef>
                <a:spcPts val="1200"/>
              </a:spcBef>
              <a:buFont typeface="Wingdings" pitchFamily="2" charset="2"/>
              <a:buChar char="q"/>
            </a:pPr>
            <a:r>
              <a:rPr lang="en-US" dirty="0"/>
              <a:t>Pop-ups</a:t>
            </a:r>
          </a:p>
          <a:p>
            <a:pPr lvl="0">
              <a:spcBef>
                <a:spcPts val="1200"/>
              </a:spcBef>
              <a:buFont typeface="Wingdings" pitchFamily="2" charset="2"/>
              <a:buChar char="q"/>
            </a:pPr>
            <a:r>
              <a:rPr lang="en-US" dirty="0"/>
              <a:t>Communication</a:t>
            </a:r>
          </a:p>
          <a:p>
            <a:pPr lvl="0">
              <a:spcBef>
                <a:spcPts val="1200"/>
              </a:spcBef>
              <a:buFont typeface="Wingdings" pitchFamily="2" charset="2"/>
              <a:buChar char="q"/>
            </a:pPr>
            <a:r>
              <a:rPr lang="en-US" dirty="0"/>
              <a:t>Flips/Tags</a:t>
            </a:r>
          </a:p>
          <a:p>
            <a:pPr lvl="0">
              <a:spcBef>
                <a:spcPts val="1200"/>
              </a:spcBef>
              <a:buFont typeface="Wingdings" pitchFamily="2" charset="2"/>
              <a:buChar char="q"/>
            </a:pPr>
            <a:r>
              <a:rPr lang="en-US" dirty="0" smtClean="0"/>
              <a:t>Footwork (Tag </a:t>
            </a:r>
            <a:r>
              <a:rPr lang="en-US" dirty="0"/>
              <a:t>vs. </a:t>
            </a:r>
            <a:r>
              <a:rPr lang="en-US" dirty="0" smtClean="0"/>
              <a:t>Force) </a:t>
            </a:r>
            <a:endParaRPr lang="en-US" dirty="0"/>
          </a:p>
          <a:p>
            <a:pPr lvl="0">
              <a:spcBef>
                <a:spcPts val="1200"/>
              </a:spcBef>
              <a:buFont typeface="Wingdings" pitchFamily="2" charset="2"/>
              <a:buChar char="q"/>
            </a:pPr>
            <a:r>
              <a:rPr lang="en-US" dirty="0"/>
              <a:t>Steal </a:t>
            </a:r>
            <a:r>
              <a:rPr lang="en-US" dirty="0" smtClean="0"/>
              <a:t>Coverage</a:t>
            </a:r>
          </a:p>
          <a:p>
            <a:pPr lvl="0">
              <a:spcBef>
                <a:spcPts val="1200"/>
              </a:spcBef>
              <a:buFont typeface="Wingdings" pitchFamily="2" charset="2"/>
              <a:buChar char="q"/>
            </a:pPr>
            <a:endParaRPr lang="en-US" dirty="0" smtClean="0"/>
          </a:p>
          <a:p>
            <a:pPr lvl="0">
              <a:spcBef>
                <a:spcPts val="1200"/>
              </a:spcBef>
              <a:buFont typeface="Wingdings" pitchFamily="2" charset="2"/>
              <a:buChar char="q"/>
            </a:pPr>
            <a:endParaRPr lang="en-US" dirty="0"/>
          </a:p>
          <a:p>
            <a:pPr lvl="0">
              <a:spcBef>
                <a:spcPts val="1200"/>
              </a:spcBef>
              <a:buFont typeface="Wingdings" pitchFamily="2" charset="2"/>
              <a:buChar char="q"/>
            </a:pPr>
            <a:r>
              <a:rPr lang="en-US" dirty="0" smtClean="0"/>
              <a:t>Bunt </a:t>
            </a:r>
            <a:r>
              <a:rPr lang="en-US" dirty="0"/>
              <a:t>Defense</a:t>
            </a:r>
          </a:p>
          <a:p>
            <a:pPr lvl="0">
              <a:spcBef>
                <a:spcPts val="1200"/>
              </a:spcBef>
              <a:buFont typeface="Wingdings" pitchFamily="2" charset="2"/>
              <a:buChar char="q"/>
            </a:pPr>
            <a:r>
              <a:rPr lang="en-US" dirty="0"/>
              <a:t>Slapper Defense</a:t>
            </a:r>
          </a:p>
          <a:p>
            <a:pPr lvl="0">
              <a:spcBef>
                <a:spcPts val="1200"/>
              </a:spcBef>
              <a:buFont typeface="Wingdings" pitchFamily="2" charset="2"/>
              <a:buChar char="q"/>
            </a:pPr>
            <a:r>
              <a:rPr lang="en-US" dirty="0"/>
              <a:t>Back ups</a:t>
            </a:r>
          </a:p>
          <a:p>
            <a:pPr lvl="0">
              <a:spcBef>
                <a:spcPts val="1200"/>
              </a:spcBef>
              <a:buFont typeface="Wingdings" pitchFamily="2" charset="2"/>
              <a:buChar char="q"/>
            </a:pPr>
            <a:r>
              <a:rPr lang="en-US" dirty="0"/>
              <a:t>Double Play Footwork</a:t>
            </a:r>
          </a:p>
          <a:p>
            <a:pPr lvl="0">
              <a:spcBef>
                <a:spcPts val="1200"/>
              </a:spcBef>
              <a:buFont typeface="Wingdings" pitchFamily="2" charset="2"/>
              <a:buChar char="q"/>
            </a:pPr>
            <a:r>
              <a:rPr lang="en-US" dirty="0"/>
              <a:t>Relays/Cuts</a:t>
            </a:r>
          </a:p>
          <a:p>
            <a:pPr lvl="0">
              <a:spcBef>
                <a:spcPts val="1200"/>
              </a:spcBef>
              <a:buFont typeface="Wingdings" pitchFamily="2" charset="2"/>
              <a:buChar char="q"/>
            </a:pPr>
            <a:r>
              <a:rPr lang="en-US" dirty="0"/>
              <a:t>Pickoffs</a:t>
            </a:r>
          </a:p>
          <a:p>
            <a:pPr lvl="0">
              <a:spcBef>
                <a:spcPts val="1200"/>
              </a:spcBef>
              <a:buFont typeface="Wingdings" pitchFamily="2" charset="2"/>
              <a:buChar char="q"/>
            </a:pPr>
            <a:r>
              <a:rPr lang="en-US" dirty="0"/>
              <a:t>Holding Runners</a:t>
            </a:r>
          </a:p>
          <a:p>
            <a:endParaRPr lang="en-US" sz="2800" dirty="0" smtClean="0"/>
          </a:p>
        </p:txBody>
      </p:sp>
      <p:pic>
        <p:nvPicPr>
          <p:cNvPr id="5"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4259087214"/>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229600" cy="1252728"/>
          </a:xfrm>
        </p:spPr>
        <p:txBody>
          <a:bodyPr/>
          <a:lstStyle/>
          <a:p>
            <a:r>
              <a:rPr lang="en-US" dirty="0" smtClean="0"/>
              <a:t>Defensive Checklist: Outfield</a:t>
            </a:r>
            <a:endParaRPr lang="en-US" dirty="0"/>
          </a:p>
        </p:txBody>
      </p:sp>
      <p:sp>
        <p:nvSpPr>
          <p:cNvPr id="3" name="Content Placeholder 2"/>
          <p:cNvSpPr>
            <a:spLocks noGrp="1"/>
          </p:cNvSpPr>
          <p:nvPr>
            <p:ph idx="1"/>
          </p:nvPr>
        </p:nvSpPr>
        <p:spPr>
          <a:xfrm>
            <a:off x="0" y="1752600"/>
            <a:ext cx="9144000" cy="5334000"/>
          </a:xfrm>
        </p:spPr>
        <p:txBody>
          <a:bodyPr numCol="2">
            <a:noAutofit/>
          </a:bodyPr>
          <a:lstStyle/>
          <a:p>
            <a:pPr>
              <a:spcBef>
                <a:spcPts val="1200"/>
              </a:spcBef>
              <a:buFont typeface="Wingdings" pitchFamily="2" charset="2"/>
              <a:buChar char="q"/>
            </a:pPr>
            <a:r>
              <a:rPr lang="en-US" dirty="0"/>
              <a:t>Grounders</a:t>
            </a:r>
          </a:p>
          <a:p>
            <a:pPr>
              <a:spcBef>
                <a:spcPts val="1200"/>
              </a:spcBef>
              <a:buFont typeface="Wingdings" pitchFamily="2" charset="2"/>
              <a:buChar char="q"/>
            </a:pPr>
            <a:r>
              <a:rPr lang="en-US" dirty="0"/>
              <a:t>Fly Balls</a:t>
            </a:r>
          </a:p>
          <a:p>
            <a:pPr>
              <a:spcBef>
                <a:spcPts val="1200"/>
              </a:spcBef>
              <a:buFont typeface="Wingdings" pitchFamily="2" charset="2"/>
              <a:buChar char="q"/>
            </a:pPr>
            <a:r>
              <a:rPr lang="en-US" dirty="0"/>
              <a:t>Communication</a:t>
            </a:r>
          </a:p>
          <a:p>
            <a:pPr>
              <a:spcBef>
                <a:spcPts val="1200"/>
              </a:spcBef>
              <a:buFont typeface="Wingdings" pitchFamily="2" charset="2"/>
              <a:buChar char="q"/>
            </a:pPr>
            <a:r>
              <a:rPr lang="en-US" dirty="0"/>
              <a:t>Back ups</a:t>
            </a:r>
          </a:p>
          <a:p>
            <a:pPr>
              <a:spcBef>
                <a:spcPts val="1200"/>
              </a:spcBef>
              <a:buFont typeface="Wingdings" pitchFamily="2" charset="2"/>
              <a:buChar char="q"/>
            </a:pPr>
            <a:r>
              <a:rPr lang="en-US" dirty="0"/>
              <a:t>Throwing to Bases</a:t>
            </a:r>
          </a:p>
          <a:p>
            <a:pPr>
              <a:spcBef>
                <a:spcPts val="1200"/>
              </a:spcBef>
              <a:buFont typeface="Wingdings" pitchFamily="2" charset="2"/>
              <a:buChar char="q"/>
            </a:pPr>
            <a:endParaRPr lang="en-US" dirty="0"/>
          </a:p>
          <a:p>
            <a:pPr>
              <a:spcBef>
                <a:spcPts val="1200"/>
              </a:spcBef>
              <a:buFont typeface="Wingdings" pitchFamily="2" charset="2"/>
              <a:buChar char="q"/>
            </a:pPr>
            <a:endParaRPr lang="en-US" dirty="0"/>
          </a:p>
          <a:p>
            <a:pPr>
              <a:spcBef>
                <a:spcPts val="1200"/>
              </a:spcBef>
              <a:buFont typeface="Wingdings" pitchFamily="2" charset="2"/>
              <a:buChar char="q"/>
            </a:pPr>
            <a:endParaRPr lang="en-US" dirty="0"/>
          </a:p>
          <a:p>
            <a:pPr>
              <a:spcBef>
                <a:spcPts val="1200"/>
              </a:spcBef>
              <a:buFont typeface="Wingdings" pitchFamily="2" charset="2"/>
              <a:buChar char="q"/>
            </a:pPr>
            <a:r>
              <a:rPr lang="en-US" dirty="0" smtClean="0"/>
              <a:t>Fielding </a:t>
            </a:r>
            <a:r>
              <a:rPr lang="en-US" dirty="0"/>
              <a:t>on the Charge</a:t>
            </a:r>
          </a:p>
          <a:p>
            <a:pPr>
              <a:spcBef>
                <a:spcPts val="1200"/>
              </a:spcBef>
              <a:buFont typeface="Wingdings" pitchFamily="2" charset="2"/>
              <a:buChar char="q"/>
            </a:pPr>
            <a:r>
              <a:rPr lang="en-US" dirty="0"/>
              <a:t>Diving</a:t>
            </a:r>
          </a:p>
          <a:p>
            <a:pPr>
              <a:spcBef>
                <a:spcPts val="1200"/>
              </a:spcBef>
              <a:buFont typeface="Wingdings" pitchFamily="2" charset="2"/>
              <a:buChar char="q"/>
            </a:pPr>
            <a:r>
              <a:rPr lang="en-US" dirty="0"/>
              <a:t>Playing the Fence</a:t>
            </a:r>
          </a:p>
          <a:p>
            <a:pPr>
              <a:spcBef>
                <a:spcPts val="1200"/>
              </a:spcBef>
              <a:buFont typeface="Wingdings" pitchFamily="2" charset="2"/>
              <a:buChar char="q"/>
            </a:pPr>
            <a:r>
              <a:rPr lang="en-US" dirty="0"/>
              <a:t>Slapper Defense</a:t>
            </a:r>
          </a:p>
          <a:p>
            <a:pPr>
              <a:spcBef>
                <a:spcPts val="1200"/>
              </a:spcBef>
              <a:buFont typeface="Wingdings" pitchFamily="2" charset="2"/>
              <a:buChar char="q"/>
            </a:pPr>
            <a:r>
              <a:rPr lang="en-US" dirty="0"/>
              <a:t>Movement and Coverage </a:t>
            </a:r>
          </a:p>
          <a:p>
            <a:endParaRPr lang="en-US" sz="2800" dirty="0" smtClean="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311686913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229600" cy="1252728"/>
          </a:xfrm>
        </p:spPr>
        <p:txBody>
          <a:bodyPr/>
          <a:lstStyle/>
          <a:p>
            <a:r>
              <a:rPr lang="en-US" dirty="0" smtClean="0"/>
              <a:t>Defensive Checklist: Pitchers</a:t>
            </a:r>
            <a:endParaRPr lang="en-US" dirty="0"/>
          </a:p>
        </p:txBody>
      </p:sp>
      <p:sp>
        <p:nvSpPr>
          <p:cNvPr id="3" name="Content Placeholder 2"/>
          <p:cNvSpPr>
            <a:spLocks noGrp="1"/>
          </p:cNvSpPr>
          <p:nvPr>
            <p:ph idx="1"/>
          </p:nvPr>
        </p:nvSpPr>
        <p:spPr>
          <a:xfrm>
            <a:off x="0" y="1828800"/>
            <a:ext cx="8991600" cy="5334000"/>
          </a:xfrm>
        </p:spPr>
        <p:txBody>
          <a:bodyPr numCol="2">
            <a:noAutofit/>
          </a:bodyPr>
          <a:lstStyle/>
          <a:p>
            <a:pPr lvl="0">
              <a:spcBef>
                <a:spcPts val="1200"/>
              </a:spcBef>
              <a:buFont typeface="Wingdings" pitchFamily="2" charset="2"/>
              <a:buChar char="q"/>
            </a:pPr>
            <a:r>
              <a:rPr lang="en-US" dirty="0"/>
              <a:t>Grounders</a:t>
            </a:r>
          </a:p>
          <a:p>
            <a:pPr lvl="0">
              <a:spcBef>
                <a:spcPts val="1200"/>
              </a:spcBef>
              <a:buFont typeface="Wingdings" pitchFamily="2" charset="2"/>
              <a:buChar char="q"/>
            </a:pPr>
            <a:r>
              <a:rPr lang="en-US" dirty="0"/>
              <a:t>Pop-ups</a:t>
            </a:r>
          </a:p>
          <a:p>
            <a:pPr lvl="0">
              <a:spcBef>
                <a:spcPts val="1200"/>
              </a:spcBef>
              <a:buFont typeface="Wingdings" pitchFamily="2" charset="2"/>
              <a:buChar char="q"/>
            </a:pPr>
            <a:r>
              <a:rPr lang="en-US" dirty="0"/>
              <a:t>Throws to Bases</a:t>
            </a:r>
          </a:p>
          <a:p>
            <a:pPr lvl="0">
              <a:spcBef>
                <a:spcPts val="1200"/>
              </a:spcBef>
              <a:buFont typeface="Wingdings" pitchFamily="2" charset="2"/>
              <a:buChar char="q"/>
            </a:pPr>
            <a:r>
              <a:rPr lang="en-US" dirty="0"/>
              <a:t>Bunt </a:t>
            </a:r>
            <a:r>
              <a:rPr lang="en-US" dirty="0" smtClean="0"/>
              <a:t>Defense</a:t>
            </a:r>
          </a:p>
          <a:p>
            <a:pPr lvl="0">
              <a:spcBef>
                <a:spcPts val="1200"/>
              </a:spcBef>
              <a:buFont typeface="Wingdings" pitchFamily="2" charset="2"/>
              <a:buChar char="q"/>
            </a:pPr>
            <a:endParaRPr lang="en-US" dirty="0"/>
          </a:p>
          <a:p>
            <a:pPr lvl="0">
              <a:spcBef>
                <a:spcPts val="1200"/>
              </a:spcBef>
              <a:buFont typeface="Wingdings" pitchFamily="2" charset="2"/>
              <a:buChar char="q"/>
            </a:pPr>
            <a:endParaRPr lang="en-US" dirty="0" smtClean="0"/>
          </a:p>
          <a:p>
            <a:pPr lvl="0">
              <a:spcBef>
                <a:spcPts val="1200"/>
              </a:spcBef>
              <a:buFont typeface="Wingdings" pitchFamily="2" charset="2"/>
              <a:buChar char="q"/>
            </a:pPr>
            <a:endParaRPr lang="en-US" dirty="0"/>
          </a:p>
          <a:p>
            <a:pPr lvl="0">
              <a:spcBef>
                <a:spcPts val="1200"/>
              </a:spcBef>
              <a:buFont typeface="Wingdings" pitchFamily="2" charset="2"/>
              <a:buChar char="q"/>
            </a:pPr>
            <a:endParaRPr lang="en-US" dirty="0"/>
          </a:p>
          <a:p>
            <a:pPr lvl="0">
              <a:spcBef>
                <a:spcPts val="1200"/>
              </a:spcBef>
              <a:buFont typeface="Wingdings" pitchFamily="2" charset="2"/>
              <a:buChar char="q"/>
            </a:pPr>
            <a:r>
              <a:rPr lang="en-US" dirty="0"/>
              <a:t>Covering Home</a:t>
            </a:r>
          </a:p>
          <a:p>
            <a:pPr lvl="0">
              <a:spcBef>
                <a:spcPts val="1200"/>
              </a:spcBef>
              <a:buFont typeface="Wingdings" pitchFamily="2" charset="2"/>
              <a:buChar char="q"/>
            </a:pPr>
            <a:r>
              <a:rPr lang="en-US" dirty="0"/>
              <a:t>Pitch outs</a:t>
            </a:r>
          </a:p>
          <a:p>
            <a:pPr lvl="0">
              <a:spcBef>
                <a:spcPts val="1200"/>
              </a:spcBef>
              <a:buFont typeface="Wingdings" pitchFamily="2" charset="2"/>
              <a:buChar char="q"/>
            </a:pPr>
            <a:r>
              <a:rPr lang="en-US" dirty="0"/>
              <a:t>Intentional Walks</a:t>
            </a:r>
          </a:p>
          <a:p>
            <a:pPr lvl="0">
              <a:spcBef>
                <a:spcPts val="1200"/>
              </a:spcBef>
              <a:buFont typeface="Wingdings" pitchFamily="2" charset="2"/>
              <a:buChar char="q"/>
            </a:pPr>
            <a:r>
              <a:rPr lang="en-US" dirty="0"/>
              <a:t>Pitching Mechanics and Strategy</a:t>
            </a:r>
          </a:p>
          <a:p>
            <a:endParaRPr lang="en-US" sz="2800" dirty="0" smtClean="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196491517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229600" cy="1252728"/>
          </a:xfrm>
        </p:spPr>
        <p:txBody>
          <a:bodyPr/>
          <a:lstStyle/>
          <a:p>
            <a:r>
              <a:rPr lang="en-US" dirty="0" smtClean="0"/>
              <a:t>Defensive Checklist: Catchers</a:t>
            </a:r>
            <a:endParaRPr lang="en-US" dirty="0"/>
          </a:p>
        </p:txBody>
      </p:sp>
      <p:sp>
        <p:nvSpPr>
          <p:cNvPr id="3" name="Content Placeholder 2"/>
          <p:cNvSpPr>
            <a:spLocks noGrp="1"/>
          </p:cNvSpPr>
          <p:nvPr>
            <p:ph idx="1"/>
          </p:nvPr>
        </p:nvSpPr>
        <p:spPr>
          <a:xfrm>
            <a:off x="0" y="1676400"/>
            <a:ext cx="9144000" cy="5334000"/>
          </a:xfrm>
        </p:spPr>
        <p:txBody>
          <a:bodyPr numCol="2">
            <a:noAutofit/>
          </a:bodyPr>
          <a:lstStyle/>
          <a:p>
            <a:pPr>
              <a:spcBef>
                <a:spcPts val="1200"/>
              </a:spcBef>
              <a:buFont typeface="Wingdings" pitchFamily="2" charset="2"/>
              <a:buChar char="q"/>
            </a:pPr>
            <a:r>
              <a:rPr lang="en-US" dirty="0"/>
              <a:t>Blocking</a:t>
            </a:r>
          </a:p>
          <a:p>
            <a:pPr>
              <a:spcBef>
                <a:spcPts val="1200"/>
              </a:spcBef>
              <a:buFont typeface="Wingdings" pitchFamily="2" charset="2"/>
              <a:buChar char="q"/>
            </a:pPr>
            <a:r>
              <a:rPr lang="en-US" dirty="0"/>
              <a:t>Pop-ups</a:t>
            </a:r>
          </a:p>
          <a:p>
            <a:pPr>
              <a:spcBef>
                <a:spcPts val="1200"/>
              </a:spcBef>
              <a:buFont typeface="Wingdings" pitchFamily="2" charset="2"/>
              <a:buChar char="q"/>
            </a:pPr>
            <a:r>
              <a:rPr lang="en-US" dirty="0"/>
              <a:t>Tag plays</a:t>
            </a:r>
          </a:p>
          <a:p>
            <a:pPr>
              <a:spcBef>
                <a:spcPts val="1200"/>
              </a:spcBef>
              <a:buFont typeface="Wingdings" pitchFamily="2" charset="2"/>
              <a:buChar char="q"/>
            </a:pPr>
            <a:r>
              <a:rPr lang="en-US" dirty="0"/>
              <a:t>Past Balls</a:t>
            </a:r>
          </a:p>
          <a:p>
            <a:pPr>
              <a:spcBef>
                <a:spcPts val="1200"/>
              </a:spcBef>
              <a:buFont typeface="Wingdings" pitchFamily="2" charset="2"/>
              <a:buChar char="q"/>
            </a:pPr>
            <a:r>
              <a:rPr lang="en-US" dirty="0"/>
              <a:t>Pick offs and Pitch outs</a:t>
            </a:r>
          </a:p>
          <a:p>
            <a:pPr>
              <a:spcBef>
                <a:spcPts val="1200"/>
              </a:spcBef>
              <a:buFont typeface="Wingdings" pitchFamily="2" charset="2"/>
              <a:buChar char="q"/>
            </a:pPr>
            <a:r>
              <a:rPr lang="en-US" dirty="0"/>
              <a:t>Steals</a:t>
            </a:r>
          </a:p>
          <a:p>
            <a:pPr>
              <a:spcBef>
                <a:spcPts val="1200"/>
              </a:spcBef>
              <a:buFont typeface="Wingdings" pitchFamily="2" charset="2"/>
              <a:buChar char="q"/>
            </a:pPr>
            <a:r>
              <a:rPr lang="en-US" dirty="0"/>
              <a:t>Bunt Coverage</a:t>
            </a:r>
          </a:p>
          <a:p>
            <a:pPr>
              <a:spcBef>
                <a:spcPts val="1200"/>
              </a:spcBef>
              <a:buFont typeface="Wingdings" pitchFamily="2" charset="2"/>
              <a:buChar char="q"/>
            </a:pPr>
            <a:r>
              <a:rPr lang="en-US" dirty="0"/>
              <a:t>Back ups</a:t>
            </a:r>
          </a:p>
          <a:p>
            <a:pPr>
              <a:spcBef>
                <a:spcPts val="1200"/>
              </a:spcBef>
              <a:buFont typeface="Wingdings" pitchFamily="2" charset="2"/>
              <a:buChar char="q"/>
            </a:pPr>
            <a:r>
              <a:rPr lang="en-US" dirty="0"/>
              <a:t>Cut offs</a:t>
            </a:r>
          </a:p>
          <a:p>
            <a:pPr>
              <a:spcBef>
                <a:spcPts val="1200"/>
              </a:spcBef>
              <a:buFont typeface="Wingdings" pitchFamily="2" charset="2"/>
              <a:buChar char="q"/>
            </a:pPr>
            <a:r>
              <a:rPr lang="en-US" dirty="0"/>
              <a:t>Double Play Footwork</a:t>
            </a:r>
          </a:p>
          <a:p>
            <a:pPr>
              <a:spcBef>
                <a:spcPts val="1200"/>
              </a:spcBef>
              <a:buFont typeface="Wingdings" pitchFamily="2" charset="2"/>
              <a:buChar char="q"/>
            </a:pPr>
            <a:r>
              <a:rPr lang="en-US" dirty="0"/>
              <a:t>Intentional Walks</a:t>
            </a:r>
          </a:p>
          <a:p>
            <a:pPr>
              <a:spcBef>
                <a:spcPts val="1200"/>
              </a:spcBef>
              <a:buFont typeface="Wingdings" pitchFamily="2" charset="2"/>
              <a:buChar char="q"/>
            </a:pPr>
            <a:r>
              <a:rPr lang="en-US" dirty="0"/>
              <a:t>Receiving and Giving Signals</a:t>
            </a:r>
          </a:p>
          <a:p>
            <a:pPr>
              <a:spcBef>
                <a:spcPts val="1200"/>
              </a:spcBef>
              <a:buFont typeface="Wingdings" pitchFamily="2" charset="2"/>
              <a:buChar char="q"/>
            </a:pPr>
            <a:r>
              <a:rPr lang="en-US" dirty="0"/>
              <a:t>Handling Pitchers</a:t>
            </a:r>
          </a:p>
          <a:p>
            <a:pPr>
              <a:spcBef>
                <a:spcPts val="1200"/>
              </a:spcBef>
              <a:buFont typeface="Wingdings" pitchFamily="2" charset="2"/>
              <a:buChar char="q"/>
            </a:pPr>
            <a:r>
              <a:rPr lang="en-US" dirty="0"/>
              <a:t>Calling a Game </a:t>
            </a:r>
          </a:p>
          <a:p>
            <a:endParaRPr lang="en-US" sz="2800" dirty="0" smtClean="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54385895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229600" cy="1252728"/>
          </a:xfrm>
        </p:spPr>
        <p:txBody>
          <a:bodyPr/>
          <a:lstStyle/>
          <a:p>
            <a:r>
              <a:rPr lang="en-US" dirty="0" smtClean="0"/>
              <a:t>Defensive Checklist: Team</a:t>
            </a:r>
            <a:endParaRPr lang="en-US" dirty="0"/>
          </a:p>
        </p:txBody>
      </p:sp>
      <p:sp>
        <p:nvSpPr>
          <p:cNvPr id="3" name="Content Placeholder 2"/>
          <p:cNvSpPr>
            <a:spLocks noGrp="1"/>
          </p:cNvSpPr>
          <p:nvPr>
            <p:ph idx="1"/>
          </p:nvPr>
        </p:nvSpPr>
        <p:spPr>
          <a:xfrm>
            <a:off x="228600" y="1676400"/>
            <a:ext cx="8915400" cy="5334000"/>
          </a:xfrm>
        </p:spPr>
        <p:txBody>
          <a:bodyPr numCol="1">
            <a:noAutofit/>
          </a:bodyPr>
          <a:lstStyle/>
          <a:p>
            <a:pPr lvl="0">
              <a:spcBef>
                <a:spcPts val="1200"/>
              </a:spcBef>
              <a:buFont typeface="Wingdings" pitchFamily="2" charset="2"/>
              <a:buChar char="q"/>
            </a:pPr>
            <a:r>
              <a:rPr lang="en-US" dirty="0"/>
              <a:t>Rundowns</a:t>
            </a:r>
          </a:p>
          <a:p>
            <a:pPr lvl="0">
              <a:spcBef>
                <a:spcPts val="1200"/>
              </a:spcBef>
              <a:buFont typeface="Wingdings" pitchFamily="2" charset="2"/>
              <a:buChar char="q"/>
            </a:pPr>
            <a:r>
              <a:rPr lang="en-US" dirty="0"/>
              <a:t>1st and 3rd Plays</a:t>
            </a:r>
          </a:p>
          <a:p>
            <a:pPr lvl="0">
              <a:spcBef>
                <a:spcPts val="1200"/>
              </a:spcBef>
              <a:buFont typeface="Wingdings" pitchFamily="2" charset="2"/>
              <a:buChar char="q"/>
            </a:pPr>
            <a:r>
              <a:rPr lang="en-US" dirty="0"/>
              <a:t>Relays and Cut offs</a:t>
            </a:r>
          </a:p>
          <a:p>
            <a:pPr lvl="0">
              <a:spcBef>
                <a:spcPts val="1200"/>
              </a:spcBef>
              <a:buFont typeface="Wingdings" pitchFamily="2" charset="2"/>
              <a:buChar char="q"/>
            </a:pPr>
            <a:r>
              <a:rPr lang="en-US" dirty="0" smtClean="0"/>
              <a:t>Situational Positioning and Movement</a:t>
            </a:r>
          </a:p>
          <a:p>
            <a:pPr lvl="1">
              <a:spcBef>
                <a:spcPts val="1200"/>
              </a:spcBef>
              <a:buFont typeface="Wingdings" pitchFamily="2" charset="2"/>
              <a:buChar char="q"/>
            </a:pPr>
            <a:r>
              <a:rPr lang="en-US" dirty="0" smtClean="0"/>
              <a:t>Bunt Coverage</a:t>
            </a:r>
            <a:endParaRPr lang="en-US" dirty="0"/>
          </a:p>
          <a:p>
            <a:pPr lvl="0">
              <a:spcBef>
                <a:spcPts val="1200"/>
              </a:spcBef>
              <a:buFont typeface="Wingdings" pitchFamily="2" charset="2"/>
              <a:buChar char="q"/>
            </a:pPr>
            <a:r>
              <a:rPr lang="en-US" dirty="0"/>
              <a:t>Set Plays</a:t>
            </a:r>
          </a:p>
          <a:p>
            <a:pPr lvl="0">
              <a:spcBef>
                <a:spcPts val="1200"/>
              </a:spcBef>
              <a:buFont typeface="Wingdings" pitchFamily="2" charset="2"/>
              <a:buChar char="q"/>
            </a:pPr>
            <a:r>
              <a:rPr lang="en-US" dirty="0" smtClean="0"/>
              <a:t>Communication</a:t>
            </a:r>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189233302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a:t>
            </a:r>
            <a:endParaRPr lang="en-US" dirty="0"/>
          </a:p>
        </p:txBody>
      </p:sp>
      <p:sp>
        <p:nvSpPr>
          <p:cNvPr id="3" name="Content Placeholder 2"/>
          <p:cNvSpPr>
            <a:spLocks noGrp="1"/>
          </p:cNvSpPr>
          <p:nvPr>
            <p:ph idx="1"/>
          </p:nvPr>
        </p:nvSpPr>
        <p:spPr/>
        <p:txBody>
          <a:bodyPr/>
          <a:lstStyle/>
          <a:p>
            <a:r>
              <a:rPr lang="en-US" dirty="0" smtClean="0"/>
              <a:t>Relays and cuts</a:t>
            </a:r>
            <a:endParaRPr lang="en-US" dirty="0"/>
          </a:p>
          <a:p>
            <a:r>
              <a:rPr lang="en-US" dirty="0" smtClean="0"/>
              <a:t>Rundowns</a:t>
            </a:r>
          </a:p>
          <a:p>
            <a:r>
              <a:rPr lang="en-US" dirty="0" smtClean="0"/>
              <a:t>Flips and Tags</a:t>
            </a:r>
          </a:p>
          <a:p>
            <a:r>
              <a:rPr lang="en-US" dirty="0" smtClean="0"/>
              <a:t>1</a:t>
            </a:r>
            <a:r>
              <a:rPr lang="en-US" baseline="30000" dirty="0" smtClean="0"/>
              <a:t>st</a:t>
            </a:r>
            <a:r>
              <a:rPr lang="en-US" dirty="0" smtClean="0"/>
              <a:t> base footwork</a:t>
            </a:r>
          </a:p>
          <a:p>
            <a:r>
              <a:rPr lang="en-US" dirty="0" smtClean="0"/>
              <a:t>Double play footwork</a:t>
            </a:r>
          </a:p>
          <a:p>
            <a:r>
              <a:rPr lang="en-US" dirty="0" smtClean="0"/>
              <a:t>Bunt coverage</a:t>
            </a:r>
          </a:p>
          <a:p>
            <a:endParaRPr lang="en-US" dirty="0" smtClean="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141435678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7" name="Title 1"/>
          <p:cNvSpPr>
            <a:spLocks noGrp="1"/>
          </p:cNvSpPr>
          <p:nvPr>
            <p:ph type="title"/>
          </p:nvPr>
        </p:nvSpPr>
        <p:spPr>
          <a:xfrm>
            <a:off x="457200" y="155448"/>
            <a:ext cx="8229600" cy="1252728"/>
          </a:xfrm>
        </p:spPr>
        <p:txBody>
          <a:bodyPr/>
          <a:lstStyle/>
          <a:p>
            <a:r>
              <a:rPr lang="en-US" dirty="0" smtClean="0"/>
              <a:t>General Philosophies</a:t>
            </a:r>
            <a:endParaRPr lang="en-US" dirty="0"/>
          </a:p>
        </p:txBody>
      </p:sp>
      <p:sp>
        <p:nvSpPr>
          <p:cNvPr id="6" name="Content Placeholder 5"/>
          <p:cNvSpPr>
            <a:spLocks noGrp="1"/>
          </p:cNvSpPr>
          <p:nvPr>
            <p:ph idx="1"/>
          </p:nvPr>
        </p:nvSpPr>
        <p:spPr>
          <a:xfrm>
            <a:off x="304800" y="1676400"/>
            <a:ext cx="8534400" cy="4953001"/>
          </a:xfrm>
        </p:spPr>
        <p:txBody>
          <a:bodyPr>
            <a:normAutofit fontScale="92500" lnSpcReduction="10000"/>
          </a:bodyPr>
          <a:lstStyle/>
          <a:p>
            <a:pPr>
              <a:spcBef>
                <a:spcPts val="1200"/>
              </a:spcBef>
            </a:pPr>
            <a:r>
              <a:rPr lang="en-US" dirty="0" smtClean="0"/>
              <a:t>Coaching Athletes vs. Softball players vs. Specialization</a:t>
            </a:r>
          </a:p>
          <a:p>
            <a:pPr>
              <a:spcBef>
                <a:spcPts val="1200"/>
              </a:spcBef>
            </a:pPr>
            <a:r>
              <a:rPr lang="en-US" dirty="0" smtClean="0"/>
              <a:t>Coaching Females</a:t>
            </a:r>
          </a:p>
          <a:p>
            <a:pPr lvl="1">
              <a:spcBef>
                <a:spcPts val="1200"/>
              </a:spcBef>
            </a:pPr>
            <a:r>
              <a:rPr lang="en-US" dirty="0" smtClean="0"/>
              <a:t>Body language, tone of  voice, criticism, competition, need to please, public praise, standing out in crowd, social need</a:t>
            </a:r>
          </a:p>
          <a:p>
            <a:pPr>
              <a:spcBef>
                <a:spcPts val="1200"/>
              </a:spcBef>
            </a:pPr>
            <a:r>
              <a:rPr lang="en-US" dirty="0" smtClean="0"/>
              <a:t>5 fundamentals of softball</a:t>
            </a:r>
          </a:p>
          <a:p>
            <a:pPr lvl="1">
              <a:spcBef>
                <a:spcPts val="1200"/>
              </a:spcBef>
            </a:pPr>
            <a:r>
              <a:rPr lang="en-US" dirty="0" smtClean="0"/>
              <a:t>throw, catch, field, hit, run – 95% rule</a:t>
            </a:r>
          </a:p>
          <a:p>
            <a:pPr>
              <a:spcBef>
                <a:spcPts val="1200"/>
              </a:spcBef>
            </a:pPr>
            <a:r>
              <a:rPr lang="en-US" dirty="0" smtClean="0"/>
              <a:t>Discipline, focus, intensity – game speed – Practice with a purpose</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hitebear.k12.mn.us/graphics/about/wblahs_pawprint_166b.png"/>
          <p:cNvPicPr>
            <a:picLocks noChangeAspect="1" noChangeArrowheads="1"/>
          </p:cNvPicPr>
          <p:nvPr/>
        </p:nvPicPr>
        <p:blipFill>
          <a:blip r:embed="rId2" cstate="print"/>
          <a:srcRect/>
          <a:stretch>
            <a:fillRect/>
          </a:stretch>
        </p:blipFill>
        <p:spPr bwMode="auto">
          <a:xfrm>
            <a:off x="7162800" y="304800"/>
            <a:ext cx="1676400" cy="2014219"/>
          </a:xfrm>
          <a:prstGeom prst="rect">
            <a:avLst/>
          </a:prstGeom>
          <a:noFill/>
          <a:effectLst>
            <a:outerShdw blurRad="63500" dist="63500" sx="102000" sy="102000" algn="ctr" rotWithShape="0">
              <a:prstClr val="black">
                <a:alpha val="60000"/>
              </a:prstClr>
            </a:outerShdw>
          </a:effectLst>
        </p:spPr>
      </p:pic>
      <p:sp>
        <p:nvSpPr>
          <p:cNvPr id="8" name="Title 7"/>
          <p:cNvSpPr>
            <a:spLocks noGrp="1"/>
          </p:cNvSpPr>
          <p:nvPr>
            <p:ph type="title"/>
          </p:nvPr>
        </p:nvSpPr>
        <p:spPr>
          <a:xfrm>
            <a:off x="152400" y="496824"/>
            <a:ext cx="8013192" cy="1636776"/>
          </a:xfrm>
        </p:spPr>
        <p:txBody>
          <a:bodyPr>
            <a:normAutofit/>
          </a:bodyPr>
          <a:lstStyle/>
          <a:p>
            <a:r>
              <a:rPr lang="en-US" sz="5400" dirty="0" smtClean="0"/>
              <a:t>Catching Mechanics</a:t>
            </a:r>
            <a:endParaRPr lang="en-US" sz="5400" dirty="0"/>
          </a:p>
        </p:txBody>
      </p:sp>
      <p:pic>
        <p:nvPicPr>
          <p:cNvPr id="76802" name="Picture 2" descr="http://www.poyi.org/65/photos/06second/01.jpg"/>
          <p:cNvPicPr>
            <a:picLocks noChangeAspect="1" noChangeArrowheads="1"/>
          </p:cNvPicPr>
          <p:nvPr/>
        </p:nvPicPr>
        <p:blipFill>
          <a:blip r:embed="rId3" cstate="print"/>
          <a:srcRect l="9265" r="11316"/>
          <a:stretch>
            <a:fillRect/>
          </a:stretch>
        </p:blipFill>
        <p:spPr bwMode="auto">
          <a:xfrm>
            <a:off x="0" y="2667000"/>
            <a:ext cx="4572000" cy="4191000"/>
          </a:xfrm>
          <a:prstGeom prst="rect">
            <a:avLst/>
          </a:prstGeom>
          <a:noFill/>
        </p:spPr>
      </p:pic>
      <p:pic>
        <p:nvPicPr>
          <p:cNvPr id="76804" name="Picture 4" descr="http://image.cdnllnwnl.xosnetwork.com/pics31/640/AK/AKZBRUVGMSENENX.20100602210053.jpg"/>
          <p:cNvPicPr>
            <a:picLocks noChangeAspect="1" noChangeArrowheads="1"/>
          </p:cNvPicPr>
          <p:nvPr/>
        </p:nvPicPr>
        <p:blipFill>
          <a:blip r:embed="rId4" cstate="print"/>
          <a:srcRect l="6198" r="8802"/>
          <a:stretch>
            <a:fillRect/>
          </a:stretch>
        </p:blipFill>
        <p:spPr bwMode="auto">
          <a:xfrm>
            <a:off x="4394200" y="2667000"/>
            <a:ext cx="4749800" cy="4191000"/>
          </a:xfrm>
          <a:prstGeom prst="rect">
            <a:avLst/>
          </a:prstGeom>
          <a:noFill/>
        </p:spPr>
      </p:pic>
    </p:spTree>
    <p:extLst>
      <p:ext uri="{BB962C8B-B14F-4D97-AF65-F5344CB8AC3E}">
        <p14:creationId xmlns:p14="http://schemas.microsoft.com/office/powerpoint/2010/main" val="234307667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Catching: Stance</a:t>
            </a:r>
            <a:endParaRPr lang="en-US" dirty="0"/>
          </a:p>
        </p:txBody>
      </p:sp>
      <p:sp>
        <p:nvSpPr>
          <p:cNvPr id="3" name="Content Placeholder 2"/>
          <p:cNvSpPr>
            <a:spLocks noGrp="1"/>
          </p:cNvSpPr>
          <p:nvPr>
            <p:ph idx="1"/>
          </p:nvPr>
        </p:nvSpPr>
        <p:spPr>
          <a:xfrm>
            <a:off x="304800" y="1524000"/>
            <a:ext cx="8610600" cy="5082803"/>
          </a:xfrm>
        </p:spPr>
        <p:txBody>
          <a:bodyPr>
            <a:noAutofit/>
          </a:bodyPr>
          <a:lstStyle/>
          <a:p>
            <a:pPr marL="621792" indent="-457200">
              <a:buFont typeface="Wingdings" pitchFamily="2" charset="2"/>
              <a:buChar char="§"/>
            </a:pPr>
            <a:r>
              <a:rPr lang="en-US" sz="2800" b="1" dirty="0" smtClean="0"/>
              <a:t>Receiving </a:t>
            </a:r>
          </a:p>
          <a:p>
            <a:pPr marL="960120" lvl="1" indent="-457200">
              <a:buFont typeface="Arial" pitchFamily="34" charset="0"/>
              <a:buChar char="›"/>
            </a:pPr>
            <a:r>
              <a:rPr lang="en-US" sz="2400" dirty="0" smtClean="0"/>
              <a:t>Wide stance: feet even with or outside of shoulders</a:t>
            </a:r>
          </a:p>
          <a:p>
            <a:pPr marL="960120" lvl="1" indent="-457200">
              <a:buFont typeface="Arial" pitchFamily="34" charset="0"/>
              <a:buChar char="›"/>
            </a:pPr>
            <a:r>
              <a:rPr lang="en-US" sz="2400" dirty="0" smtClean="0"/>
              <a:t>Toes can point out so that you are comfortable and can get lower – on balls of feet</a:t>
            </a:r>
          </a:p>
          <a:p>
            <a:pPr marL="960120" lvl="1" indent="-457200">
              <a:buFont typeface="Arial" pitchFamily="34" charset="0"/>
              <a:buChar char="›"/>
            </a:pPr>
            <a:r>
              <a:rPr lang="en-US" sz="2400" dirty="0" smtClean="0"/>
              <a:t>Glove elbow flexed outside of knees</a:t>
            </a:r>
          </a:p>
          <a:p>
            <a:pPr marL="960120" lvl="1" indent="-457200">
              <a:buFont typeface="Arial" pitchFamily="34" charset="0"/>
              <a:buChar char="›"/>
            </a:pPr>
            <a:r>
              <a:rPr lang="en-US" sz="2400" dirty="0" smtClean="0"/>
              <a:t>Throwing hand behind or down grabbing heel of shin guard</a:t>
            </a:r>
          </a:p>
          <a:p>
            <a:pPr marL="621792" indent="-457200">
              <a:buFont typeface="Wingdings" pitchFamily="2" charset="2"/>
              <a:buChar char="§"/>
            </a:pPr>
            <a:r>
              <a:rPr lang="en-US" sz="2800" b="1" dirty="0" smtClean="0"/>
              <a:t>Signal Stance</a:t>
            </a:r>
          </a:p>
          <a:p>
            <a:pPr marL="960120" lvl="1" indent="-457200">
              <a:buFont typeface="Arial" pitchFamily="34" charset="0"/>
              <a:buChar char="›"/>
            </a:pPr>
            <a:r>
              <a:rPr lang="en-US" sz="2400" dirty="0" smtClean="0"/>
              <a:t>1st &amp; 3rd basemen should not see your signs</a:t>
            </a:r>
          </a:p>
          <a:p>
            <a:pPr marL="960120" lvl="1" indent="-457200">
              <a:buFont typeface="Arial" pitchFamily="34" charset="0"/>
              <a:buChar char="›"/>
            </a:pPr>
            <a:r>
              <a:rPr lang="en-US" sz="2400" dirty="0" smtClean="0"/>
              <a:t>Glove underneath left leg</a:t>
            </a:r>
          </a:p>
          <a:p>
            <a:pPr marL="621792" lvl="1" indent="-457200">
              <a:spcBef>
                <a:spcPts val="0"/>
              </a:spcBef>
              <a:buClr>
                <a:schemeClr val="accent1"/>
              </a:buClr>
              <a:buSzPct val="80000"/>
              <a:buFont typeface="Wingdings" pitchFamily="2" charset="2"/>
              <a:buChar char="§"/>
            </a:pPr>
            <a:r>
              <a:rPr lang="en-US" b="1" dirty="0" smtClean="0"/>
              <a:t>Runners on base </a:t>
            </a:r>
          </a:p>
          <a:p>
            <a:pPr marL="960120" lvl="1" indent="-457200">
              <a:buFont typeface="Arial" pitchFamily="34" charset="0"/>
              <a:buChar char="›"/>
            </a:pPr>
            <a:r>
              <a:rPr lang="en-US" sz="2400" dirty="0" smtClean="0"/>
              <a:t>Staggered stance – slightly higher</a:t>
            </a:r>
          </a:p>
          <a:p>
            <a:pPr marL="960120" lvl="1" indent="-457200">
              <a:buFont typeface="Arial" pitchFamily="34" charset="0"/>
              <a:buChar char="›"/>
            </a:pPr>
            <a:r>
              <a:rPr lang="en-US" sz="2400" dirty="0" smtClean="0"/>
              <a:t>2 hand catch</a:t>
            </a:r>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61119666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Catching: Stance</a:t>
            </a:r>
            <a:endParaRPr lang="en-US" dirty="0"/>
          </a:p>
        </p:txBody>
      </p:sp>
      <p:sp>
        <p:nvSpPr>
          <p:cNvPr id="3" name="Content Placeholder 2"/>
          <p:cNvSpPr>
            <a:spLocks noGrp="1"/>
          </p:cNvSpPr>
          <p:nvPr>
            <p:ph idx="1"/>
          </p:nvPr>
        </p:nvSpPr>
        <p:spPr>
          <a:xfrm>
            <a:off x="304800" y="1524000"/>
            <a:ext cx="8229600" cy="5082803"/>
          </a:xfrm>
        </p:spPr>
        <p:txBody>
          <a:bodyPr>
            <a:noAutofit/>
          </a:bodyPr>
          <a:lstStyle/>
          <a:p>
            <a:pPr marL="621792" indent="-457200">
              <a:buFont typeface="Wingdings" pitchFamily="2" charset="2"/>
              <a:buChar char="§"/>
            </a:pPr>
            <a:r>
              <a:rPr lang="en-US" sz="2800" b="1" dirty="0" smtClean="0"/>
              <a:t>Framing</a:t>
            </a:r>
          </a:p>
          <a:p>
            <a:pPr marL="960120" lvl="1" indent="-457200">
              <a:buFont typeface="Arial" pitchFamily="34" charset="0"/>
              <a:buChar char="›"/>
            </a:pPr>
            <a:r>
              <a:rPr lang="en-US" sz="2400" dirty="0"/>
              <a:t>Sway with pitch – quiet movements</a:t>
            </a:r>
          </a:p>
          <a:p>
            <a:pPr marL="960120" lvl="1" indent="-457200">
              <a:buFont typeface="Arial" pitchFamily="34" charset="0"/>
              <a:buChar char="›"/>
            </a:pPr>
            <a:r>
              <a:rPr lang="en-US" sz="2400" dirty="0"/>
              <a:t>Glove beats ball to spot</a:t>
            </a:r>
          </a:p>
          <a:p>
            <a:pPr marL="960120" lvl="1" indent="-457200">
              <a:buFont typeface="Arial" pitchFamily="34" charset="0"/>
              <a:buChar char="›"/>
            </a:pPr>
            <a:r>
              <a:rPr lang="en-US" sz="2400" dirty="0"/>
              <a:t>Catch around the ball – outside </a:t>
            </a:r>
          </a:p>
          <a:p>
            <a:pPr marL="621792" indent="-457200">
              <a:buFont typeface="Wingdings" pitchFamily="2" charset="2"/>
              <a:buChar char="§"/>
            </a:pPr>
            <a:r>
              <a:rPr lang="en-US" sz="2800" b="1" dirty="0" smtClean="0"/>
              <a:t>Blocking</a:t>
            </a:r>
          </a:p>
          <a:p>
            <a:pPr marL="960120" lvl="1" indent="-457200">
              <a:buFont typeface="Arial" pitchFamily="34" charset="0"/>
              <a:buChar char="›"/>
            </a:pPr>
            <a:r>
              <a:rPr lang="en-US" sz="2400" dirty="0"/>
              <a:t>Knees replace feet</a:t>
            </a:r>
          </a:p>
          <a:p>
            <a:pPr marL="960120" lvl="1" indent="-457200">
              <a:buFont typeface="Arial" pitchFamily="34" charset="0"/>
              <a:buChar char="›"/>
            </a:pPr>
            <a:r>
              <a:rPr lang="en-US" sz="2400" dirty="0"/>
              <a:t>Glove beats ball to 5 hole</a:t>
            </a:r>
          </a:p>
          <a:p>
            <a:pPr marL="960120" lvl="1" indent="-457200">
              <a:buFont typeface="Arial" pitchFamily="34" charset="0"/>
              <a:buChar char="›"/>
            </a:pPr>
            <a:r>
              <a:rPr lang="en-US" sz="2400" dirty="0"/>
              <a:t>Throwing hand behind glove</a:t>
            </a:r>
          </a:p>
          <a:p>
            <a:pPr marL="960120" lvl="1" indent="-457200">
              <a:buFont typeface="Arial" pitchFamily="34" charset="0"/>
              <a:buChar char="›"/>
            </a:pPr>
            <a:r>
              <a:rPr lang="en-US" sz="2400" dirty="0"/>
              <a:t>Elbows spread  - be big</a:t>
            </a:r>
          </a:p>
          <a:p>
            <a:pPr marL="960120" lvl="1" indent="-457200">
              <a:buFont typeface="Arial" pitchFamily="34" charset="0"/>
              <a:buChar char="›"/>
            </a:pPr>
            <a:r>
              <a:rPr lang="en-US" sz="2400" dirty="0"/>
              <a:t>Chin down</a:t>
            </a:r>
          </a:p>
          <a:p>
            <a:pPr marL="960120" lvl="1" indent="-457200">
              <a:buFont typeface="Arial" pitchFamily="34" charset="0"/>
              <a:buChar char="›"/>
            </a:pPr>
            <a:r>
              <a:rPr lang="en-US" sz="2400" dirty="0"/>
              <a:t>Chest over ball – stay tall</a:t>
            </a:r>
          </a:p>
          <a:p>
            <a:pPr marL="914400" lvl="1" indent="-457200">
              <a:buFont typeface="Wingdings" pitchFamily="2" charset="2"/>
              <a:buChar char="§"/>
            </a:pPr>
            <a:endParaRPr lang="en-US" sz="2400" dirty="0" smtClean="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pic>
        <p:nvPicPr>
          <p:cNvPr id="73730" name="Picture 2" descr="http://baseballthink.files.wordpress.com/2009/04/catcher-blocking-ball.jpg?w=500"/>
          <p:cNvPicPr>
            <a:picLocks noChangeAspect="1" noChangeArrowheads="1"/>
          </p:cNvPicPr>
          <p:nvPr/>
        </p:nvPicPr>
        <p:blipFill>
          <a:blip r:embed="rId3" cstate="print"/>
          <a:srcRect/>
          <a:stretch>
            <a:fillRect/>
          </a:stretch>
        </p:blipFill>
        <p:spPr bwMode="auto">
          <a:xfrm>
            <a:off x="6019800" y="3374518"/>
            <a:ext cx="3124200" cy="3483483"/>
          </a:xfrm>
          <a:prstGeom prst="rect">
            <a:avLst/>
          </a:prstGeom>
          <a:noFill/>
        </p:spPr>
      </p:pic>
    </p:spTree>
    <p:extLst>
      <p:ext uri="{BB962C8B-B14F-4D97-AF65-F5344CB8AC3E}">
        <p14:creationId xmlns:p14="http://schemas.microsoft.com/office/powerpoint/2010/main" val="61119666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Catching Mechanics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Pick offs and Steals</a:t>
            </a:r>
          </a:p>
          <a:p>
            <a:pPr lvl="1"/>
            <a:r>
              <a:rPr lang="en-US" dirty="0" smtClean="0"/>
              <a:t>Bring glove to throwing hand – quick</a:t>
            </a:r>
          </a:p>
          <a:p>
            <a:pPr lvl="1"/>
            <a:r>
              <a:rPr lang="en-US" dirty="0" smtClean="0"/>
              <a:t>Feet quickly jump into throwing position – step towards target – jump step</a:t>
            </a:r>
          </a:p>
          <a:p>
            <a:pPr lvl="1"/>
            <a:r>
              <a:rPr lang="en-US" dirty="0" smtClean="0"/>
              <a:t>Stay low to throw</a:t>
            </a:r>
          </a:p>
          <a:p>
            <a:pPr lvl="1"/>
            <a:r>
              <a:rPr lang="en-US" dirty="0" smtClean="0"/>
              <a:t>Throw needs to be quick, strong, and accurate</a:t>
            </a:r>
          </a:p>
          <a:p>
            <a:pPr lvl="2"/>
            <a:r>
              <a:rPr lang="en-US" dirty="0" smtClean="0"/>
              <a:t>Throw through 2</a:t>
            </a:r>
            <a:r>
              <a:rPr lang="en-US" baseline="30000" dirty="0" smtClean="0"/>
              <a:t>nd</a:t>
            </a:r>
            <a:r>
              <a:rPr lang="en-US" dirty="0" smtClean="0"/>
              <a:t> base – not to the base</a:t>
            </a:r>
          </a:p>
          <a:p>
            <a:pPr lvl="1"/>
            <a:endParaRPr lang="en-US" dirty="0" smtClean="0"/>
          </a:p>
          <a:p>
            <a:pPr lvl="1">
              <a:buNone/>
            </a:pPr>
            <a:r>
              <a:rPr lang="en-US" dirty="0" smtClean="0"/>
              <a:t>Key to pick offs = see daylight between runner and receiver</a:t>
            </a:r>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3564825405"/>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hitebear.k12.mn.us/graphics/about/wblahs_pawprint_166b.png"/>
          <p:cNvPicPr>
            <a:picLocks noChangeAspect="1" noChangeArrowheads="1"/>
          </p:cNvPicPr>
          <p:nvPr/>
        </p:nvPicPr>
        <p:blipFill>
          <a:blip r:embed="rId2" cstate="print"/>
          <a:srcRect/>
          <a:stretch>
            <a:fillRect/>
          </a:stretch>
        </p:blipFill>
        <p:spPr bwMode="auto">
          <a:xfrm>
            <a:off x="7162800" y="304800"/>
            <a:ext cx="1676400" cy="2014219"/>
          </a:xfrm>
          <a:prstGeom prst="rect">
            <a:avLst/>
          </a:prstGeom>
          <a:noFill/>
          <a:effectLst>
            <a:outerShdw blurRad="63500" dist="63500" sx="102000" sy="102000" algn="ctr" rotWithShape="0">
              <a:prstClr val="black">
                <a:alpha val="60000"/>
              </a:prstClr>
            </a:outerShdw>
          </a:effectLst>
        </p:spPr>
      </p:pic>
      <p:sp>
        <p:nvSpPr>
          <p:cNvPr id="8" name="Title 7"/>
          <p:cNvSpPr>
            <a:spLocks noGrp="1"/>
          </p:cNvSpPr>
          <p:nvPr>
            <p:ph type="title"/>
          </p:nvPr>
        </p:nvSpPr>
        <p:spPr>
          <a:xfrm>
            <a:off x="152400" y="496824"/>
            <a:ext cx="8013192" cy="1636776"/>
          </a:xfrm>
        </p:spPr>
        <p:txBody>
          <a:bodyPr>
            <a:normAutofit/>
          </a:bodyPr>
          <a:lstStyle/>
          <a:p>
            <a:r>
              <a:rPr lang="en-US" sz="5400" dirty="0" smtClean="0"/>
              <a:t>Pitching Mechanics</a:t>
            </a:r>
            <a:endParaRPr lang="en-US" sz="5400" dirty="0"/>
          </a:p>
        </p:txBody>
      </p:sp>
      <p:pic>
        <p:nvPicPr>
          <p:cNvPr id="79874" name="Picture 2" descr="http://blog.stack.com/wp-content/uploads/Jennie-Finch.jpg"/>
          <p:cNvPicPr>
            <a:picLocks noChangeAspect="1" noChangeArrowheads="1"/>
          </p:cNvPicPr>
          <p:nvPr/>
        </p:nvPicPr>
        <p:blipFill>
          <a:blip r:embed="rId3" cstate="print"/>
          <a:srcRect/>
          <a:stretch>
            <a:fillRect/>
          </a:stretch>
        </p:blipFill>
        <p:spPr bwMode="auto">
          <a:xfrm>
            <a:off x="0" y="2693544"/>
            <a:ext cx="6248400" cy="4212550"/>
          </a:xfrm>
          <a:prstGeom prst="rect">
            <a:avLst/>
          </a:prstGeom>
          <a:noFill/>
        </p:spPr>
      </p:pic>
      <p:pic>
        <p:nvPicPr>
          <p:cNvPr id="79876" name="Picture 4" descr="http://woman.thenest.com/DM-Resize/photos.demandstudios.com/getty/article/165/50/82295651.jpg?w=600&amp;h=600&amp;keep_ratio=1"/>
          <p:cNvPicPr>
            <a:picLocks noChangeAspect="1" noChangeArrowheads="1"/>
          </p:cNvPicPr>
          <p:nvPr/>
        </p:nvPicPr>
        <p:blipFill>
          <a:blip r:embed="rId4" cstate="print"/>
          <a:srcRect/>
          <a:stretch>
            <a:fillRect/>
          </a:stretch>
        </p:blipFill>
        <p:spPr bwMode="auto">
          <a:xfrm>
            <a:off x="6248400" y="2675965"/>
            <a:ext cx="2895600" cy="4258235"/>
          </a:xfrm>
          <a:prstGeom prst="rect">
            <a:avLst/>
          </a:prstGeom>
          <a:noFill/>
        </p:spPr>
      </p:pic>
    </p:spTree>
    <p:extLst>
      <p:ext uri="{BB962C8B-B14F-4D97-AF65-F5344CB8AC3E}">
        <p14:creationId xmlns:p14="http://schemas.microsoft.com/office/powerpoint/2010/main" val="234307667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Pitching Mechanics</a:t>
            </a:r>
            <a:endParaRPr lang="en-US" dirty="0"/>
          </a:p>
        </p:txBody>
      </p:sp>
      <p:sp>
        <p:nvSpPr>
          <p:cNvPr id="3" name="Content Placeholder 2"/>
          <p:cNvSpPr>
            <a:spLocks noGrp="1"/>
          </p:cNvSpPr>
          <p:nvPr>
            <p:ph idx="1"/>
          </p:nvPr>
        </p:nvSpPr>
        <p:spPr>
          <a:xfrm>
            <a:off x="228600" y="1676401"/>
            <a:ext cx="8763000" cy="5029200"/>
          </a:xfrm>
        </p:spPr>
        <p:txBody>
          <a:bodyPr>
            <a:normAutofit/>
          </a:bodyPr>
          <a:lstStyle/>
          <a:p>
            <a:r>
              <a:rPr lang="en-US" dirty="0" smtClean="0"/>
              <a:t>Mechanics first, control second, speed third</a:t>
            </a:r>
          </a:p>
          <a:p>
            <a:pPr lvl="1">
              <a:buFont typeface="Corbel" pitchFamily="34" charset="0"/>
              <a:buChar char="›"/>
            </a:pPr>
            <a:r>
              <a:rPr lang="en-US" sz="2600" dirty="0"/>
              <a:t>Control and speed will come with proper mechanics</a:t>
            </a:r>
          </a:p>
          <a:p>
            <a:pPr>
              <a:spcBef>
                <a:spcPts val="1200"/>
              </a:spcBef>
            </a:pPr>
            <a:r>
              <a:rPr lang="en-US" dirty="0" smtClean="0"/>
              <a:t>Always warm-up before throwing any full speed pitches</a:t>
            </a:r>
          </a:p>
          <a:p>
            <a:pPr>
              <a:spcBef>
                <a:spcPts val="1200"/>
              </a:spcBef>
            </a:pPr>
            <a:r>
              <a:rPr lang="en-US" dirty="0"/>
              <a:t>Pitching </a:t>
            </a:r>
            <a:r>
              <a:rPr lang="en-US" dirty="0" smtClean="0"/>
              <a:t>Warm-up</a:t>
            </a:r>
            <a:endParaRPr lang="en-US"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124360579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Pitching Mechanics</a:t>
            </a:r>
            <a:endParaRPr lang="en-US" dirty="0"/>
          </a:p>
        </p:txBody>
      </p:sp>
      <p:sp>
        <p:nvSpPr>
          <p:cNvPr id="3" name="Content Placeholder 2"/>
          <p:cNvSpPr>
            <a:spLocks noGrp="1"/>
          </p:cNvSpPr>
          <p:nvPr>
            <p:ph idx="1"/>
          </p:nvPr>
        </p:nvSpPr>
        <p:spPr>
          <a:xfrm>
            <a:off x="228600" y="1600200"/>
            <a:ext cx="8763000" cy="5181599"/>
          </a:xfrm>
        </p:spPr>
        <p:txBody>
          <a:bodyPr>
            <a:normAutofit/>
          </a:bodyPr>
          <a:lstStyle/>
          <a:p>
            <a:r>
              <a:rPr lang="en-US" sz="2800" b="1" dirty="0" smtClean="0"/>
              <a:t>Presentation</a:t>
            </a:r>
          </a:p>
          <a:p>
            <a:pPr lvl="1">
              <a:buFont typeface="Corbel" pitchFamily="34" charset="0"/>
              <a:buChar char="›"/>
            </a:pPr>
            <a:r>
              <a:rPr lang="en-US" sz="2400" dirty="0" smtClean="0"/>
              <a:t>Pitchers are required to approach the pitching rubber from behind with hands apart, at their side with the ball in the throwing hand. </a:t>
            </a:r>
            <a:endParaRPr lang="en-US" sz="2400" dirty="0"/>
          </a:p>
          <a:p>
            <a:pPr lvl="1">
              <a:buFont typeface="Corbel" pitchFamily="34" charset="0"/>
              <a:buChar char="›"/>
            </a:pPr>
            <a:r>
              <a:rPr lang="en-US" sz="2400" dirty="0" smtClean="0"/>
              <a:t>The pitcher must then be completely set before starting pitch</a:t>
            </a:r>
          </a:p>
          <a:p>
            <a:pPr>
              <a:spcBef>
                <a:spcPts val="1200"/>
              </a:spcBef>
            </a:pPr>
            <a:r>
              <a:rPr lang="en-US" sz="2800" b="1" dirty="0" smtClean="0"/>
              <a:t>Stance</a:t>
            </a:r>
          </a:p>
          <a:p>
            <a:pPr lvl="1">
              <a:buFont typeface="Corbel" pitchFamily="34" charset="0"/>
              <a:buChar char="›"/>
            </a:pPr>
            <a:r>
              <a:rPr lang="en-US" sz="2400" dirty="0"/>
              <a:t>Tall, relaxed, &amp; balanced</a:t>
            </a:r>
          </a:p>
          <a:p>
            <a:pPr lvl="1">
              <a:buFont typeface="Corbel" pitchFamily="34" charset="0"/>
              <a:buChar char="›"/>
            </a:pPr>
            <a:r>
              <a:rPr lang="en-US" sz="2400" dirty="0"/>
              <a:t>Both feet start on the rubber</a:t>
            </a:r>
          </a:p>
          <a:p>
            <a:pPr lvl="2">
              <a:buFont typeface="Corbel" pitchFamily="34" charset="0"/>
              <a:buChar char="›"/>
            </a:pPr>
            <a:r>
              <a:rPr lang="en-US" sz="2000" dirty="0" smtClean="0"/>
              <a:t>The “push off” or “pivot” foot will be placed on the front edge of the rubber and the rear “stride” or “plant” will be on the back side of the rubber. </a:t>
            </a:r>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3724196404"/>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Pitching Mechanics</a:t>
            </a:r>
            <a:endParaRPr lang="en-US" dirty="0"/>
          </a:p>
        </p:txBody>
      </p:sp>
      <p:sp>
        <p:nvSpPr>
          <p:cNvPr id="3" name="Content Placeholder 2"/>
          <p:cNvSpPr>
            <a:spLocks noGrp="1"/>
          </p:cNvSpPr>
          <p:nvPr>
            <p:ph idx="1"/>
          </p:nvPr>
        </p:nvSpPr>
        <p:spPr>
          <a:xfrm>
            <a:off x="228600" y="1524000"/>
            <a:ext cx="8915400" cy="4625609"/>
          </a:xfrm>
        </p:spPr>
        <p:txBody>
          <a:bodyPr>
            <a:normAutofit/>
          </a:bodyPr>
          <a:lstStyle/>
          <a:p>
            <a:pPr>
              <a:buFont typeface="Corbel" pitchFamily="34" charset="0"/>
              <a:buChar char="›"/>
            </a:pPr>
            <a:r>
              <a:rPr lang="en-US" b="1" dirty="0" smtClean="0"/>
              <a:t>Power Line</a:t>
            </a:r>
          </a:p>
          <a:p>
            <a:pPr lvl="1">
              <a:buFont typeface="Corbel" pitchFamily="34" charset="0"/>
              <a:buChar char="›"/>
            </a:pPr>
            <a:r>
              <a:rPr lang="en-US" dirty="0" smtClean="0"/>
              <a:t>The power line is an imaginary line from the pitchers pivot foot to where they want the ball to go. This line is used for the pitcher to drive down creating the most power and force on their pitch.</a:t>
            </a:r>
          </a:p>
          <a:p>
            <a:pPr>
              <a:buFont typeface="Corbel" pitchFamily="34" charset="0"/>
              <a:buChar char="›"/>
            </a:pPr>
            <a:endParaRPr lang="en-US"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pic>
        <p:nvPicPr>
          <p:cNvPr id="38913" name="Picture 1" descr="C:\Documents and Settings\j1sec12\Desktop\POWERLINE.jpg"/>
          <p:cNvPicPr>
            <a:picLocks noChangeAspect="1" noChangeArrowheads="1"/>
          </p:cNvPicPr>
          <p:nvPr/>
        </p:nvPicPr>
        <p:blipFill>
          <a:blip r:embed="rId3" cstate="print"/>
          <a:srcRect/>
          <a:stretch>
            <a:fillRect/>
          </a:stretch>
        </p:blipFill>
        <p:spPr bwMode="auto">
          <a:xfrm>
            <a:off x="2895600" y="4085380"/>
            <a:ext cx="2895600" cy="2772620"/>
          </a:xfrm>
          <a:prstGeom prst="rect">
            <a:avLst/>
          </a:prstGeom>
          <a:noFill/>
          <a:ln w="9525">
            <a:noFill/>
            <a:miter lim="800000"/>
            <a:headEnd/>
            <a:tailEnd/>
          </a:ln>
        </p:spPr>
      </p:pic>
    </p:spTree>
    <p:extLst>
      <p:ext uri="{BB962C8B-B14F-4D97-AF65-F5344CB8AC3E}">
        <p14:creationId xmlns:p14="http://schemas.microsoft.com/office/powerpoint/2010/main" val="400639920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Pitching Mechanics</a:t>
            </a:r>
            <a:endParaRPr lang="en-US" dirty="0"/>
          </a:p>
        </p:txBody>
      </p:sp>
      <p:sp>
        <p:nvSpPr>
          <p:cNvPr id="3" name="Content Placeholder 2"/>
          <p:cNvSpPr>
            <a:spLocks noGrp="1"/>
          </p:cNvSpPr>
          <p:nvPr>
            <p:ph idx="1"/>
          </p:nvPr>
        </p:nvSpPr>
        <p:spPr>
          <a:xfrm>
            <a:off x="228600" y="1524000"/>
            <a:ext cx="8915400" cy="4625609"/>
          </a:xfrm>
        </p:spPr>
        <p:txBody>
          <a:bodyPr>
            <a:normAutofit fontScale="92500" lnSpcReduction="10000"/>
          </a:bodyPr>
          <a:lstStyle/>
          <a:p>
            <a:pPr lvl="0"/>
            <a:r>
              <a:rPr lang="en-US" b="1" dirty="0" smtClean="0"/>
              <a:t>Drive</a:t>
            </a:r>
            <a:endParaRPr lang="en-US" dirty="0" smtClean="0"/>
          </a:p>
          <a:p>
            <a:pPr lvl="1"/>
            <a:r>
              <a:rPr lang="en-US" dirty="0" smtClean="0"/>
              <a:t>The drive of a pitcher is much like the form of a sprint runner. It is the drive up and out by the pitchers stride knee which creates the force and power of a pitch. The more power a pitcher uses from the legs the more powerful their pitch will be and the more endurance they will have. A female has the most power in their legs vs. men who have a lot of upper body strength as well. Female pitchers need to use their legs to their advantage and get as much power as they can from them. Make sure that a pitchers eyes stay on their target even during their drive. </a:t>
            </a:r>
          </a:p>
          <a:p>
            <a:pPr lvl="1"/>
            <a:endParaRPr lang="en-US" dirty="0" smtClean="0"/>
          </a:p>
          <a:p>
            <a:pPr>
              <a:buFont typeface="Corbel" pitchFamily="34" charset="0"/>
              <a:buChar char="›"/>
            </a:pPr>
            <a:endParaRPr lang="en-US"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400639920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Pitching Mechanics</a:t>
            </a:r>
            <a:endParaRPr lang="en-US" dirty="0"/>
          </a:p>
        </p:txBody>
      </p:sp>
      <p:sp>
        <p:nvSpPr>
          <p:cNvPr id="3" name="Content Placeholder 2"/>
          <p:cNvSpPr>
            <a:spLocks noGrp="1"/>
          </p:cNvSpPr>
          <p:nvPr>
            <p:ph idx="1"/>
          </p:nvPr>
        </p:nvSpPr>
        <p:spPr>
          <a:xfrm>
            <a:off x="228600" y="1524000"/>
            <a:ext cx="8915400" cy="4625609"/>
          </a:xfrm>
        </p:spPr>
        <p:txBody>
          <a:bodyPr>
            <a:noAutofit/>
          </a:bodyPr>
          <a:lstStyle/>
          <a:p>
            <a:pPr lvl="0"/>
            <a:r>
              <a:rPr lang="en-US" b="1" dirty="0" smtClean="0"/>
              <a:t>Drive</a:t>
            </a:r>
            <a:endParaRPr lang="en-US" dirty="0" smtClean="0"/>
          </a:p>
          <a:p>
            <a:pPr lvl="1"/>
            <a:r>
              <a:rPr lang="en-US" sz="2400" dirty="0" smtClean="0"/>
              <a:t>The pitcher will have a slight angel forward with their body during the beginning of their drive but it is important to make sure that their backs are not hunched over  and that there is not an extreme bend at their hips (a slight bend at the hips is ok). </a:t>
            </a:r>
          </a:p>
          <a:p>
            <a:pPr lvl="1"/>
            <a:r>
              <a:rPr lang="en-US" sz="2400" dirty="0" smtClean="0"/>
              <a:t>It is important to make sure that younger pitchers are NOT driving more than their arms can handle. Many times younger children have less control of their bodies and if they drive too hard too soon they can put too much strain on their shoulders. The older the athlete and the more aware of their body the more drive they should use</a:t>
            </a:r>
          </a:p>
          <a:p>
            <a:pPr>
              <a:buFont typeface="Corbel" pitchFamily="34" charset="0"/>
              <a:buChar char="›"/>
            </a:pPr>
            <a:endParaRPr lang="en-US"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400639920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7" name="Title 1"/>
          <p:cNvSpPr>
            <a:spLocks noGrp="1"/>
          </p:cNvSpPr>
          <p:nvPr>
            <p:ph type="title"/>
          </p:nvPr>
        </p:nvSpPr>
        <p:spPr>
          <a:xfrm>
            <a:off x="457200" y="155448"/>
            <a:ext cx="8229600" cy="1252728"/>
          </a:xfrm>
        </p:spPr>
        <p:txBody>
          <a:bodyPr/>
          <a:lstStyle/>
          <a:p>
            <a:r>
              <a:rPr lang="en-US" dirty="0" smtClean="0"/>
              <a:t>General Philosophies</a:t>
            </a:r>
            <a:endParaRPr lang="en-US" dirty="0"/>
          </a:p>
        </p:txBody>
      </p:sp>
      <p:sp>
        <p:nvSpPr>
          <p:cNvPr id="6" name="Content Placeholder 5"/>
          <p:cNvSpPr>
            <a:spLocks noGrp="1"/>
          </p:cNvSpPr>
          <p:nvPr>
            <p:ph idx="1"/>
          </p:nvPr>
        </p:nvSpPr>
        <p:spPr>
          <a:xfrm>
            <a:off x="304800" y="1676400"/>
            <a:ext cx="8534400" cy="4953001"/>
          </a:xfrm>
        </p:spPr>
        <p:txBody>
          <a:bodyPr>
            <a:normAutofit/>
          </a:bodyPr>
          <a:lstStyle/>
          <a:p>
            <a:pPr>
              <a:spcBef>
                <a:spcPts val="1200"/>
              </a:spcBef>
            </a:pPr>
            <a:r>
              <a:rPr lang="en-US" dirty="0" smtClean="0"/>
              <a:t>W.I.N</a:t>
            </a:r>
          </a:p>
          <a:p>
            <a:pPr lvl="1">
              <a:spcBef>
                <a:spcPts val="1200"/>
              </a:spcBef>
            </a:pPr>
            <a:r>
              <a:rPr lang="en-US" dirty="0" smtClean="0"/>
              <a:t>Focus on the present</a:t>
            </a:r>
          </a:p>
          <a:p>
            <a:pPr>
              <a:spcBef>
                <a:spcPts val="1200"/>
              </a:spcBef>
            </a:pPr>
            <a:r>
              <a:rPr lang="en-US" dirty="0" smtClean="0"/>
              <a:t>No “No” or “Don’t” Thinkers</a:t>
            </a:r>
          </a:p>
          <a:p>
            <a:pPr>
              <a:spcBef>
                <a:spcPts val="1200"/>
              </a:spcBef>
            </a:pPr>
            <a:r>
              <a:rPr lang="en-US" i="1" u="sng" dirty="0" smtClean="0"/>
              <a:t>Rewarded</a:t>
            </a:r>
            <a:r>
              <a:rPr lang="en-US" dirty="0" smtClean="0"/>
              <a:t> behavior is </a:t>
            </a:r>
            <a:r>
              <a:rPr lang="en-US" u="sng" dirty="0" smtClean="0"/>
              <a:t>Repeated </a:t>
            </a:r>
            <a:r>
              <a:rPr lang="en-US" dirty="0" smtClean="0"/>
              <a:t>behavior</a:t>
            </a:r>
          </a:p>
          <a:p>
            <a:pPr>
              <a:spcBef>
                <a:spcPts val="1200"/>
              </a:spcBef>
            </a:pPr>
            <a:r>
              <a:rPr lang="en-US" dirty="0" smtClean="0"/>
              <a:t>Start with fundamentals and work upwards</a:t>
            </a:r>
          </a:p>
          <a:p>
            <a:pPr>
              <a:spcBef>
                <a:spcPts val="1200"/>
              </a:spcBef>
            </a:pPr>
            <a:endParaRPr lang="en-US"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Pitching Mechanics</a:t>
            </a:r>
            <a:endParaRPr lang="en-US"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5" name="Content Placeholder 4"/>
          <p:cNvSpPr>
            <a:spLocks noGrp="1"/>
          </p:cNvSpPr>
          <p:nvPr>
            <p:ph idx="1"/>
          </p:nvPr>
        </p:nvSpPr>
        <p:spPr/>
        <p:txBody>
          <a:bodyPr/>
          <a:lstStyle/>
          <a:p>
            <a:r>
              <a:rPr lang="en-US" dirty="0" smtClean="0"/>
              <a:t>Similar drive between pitcher and sprinter</a:t>
            </a:r>
            <a:endParaRPr lang="en-US" dirty="0"/>
          </a:p>
        </p:txBody>
      </p:sp>
      <p:pic>
        <p:nvPicPr>
          <p:cNvPr id="88066" name="Picture 5" descr="C:\Documents and Settings\j1sec12\Local Settings\Temporary Internet Files\Content.Word\Drive.jpg"/>
          <p:cNvPicPr>
            <a:picLocks noChangeAspect="1" noChangeArrowheads="1"/>
          </p:cNvPicPr>
          <p:nvPr/>
        </p:nvPicPr>
        <p:blipFill>
          <a:blip r:embed="rId3" cstate="print"/>
          <a:srcRect/>
          <a:stretch>
            <a:fillRect/>
          </a:stretch>
        </p:blipFill>
        <p:spPr bwMode="auto">
          <a:xfrm>
            <a:off x="304800" y="2488144"/>
            <a:ext cx="3581400" cy="4369856"/>
          </a:xfrm>
          <a:prstGeom prst="rect">
            <a:avLst/>
          </a:prstGeom>
          <a:noFill/>
          <a:ln w="9525">
            <a:noFill/>
            <a:miter lim="800000"/>
            <a:headEnd/>
            <a:tailEnd/>
          </a:ln>
        </p:spPr>
      </p:pic>
      <p:pic>
        <p:nvPicPr>
          <p:cNvPr id="88067" name="Picture 8" descr="C:\Documents and Settings\j1sec12\Local Settings\Temporary Internet Files\Content.Word\Drive.jpg"/>
          <p:cNvPicPr>
            <a:picLocks noChangeAspect="1" noChangeArrowheads="1"/>
          </p:cNvPicPr>
          <p:nvPr/>
        </p:nvPicPr>
        <p:blipFill>
          <a:blip r:embed="rId4" cstate="print"/>
          <a:srcRect/>
          <a:stretch>
            <a:fillRect/>
          </a:stretch>
        </p:blipFill>
        <p:spPr bwMode="auto">
          <a:xfrm>
            <a:off x="4572000" y="2362201"/>
            <a:ext cx="4244742" cy="4495800"/>
          </a:xfrm>
          <a:prstGeom prst="rect">
            <a:avLst/>
          </a:prstGeom>
          <a:noFill/>
          <a:ln w="9525">
            <a:noFill/>
            <a:miter lim="800000"/>
            <a:headEnd/>
            <a:tailEnd/>
          </a:ln>
        </p:spPr>
      </p:pic>
    </p:spTree>
    <p:extLst>
      <p:ext uri="{BB962C8B-B14F-4D97-AF65-F5344CB8AC3E}">
        <p14:creationId xmlns:p14="http://schemas.microsoft.com/office/powerpoint/2010/main" val="4006399204"/>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Pitching Mechanics</a:t>
            </a:r>
            <a:endParaRPr lang="en-US" dirty="0"/>
          </a:p>
        </p:txBody>
      </p:sp>
      <p:sp>
        <p:nvSpPr>
          <p:cNvPr id="3" name="Content Placeholder 2"/>
          <p:cNvSpPr>
            <a:spLocks noGrp="1"/>
          </p:cNvSpPr>
          <p:nvPr>
            <p:ph idx="1"/>
          </p:nvPr>
        </p:nvSpPr>
        <p:spPr>
          <a:xfrm>
            <a:off x="228600" y="1524000"/>
            <a:ext cx="8915400" cy="4625609"/>
          </a:xfrm>
        </p:spPr>
        <p:txBody>
          <a:bodyPr>
            <a:noAutofit/>
          </a:bodyPr>
          <a:lstStyle/>
          <a:p>
            <a:pPr lvl="0"/>
            <a:r>
              <a:rPr lang="en-US" b="1" dirty="0" smtClean="0"/>
              <a:t>“K” Position</a:t>
            </a:r>
            <a:endParaRPr lang="en-US" dirty="0" smtClean="0"/>
          </a:p>
          <a:p>
            <a:pPr lvl="1"/>
            <a:r>
              <a:rPr lang="en-US" sz="2400" dirty="0" smtClean="0"/>
              <a:t>After the </a:t>
            </a:r>
            <a:r>
              <a:rPr lang="en-US" sz="2400" u="sng" dirty="0" smtClean="0"/>
              <a:t>Drive</a:t>
            </a:r>
            <a:r>
              <a:rPr lang="en-US" sz="2400" dirty="0" smtClean="0"/>
              <a:t> the pitcher should land with both toes on their </a:t>
            </a:r>
            <a:r>
              <a:rPr lang="en-US" sz="2400" u="sng" dirty="0" smtClean="0"/>
              <a:t>Power Line,</a:t>
            </a:r>
            <a:r>
              <a:rPr lang="en-US" sz="2400" dirty="0" smtClean="0"/>
              <a:t> their glove pointing at their catcher and their pitching arm by their ear. This position is called the “K” Position. A slight bend in their hips is necessary here to give the pitcher’s arm room to move through on the </a:t>
            </a:r>
            <a:r>
              <a:rPr lang="en-US" sz="2400" u="sng" dirty="0" smtClean="0"/>
              <a:t>Power Line.</a:t>
            </a:r>
            <a:r>
              <a:rPr lang="en-US" sz="2400" dirty="0" smtClean="0"/>
              <a:t> </a:t>
            </a:r>
          </a:p>
          <a:p>
            <a:pPr>
              <a:buFont typeface="Corbel" pitchFamily="34" charset="0"/>
              <a:buChar char="›"/>
            </a:pPr>
            <a:endParaRPr lang="en-US"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pic>
        <p:nvPicPr>
          <p:cNvPr id="89090" name="Picture 11" descr="C:\Documents and Settings\j1sec12\Desktop\'K' Janet.jpg"/>
          <p:cNvPicPr>
            <a:picLocks noChangeAspect="1" noChangeArrowheads="1"/>
          </p:cNvPicPr>
          <p:nvPr/>
        </p:nvPicPr>
        <p:blipFill>
          <a:blip r:embed="rId3" cstate="print"/>
          <a:srcRect/>
          <a:stretch>
            <a:fillRect/>
          </a:stretch>
        </p:blipFill>
        <p:spPr bwMode="auto">
          <a:xfrm>
            <a:off x="2133600" y="4062351"/>
            <a:ext cx="2286000" cy="2795649"/>
          </a:xfrm>
          <a:prstGeom prst="rect">
            <a:avLst/>
          </a:prstGeom>
          <a:noFill/>
          <a:ln w="9525">
            <a:noFill/>
            <a:miter lim="800000"/>
            <a:headEnd/>
            <a:tailEnd/>
          </a:ln>
        </p:spPr>
      </p:pic>
      <p:pic>
        <p:nvPicPr>
          <p:cNvPr id="89091" name="Picture 12" descr="C:\Documents and Settings\j1sec12\Desktop\'K' Position.jpg"/>
          <p:cNvPicPr>
            <a:picLocks noChangeAspect="1" noChangeArrowheads="1"/>
          </p:cNvPicPr>
          <p:nvPr/>
        </p:nvPicPr>
        <p:blipFill>
          <a:blip r:embed="rId4" cstate="print"/>
          <a:srcRect/>
          <a:stretch>
            <a:fillRect/>
          </a:stretch>
        </p:blipFill>
        <p:spPr bwMode="auto">
          <a:xfrm>
            <a:off x="5181600" y="4008865"/>
            <a:ext cx="1752600" cy="2925335"/>
          </a:xfrm>
          <a:prstGeom prst="rect">
            <a:avLst/>
          </a:prstGeom>
          <a:noFill/>
          <a:ln w="9525">
            <a:noFill/>
            <a:miter lim="800000"/>
            <a:headEnd/>
            <a:tailEnd/>
          </a:ln>
        </p:spPr>
      </p:pic>
    </p:spTree>
    <p:extLst>
      <p:ext uri="{BB962C8B-B14F-4D97-AF65-F5344CB8AC3E}">
        <p14:creationId xmlns:p14="http://schemas.microsoft.com/office/powerpoint/2010/main" val="4006399204"/>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Pitching Mechanics</a:t>
            </a:r>
            <a:endParaRPr lang="en-US" dirty="0"/>
          </a:p>
        </p:txBody>
      </p:sp>
      <p:sp>
        <p:nvSpPr>
          <p:cNvPr id="3" name="Content Placeholder 2"/>
          <p:cNvSpPr>
            <a:spLocks noGrp="1"/>
          </p:cNvSpPr>
          <p:nvPr>
            <p:ph idx="1"/>
          </p:nvPr>
        </p:nvSpPr>
        <p:spPr>
          <a:xfrm>
            <a:off x="228600" y="1524000"/>
            <a:ext cx="8915400" cy="4625609"/>
          </a:xfrm>
        </p:spPr>
        <p:txBody>
          <a:bodyPr>
            <a:noAutofit/>
          </a:bodyPr>
          <a:lstStyle/>
          <a:p>
            <a:pPr lvl="0"/>
            <a:r>
              <a:rPr lang="en-US" b="1" dirty="0" smtClean="0"/>
              <a:t>Snap</a:t>
            </a:r>
            <a:endParaRPr lang="en-US" dirty="0" smtClean="0"/>
          </a:p>
          <a:p>
            <a:pPr lvl="1"/>
            <a:r>
              <a:rPr lang="en-US" sz="2400" dirty="0" smtClean="0"/>
              <a:t>The snap is a very important part of the pitch. It is necessary for pitchers at all levels to work on the snap for all pitches they pitch and to do so regularly. For a fastball it is important that the pitcher has their wrist cocked back as they deliver the pitch and on the snap their hand should act as a whip with the tip of their middle finger being the last thing touching the ball and last crossing past their hip.</a:t>
            </a:r>
          </a:p>
          <a:p>
            <a:pPr lvl="1"/>
            <a:r>
              <a:rPr lang="en-US" sz="2400" dirty="0" smtClean="0"/>
              <a:t>A half a second after the pitcher snaps the ball their back foot (foot on the pitching rubber the longest) should be meeting their stride foot. Back foot toe to front foot heel and knees come together as well.</a:t>
            </a:r>
          </a:p>
          <a:p>
            <a:pPr>
              <a:buFont typeface="Corbel" pitchFamily="34" charset="0"/>
              <a:buChar char="›"/>
            </a:pPr>
            <a:endParaRPr lang="en-US"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4006399204"/>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Pitching Mechanics</a:t>
            </a:r>
            <a:endParaRPr lang="en-US" dirty="0"/>
          </a:p>
        </p:txBody>
      </p:sp>
      <p:sp>
        <p:nvSpPr>
          <p:cNvPr id="3" name="Content Placeholder 2"/>
          <p:cNvSpPr>
            <a:spLocks noGrp="1"/>
          </p:cNvSpPr>
          <p:nvPr>
            <p:ph idx="1"/>
          </p:nvPr>
        </p:nvSpPr>
        <p:spPr>
          <a:xfrm>
            <a:off x="228600" y="1524000"/>
            <a:ext cx="8915400" cy="4625609"/>
          </a:xfrm>
        </p:spPr>
        <p:txBody>
          <a:bodyPr>
            <a:noAutofit/>
          </a:bodyPr>
          <a:lstStyle/>
          <a:p>
            <a:pPr lvl="0"/>
            <a:r>
              <a:rPr lang="en-US" b="1" dirty="0" smtClean="0"/>
              <a:t>Finish </a:t>
            </a:r>
            <a:r>
              <a:rPr lang="en-US" dirty="0" smtClean="0"/>
              <a:t>or </a:t>
            </a:r>
            <a:r>
              <a:rPr lang="en-US" b="1" dirty="0" smtClean="0"/>
              <a:t>Follow Through</a:t>
            </a:r>
            <a:endParaRPr lang="en-US" dirty="0" smtClean="0"/>
          </a:p>
          <a:p>
            <a:pPr lvl="1"/>
            <a:r>
              <a:rPr lang="en-US" sz="2400" dirty="0" smtClean="0"/>
              <a:t>A pitcher’s throwing arm should be as relaxed as possible and allowed to go wherever is comfortable for it after the snap. Forcing a pitcher to have her hand or arm do something or touch a certain part of the body (the shoulder is a common one) only makes the pitcher tense and will slow their snap along with the pitch. On the finish the pitcher should be prepared for a ball to be hit directly back at them! They should have their glove ready to react and should be squaring up to home plate as much as possible. </a:t>
            </a:r>
          </a:p>
          <a:p>
            <a:pPr lvl="1">
              <a:buFont typeface="Corbel" pitchFamily="34" charset="0"/>
              <a:buChar char="›"/>
            </a:pPr>
            <a:endParaRPr lang="en-US" sz="2400"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4006399204"/>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Pitching Mechanics</a:t>
            </a:r>
            <a:endParaRPr lang="en-US" dirty="0"/>
          </a:p>
        </p:txBody>
      </p:sp>
      <p:sp>
        <p:nvSpPr>
          <p:cNvPr id="3" name="Content Placeholder 2"/>
          <p:cNvSpPr>
            <a:spLocks noGrp="1"/>
          </p:cNvSpPr>
          <p:nvPr>
            <p:ph idx="1"/>
          </p:nvPr>
        </p:nvSpPr>
        <p:spPr>
          <a:xfrm>
            <a:off x="228600" y="1524000"/>
            <a:ext cx="8915400" cy="4625609"/>
          </a:xfrm>
        </p:spPr>
        <p:txBody>
          <a:bodyPr>
            <a:noAutofit/>
          </a:bodyPr>
          <a:lstStyle/>
          <a:p>
            <a:r>
              <a:rPr lang="en-US" sz="2800" b="1" dirty="0" smtClean="0">
                <a:latin typeface="Calibri" pitchFamily="34" charset="0"/>
              </a:rPr>
              <a:t>Warm-UP</a:t>
            </a:r>
          </a:p>
          <a:p>
            <a:pPr lvl="1"/>
            <a:r>
              <a:rPr lang="en-US" sz="2000" dirty="0" smtClean="0">
                <a:latin typeface="Calibri" pitchFamily="34" charset="0"/>
              </a:rPr>
              <a:t>It will take each pitcher a different amount of time to get fully game prepared however if they are working hard and they are focused on preparing it should not take them more than a half hour to get ready. (a half hour would be if they have multiple pitches that they can throw and need to warm up.) The most efficient way I have found to warming up is to start with snaps (from “K” Position but with arms down) and then slowly working back to full distance gradually using more and more arm and legs (staying sideways until reaching full length then squaring up to catcher.) Depending on the strength of the pitcher doing walk-through pitches a little farther than full distance is also a good way to really warm up the arm. Once warm then a pitcher should pitch all of their pitches until they have each pitch “Game Ready”. They can do this by warming one type of pitch up at a time or by rotating through all of them to warm them up.</a:t>
            </a:r>
          </a:p>
          <a:p>
            <a:pPr lvl="1">
              <a:buFont typeface="Corbel" pitchFamily="34" charset="0"/>
              <a:buChar char="›"/>
            </a:pPr>
            <a:endParaRPr lang="en-US" sz="2400"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4006399204"/>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Pitching Mechanics</a:t>
            </a:r>
            <a:endParaRPr lang="en-US" dirty="0"/>
          </a:p>
        </p:txBody>
      </p:sp>
      <p:sp>
        <p:nvSpPr>
          <p:cNvPr id="3" name="Content Placeholder 2"/>
          <p:cNvSpPr>
            <a:spLocks noGrp="1"/>
          </p:cNvSpPr>
          <p:nvPr>
            <p:ph idx="1"/>
          </p:nvPr>
        </p:nvSpPr>
        <p:spPr>
          <a:xfrm>
            <a:off x="228600" y="1524000"/>
            <a:ext cx="8610600" cy="4625609"/>
          </a:xfrm>
        </p:spPr>
        <p:txBody>
          <a:bodyPr>
            <a:noAutofit/>
          </a:bodyPr>
          <a:lstStyle/>
          <a:p>
            <a:pPr marL="0" indent="0" algn="ctr">
              <a:buNone/>
            </a:pPr>
            <a:r>
              <a:rPr lang="en-US" sz="2800" b="1" dirty="0" smtClean="0"/>
              <a:t>One thing very important to remember for young girls as they are learning to pitch is to learn a fastball and be able to pitch it for a strike whenever they want BEFORE moving on to learn other pitches. There are far too many pitchers that have many pitches that are all inaccurate. A pitcher with a good fastball that can hit her spots is much more dominating then a pitcher that throws lots of different pitches but none where intended!</a:t>
            </a:r>
            <a:endParaRPr lang="en-US" sz="2800" dirty="0" smtClean="0"/>
          </a:p>
          <a:p>
            <a:pPr lvl="1" indent="0" algn="ctr">
              <a:buFont typeface="Corbel" pitchFamily="34" charset="0"/>
              <a:buChar char="›"/>
            </a:pPr>
            <a:endParaRPr lang="en-US"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400639920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hitebear.k12.mn.us/graphics/about/wblahs_pawprint_166b.png"/>
          <p:cNvPicPr>
            <a:picLocks noChangeAspect="1" noChangeArrowheads="1"/>
          </p:cNvPicPr>
          <p:nvPr/>
        </p:nvPicPr>
        <p:blipFill>
          <a:blip r:embed="rId2" cstate="print"/>
          <a:srcRect/>
          <a:stretch>
            <a:fillRect/>
          </a:stretch>
        </p:blipFill>
        <p:spPr bwMode="auto">
          <a:xfrm>
            <a:off x="7162800" y="304800"/>
            <a:ext cx="1676400" cy="2014219"/>
          </a:xfrm>
          <a:prstGeom prst="rect">
            <a:avLst/>
          </a:prstGeom>
          <a:noFill/>
          <a:effectLst>
            <a:outerShdw blurRad="63500" dist="63500" sx="102000" sy="102000" algn="ctr" rotWithShape="0">
              <a:prstClr val="black">
                <a:alpha val="60000"/>
              </a:prstClr>
            </a:outerShdw>
          </a:effectLst>
        </p:spPr>
      </p:pic>
      <p:sp>
        <p:nvSpPr>
          <p:cNvPr id="8" name="Title 7"/>
          <p:cNvSpPr>
            <a:spLocks noGrp="1"/>
          </p:cNvSpPr>
          <p:nvPr>
            <p:ph type="title"/>
          </p:nvPr>
        </p:nvSpPr>
        <p:spPr>
          <a:xfrm>
            <a:off x="152400" y="496824"/>
            <a:ext cx="8013192" cy="1636776"/>
          </a:xfrm>
        </p:spPr>
        <p:txBody>
          <a:bodyPr>
            <a:normAutofit/>
          </a:bodyPr>
          <a:lstStyle/>
          <a:p>
            <a:r>
              <a:rPr lang="en-US" sz="5400" dirty="0" smtClean="0"/>
              <a:t>Hitting Mechanics</a:t>
            </a:r>
            <a:endParaRPr lang="en-US" sz="5400" dirty="0"/>
          </a:p>
        </p:txBody>
      </p:sp>
      <p:pic>
        <p:nvPicPr>
          <p:cNvPr id="80898" name="Picture 2" descr="http://usssapride.com/wp-content/uploads/2010/08/Mendoza-300x199.jpg"/>
          <p:cNvPicPr>
            <a:picLocks noChangeAspect="1" noChangeArrowheads="1"/>
          </p:cNvPicPr>
          <p:nvPr/>
        </p:nvPicPr>
        <p:blipFill>
          <a:blip r:embed="rId3" cstate="print"/>
          <a:srcRect l="15476" r="9524"/>
          <a:stretch>
            <a:fillRect/>
          </a:stretch>
        </p:blipFill>
        <p:spPr bwMode="auto">
          <a:xfrm>
            <a:off x="0" y="2612134"/>
            <a:ext cx="4800600" cy="4245866"/>
          </a:xfrm>
          <a:prstGeom prst="rect">
            <a:avLst/>
          </a:prstGeom>
          <a:noFill/>
        </p:spPr>
      </p:pic>
      <p:pic>
        <p:nvPicPr>
          <p:cNvPr id="80900" name="Picture 4" descr="http://blog.cleveland.com/sports_impact/2009/08/medium_bustosss.jpg"/>
          <p:cNvPicPr>
            <a:picLocks noChangeAspect="1" noChangeArrowheads="1"/>
          </p:cNvPicPr>
          <p:nvPr/>
        </p:nvPicPr>
        <p:blipFill>
          <a:blip r:embed="rId4" cstate="print"/>
          <a:srcRect/>
          <a:stretch>
            <a:fillRect/>
          </a:stretch>
        </p:blipFill>
        <p:spPr bwMode="auto">
          <a:xfrm>
            <a:off x="4800600" y="2641281"/>
            <a:ext cx="4343400" cy="4216719"/>
          </a:xfrm>
          <a:prstGeom prst="rect">
            <a:avLst/>
          </a:prstGeom>
          <a:noFill/>
        </p:spPr>
      </p:pic>
    </p:spTree>
    <p:extLst>
      <p:ext uri="{BB962C8B-B14F-4D97-AF65-F5344CB8AC3E}">
        <p14:creationId xmlns:p14="http://schemas.microsoft.com/office/powerpoint/2010/main" val="2343076675"/>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Hitting Mechanics: Pre-Pitch</a:t>
            </a:r>
            <a:endParaRPr lang="en-US" dirty="0"/>
          </a:p>
        </p:txBody>
      </p:sp>
      <p:sp>
        <p:nvSpPr>
          <p:cNvPr id="3" name="Content Placeholder 2"/>
          <p:cNvSpPr>
            <a:spLocks noGrp="1"/>
          </p:cNvSpPr>
          <p:nvPr>
            <p:ph idx="1"/>
          </p:nvPr>
        </p:nvSpPr>
        <p:spPr>
          <a:xfrm>
            <a:off x="0" y="1775197"/>
            <a:ext cx="8229600" cy="4625609"/>
          </a:xfrm>
        </p:spPr>
        <p:txBody>
          <a:bodyPr>
            <a:normAutofit/>
          </a:bodyPr>
          <a:lstStyle/>
          <a:p>
            <a:r>
              <a:rPr lang="en-US" sz="2800" b="1" dirty="0"/>
              <a:t>GRIP</a:t>
            </a:r>
            <a:r>
              <a:rPr lang="en-US" sz="2800" dirty="0"/>
              <a:t> </a:t>
            </a:r>
          </a:p>
          <a:p>
            <a:pPr lvl="1">
              <a:buFont typeface="Corbel" pitchFamily="34" charset="0"/>
              <a:buChar char="›"/>
            </a:pPr>
            <a:r>
              <a:rPr lang="en-US" sz="2400" dirty="0"/>
              <a:t>In fingers - golf grip </a:t>
            </a:r>
          </a:p>
          <a:p>
            <a:pPr lvl="1">
              <a:buFont typeface="Corbel" pitchFamily="34" charset="0"/>
              <a:buChar char="›"/>
            </a:pPr>
            <a:r>
              <a:rPr lang="en-US" sz="2400" dirty="0"/>
              <a:t>Choke up - Hand off knob of bat</a:t>
            </a:r>
          </a:p>
          <a:p>
            <a:pPr lvl="1">
              <a:buFont typeface="Corbel" pitchFamily="34" charset="0"/>
              <a:buChar char="›"/>
            </a:pPr>
            <a:r>
              <a:rPr lang="en-US" sz="2400" dirty="0"/>
              <a:t>Wrist cocked - Hammer, motorcycle </a:t>
            </a:r>
            <a:r>
              <a:rPr lang="en-US" sz="2400" dirty="0" smtClean="0"/>
              <a:t>grip</a:t>
            </a:r>
          </a:p>
          <a:p>
            <a:pPr marL="457200" lvl="1" indent="0">
              <a:buNone/>
            </a:pPr>
            <a:endParaRPr lang="en-US" sz="2400" dirty="0"/>
          </a:p>
          <a:p>
            <a:r>
              <a:rPr lang="en-US" sz="2800" b="1" dirty="0"/>
              <a:t>POSITION IN BATTERS BOX</a:t>
            </a:r>
            <a:r>
              <a:rPr lang="en-US" sz="2800" dirty="0"/>
              <a:t> </a:t>
            </a:r>
          </a:p>
          <a:p>
            <a:pPr lvl="1">
              <a:buFont typeface="Corbel" pitchFamily="34" charset="0"/>
              <a:buChar char="›"/>
            </a:pPr>
            <a:r>
              <a:rPr lang="en-US" sz="2400" dirty="0"/>
              <a:t>Plate coverage</a:t>
            </a:r>
          </a:p>
          <a:p>
            <a:pPr lvl="1">
              <a:buFont typeface="Corbel" pitchFamily="34" charset="0"/>
              <a:buChar char="›"/>
            </a:pPr>
            <a:r>
              <a:rPr lang="en-US" sz="2400" dirty="0"/>
              <a:t>Parallel Foot position (closed, open)</a:t>
            </a:r>
          </a:p>
          <a:p>
            <a:pPr lvl="1">
              <a:buFont typeface="Corbel" pitchFamily="34" charset="0"/>
              <a:buChar char="›"/>
            </a:pPr>
            <a:r>
              <a:rPr lang="en-US" sz="2400" dirty="0" smtClean="0"/>
              <a:t>Routines – Rhythm </a:t>
            </a:r>
            <a:endParaRPr lang="en-US" sz="2400" dirty="0"/>
          </a:p>
          <a:p>
            <a:endParaRPr lang="en-US" sz="2800"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pic>
        <p:nvPicPr>
          <p:cNvPr id="1028" name="Picture 4" descr="http://i1.ytimg.com/vi/tcuwsyNgO_g/mqdefaul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898"/>
          <a:stretch/>
        </p:blipFill>
        <p:spPr bwMode="auto">
          <a:xfrm>
            <a:off x="6400801" y="1524000"/>
            <a:ext cx="2743199" cy="320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023159"/>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Hitting Mechanics</a:t>
            </a:r>
            <a:endParaRPr lang="en-US" dirty="0"/>
          </a:p>
        </p:txBody>
      </p:sp>
      <p:sp>
        <p:nvSpPr>
          <p:cNvPr id="3" name="Content Placeholder 2"/>
          <p:cNvSpPr>
            <a:spLocks noGrp="1"/>
          </p:cNvSpPr>
          <p:nvPr>
            <p:ph idx="1"/>
          </p:nvPr>
        </p:nvSpPr>
        <p:spPr>
          <a:xfrm>
            <a:off x="0" y="1600200"/>
            <a:ext cx="8686800" cy="5105400"/>
          </a:xfrm>
        </p:spPr>
        <p:txBody>
          <a:bodyPr>
            <a:noAutofit/>
          </a:bodyPr>
          <a:lstStyle/>
          <a:p>
            <a:r>
              <a:rPr lang="en-US" sz="2800" b="1" dirty="0"/>
              <a:t>STANCE</a:t>
            </a:r>
            <a:r>
              <a:rPr lang="en-US" sz="2800" dirty="0"/>
              <a:t> </a:t>
            </a:r>
          </a:p>
          <a:p>
            <a:pPr lvl="1">
              <a:buFont typeface="Corbel" pitchFamily="34" charset="0"/>
              <a:buChar char="›"/>
            </a:pPr>
            <a:r>
              <a:rPr lang="en-US" sz="2400" dirty="0"/>
              <a:t>Feet just outside hips. "Balanced and athletic"</a:t>
            </a:r>
          </a:p>
          <a:p>
            <a:pPr lvl="1">
              <a:buFont typeface="Corbel" pitchFamily="34" charset="0"/>
              <a:buChar char="›"/>
            </a:pPr>
            <a:r>
              <a:rPr lang="en-US" sz="2400" dirty="0"/>
              <a:t>Toes slightly pointed in</a:t>
            </a:r>
          </a:p>
          <a:p>
            <a:pPr lvl="1">
              <a:buFont typeface="Corbel" pitchFamily="34" charset="0"/>
              <a:buChar char="›"/>
            </a:pPr>
            <a:r>
              <a:rPr lang="en-US" sz="2400" dirty="0"/>
              <a:t>Weight on balls of feet</a:t>
            </a:r>
          </a:p>
          <a:p>
            <a:pPr lvl="1">
              <a:buFont typeface="Corbel" pitchFamily="34" charset="0"/>
              <a:buChar char="›"/>
            </a:pPr>
            <a:r>
              <a:rPr lang="en-US" sz="2400" dirty="0"/>
              <a:t>Knees bent, inside feet - Linear motion</a:t>
            </a:r>
          </a:p>
          <a:p>
            <a:pPr lvl="1">
              <a:buFont typeface="Corbel" pitchFamily="34" charset="0"/>
              <a:buChar char="›"/>
            </a:pPr>
            <a:r>
              <a:rPr lang="en-US" sz="2400" dirty="0"/>
              <a:t>Slight bend in waist </a:t>
            </a:r>
            <a:endParaRPr lang="en-US" sz="2400" dirty="0" smtClean="0"/>
          </a:p>
          <a:p>
            <a:pPr lvl="2">
              <a:buFont typeface="Corbel" pitchFamily="34" charset="0"/>
              <a:buChar char="›"/>
            </a:pPr>
            <a:r>
              <a:rPr lang="en-US" sz="2000" dirty="0" smtClean="0"/>
              <a:t>forward </a:t>
            </a:r>
            <a:r>
              <a:rPr lang="en-US" sz="2000" dirty="0"/>
              <a:t>- chest over toes – hands hang off </a:t>
            </a:r>
            <a:r>
              <a:rPr lang="en-US" sz="2000" dirty="0" smtClean="0"/>
              <a:t>legs </a:t>
            </a:r>
            <a:endParaRPr lang="en-US" sz="2000" dirty="0"/>
          </a:p>
          <a:p>
            <a:pPr lvl="1">
              <a:buFont typeface="Corbel" pitchFamily="34" charset="0"/>
              <a:buChar char="›"/>
            </a:pPr>
            <a:r>
              <a:rPr lang="en-US" sz="2400" dirty="0"/>
              <a:t>Head level and both eyes looking at </a:t>
            </a:r>
            <a:r>
              <a:rPr lang="en-US" sz="2400" dirty="0" smtClean="0"/>
              <a:t>pitcher</a:t>
            </a:r>
          </a:p>
          <a:p>
            <a:pPr lvl="2">
              <a:buFont typeface="Corbel" pitchFamily="34" charset="0"/>
              <a:buChar char="›"/>
            </a:pPr>
            <a:r>
              <a:rPr lang="en-US" sz="2000" dirty="0" smtClean="0"/>
              <a:t>How </a:t>
            </a:r>
            <a:r>
              <a:rPr lang="en-US" sz="2000" dirty="0"/>
              <a:t>do you read a book?</a:t>
            </a:r>
          </a:p>
          <a:p>
            <a:pPr lvl="1">
              <a:buFont typeface="Corbel" pitchFamily="34" charset="0"/>
              <a:buChar char="›"/>
            </a:pPr>
            <a:endParaRPr lang="en-US" sz="2400"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5" name="Shape 43"/>
          <p:cNvSpPr/>
          <p:nvPr/>
        </p:nvSpPr>
        <p:spPr>
          <a:xfrm>
            <a:off x="5943604" y="2057402"/>
            <a:ext cx="3370325" cy="4642751"/>
          </a:xfrm>
          <a:prstGeom prst="rect">
            <a:avLst/>
          </a:prstGeom>
          <a:blipFill>
            <a:blip r:embed="rId3" cstate="print"/>
            <a:stretch>
              <a:fillRect/>
            </a:stretch>
          </a:blipFill>
        </p:spPr>
      </p:sp>
    </p:spTree>
    <p:extLst>
      <p:ext uri="{BB962C8B-B14F-4D97-AF65-F5344CB8AC3E}">
        <p14:creationId xmlns:p14="http://schemas.microsoft.com/office/powerpoint/2010/main" val="3308850447"/>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Hitting Mechanics</a:t>
            </a:r>
            <a:endParaRPr lang="en-US" dirty="0"/>
          </a:p>
        </p:txBody>
      </p:sp>
      <p:sp>
        <p:nvSpPr>
          <p:cNvPr id="3" name="Content Placeholder 2"/>
          <p:cNvSpPr>
            <a:spLocks noGrp="1"/>
          </p:cNvSpPr>
          <p:nvPr>
            <p:ph idx="1"/>
          </p:nvPr>
        </p:nvSpPr>
        <p:spPr>
          <a:xfrm>
            <a:off x="0" y="1600200"/>
            <a:ext cx="8686800" cy="5105400"/>
          </a:xfrm>
        </p:spPr>
        <p:txBody>
          <a:bodyPr>
            <a:noAutofit/>
          </a:bodyPr>
          <a:lstStyle/>
          <a:p>
            <a:r>
              <a:rPr lang="en-US" sz="2800" b="1" dirty="0" smtClean="0"/>
              <a:t>STANCE Cont.</a:t>
            </a:r>
            <a:endParaRPr lang="en-US" sz="2800" dirty="0"/>
          </a:p>
          <a:p>
            <a:pPr lvl="1">
              <a:buFont typeface="Corbel" pitchFamily="34" charset="0"/>
              <a:buChar char="›"/>
            </a:pPr>
            <a:r>
              <a:rPr lang="en-US" sz="2400" dirty="0" smtClean="0"/>
              <a:t>Hands at top of Zone, above elbow</a:t>
            </a:r>
          </a:p>
          <a:p>
            <a:pPr lvl="1">
              <a:buFont typeface="Corbel" pitchFamily="34" charset="0"/>
              <a:buChar char="›"/>
            </a:pPr>
            <a:r>
              <a:rPr lang="en-US" sz="2400" dirty="0" smtClean="0"/>
              <a:t>Hands are a fist inside and above shoulder</a:t>
            </a:r>
          </a:p>
          <a:p>
            <a:pPr lvl="1">
              <a:buFont typeface="Corbel" pitchFamily="34" charset="0"/>
              <a:buChar char="›"/>
            </a:pPr>
            <a:r>
              <a:rPr lang="en-US" sz="2400" dirty="0" smtClean="0"/>
              <a:t>Bat at 45o Angle and slightly wrapped behind head</a:t>
            </a:r>
          </a:p>
          <a:p>
            <a:pPr lvl="1">
              <a:buFont typeface="Corbel" pitchFamily="34" charset="0"/>
              <a:buChar char="›"/>
            </a:pPr>
            <a:r>
              <a:rPr lang="en-US" sz="2400" dirty="0" smtClean="0"/>
              <a:t>Elbows down and relaxed, shoulders relaxed - Vertical clap</a:t>
            </a:r>
          </a:p>
          <a:p>
            <a:pPr lvl="1">
              <a:buFont typeface="Corbel" pitchFamily="34" charset="0"/>
              <a:buChar char="›"/>
            </a:pPr>
            <a:r>
              <a:rPr lang="en-US" sz="2400" dirty="0" smtClean="0"/>
              <a:t>Small Rhythm with feet and hands</a:t>
            </a:r>
            <a:endParaRPr lang="en-US" sz="2400"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5" name="Shape 52"/>
          <p:cNvSpPr/>
          <p:nvPr/>
        </p:nvSpPr>
        <p:spPr>
          <a:xfrm>
            <a:off x="2209800" y="4415678"/>
            <a:ext cx="4628394" cy="2442324"/>
          </a:xfrm>
          <a:prstGeom prst="rect">
            <a:avLst/>
          </a:prstGeom>
          <a:blipFill>
            <a:blip r:embed="rId3" cstate="print"/>
            <a:stretch>
              <a:fillRect/>
            </a:stretch>
          </a:blipFill>
        </p:spPr>
      </p:sp>
    </p:spTree>
    <p:extLst>
      <p:ext uri="{BB962C8B-B14F-4D97-AF65-F5344CB8AC3E}">
        <p14:creationId xmlns:p14="http://schemas.microsoft.com/office/powerpoint/2010/main" val="259293062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hitebear.k12.mn.us/graphics/about/wblahs_pawprint_166b.png"/>
          <p:cNvPicPr>
            <a:picLocks noChangeAspect="1" noChangeArrowheads="1"/>
          </p:cNvPicPr>
          <p:nvPr/>
        </p:nvPicPr>
        <p:blipFill>
          <a:blip r:embed="rId2" cstate="print"/>
          <a:srcRect/>
          <a:stretch>
            <a:fillRect/>
          </a:stretch>
        </p:blipFill>
        <p:spPr bwMode="auto">
          <a:xfrm>
            <a:off x="7162800" y="304800"/>
            <a:ext cx="1676400" cy="2014219"/>
          </a:xfrm>
          <a:prstGeom prst="rect">
            <a:avLst/>
          </a:prstGeom>
          <a:noFill/>
          <a:effectLst>
            <a:outerShdw blurRad="63500" dist="63500" sx="102000" sy="102000" algn="ctr" rotWithShape="0">
              <a:prstClr val="black">
                <a:alpha val="60000"/>
              </a:prstClr>
            </a:outerShdw>
          </a:effectLst>
        </p:spPr>
      </p:pic>
      <p:sp>
        <p:nvSpPr>
          <p:cNvPr id="8" name="Title 7"/>
          <p:cNvSpPr>
            <a:spLocks noGrp="1"/>
          </p:cNvSpPr>
          <p:nvPr>
            <p:ph type="title"/>
          </p:nvPr>
        </p:nvSpPr>
        <p:spPr>
          <a:xfrm>
            <a:off x="152400" y="496824"/>
            <a:ext cx="8013192" cy="1636776"/>
          </a:xfrm>
        </p:spPr>
        <p:txBody>
          <a:bodyPr>
            <a:normAutofit/>
          </a:bodyPr>
          <a:lstStyle/>
          <a:p>
            <a:r>
              <a:rPr lang="en-US" sz="5400" dirty="0" smtClean="0"/>
              <a:t>Defensive Mechanics</a:t>
            </a:r>
            <a:endParaRPr lang="en-US" sz="5400" dirty="0"/>
          </a:p>
        </p:txBody>
      </p:sp>
      <p:pic>
        <p:nvPicPr>
          <p:cNvPr id="6" name="Picture 5" descr="IMG_1002.JPG"/>
          <p:cNvPicPr>
            <a:picLocks noChangeAspect="1"/>
          </p:cNvPicPr>
          <p:nvPr/>
        </p:nvPicPr>
        <p:blipFill>
          <a:blip r:embed="rId3" cstate="print"/>
          <a:srcRect t="16667" b="32222"/>
          <a:stretch>
            <a:fillRect/>
          </a:stretch>
        </p:blipFill>
        <p:spPr>
          <a:xfrm>
            <a:off x="0" y="2667001"/>
            <a:ext cx="5334000" cy="4191000"/>
          </a:xfrm>
          <a:prstGeom prst="rect">
            <a:avLst/>
          </a:prstGeom>
          <a:ln>
            <a:solidFill>
              <a:schemeClr val="bg1"/>
            </a:solidFill>
          </a:ln>
        </p:spPr>
      </p:pic>
      <p:pic>
        <p:nvPicPr>
          <p:cNvPr id="7" name="Picture 6" descr="IMG_1003.JPG"/>
          <p:cNvPicPr>
            <a:picLocks noChangeAspect="1"/>
          </p:cNvPicPr>
          <p:nvPr/>
        </p:nvPicPr>
        <p:blipFill>
          <a:blip r:embed="rId4" cstate="print"/>
          <a:srcRect t="40000"/>
          <a:stretch>
            <a:fillRect/>
          </a:stretch>
        </p:blipFill>
        <p:spPr>
          <a:xfrm>
            <a:off x="4574857" y="2667000"/>
            <a:ext cx="4569143" cy="4191000"/>
          </a:xfrm>
          <a:prstGeom prst="rect">
            <a:avLst/>
          </a:prstGeom>
        </p:spPr>
      </p:pic>
    </p:spTree>
    <p:extLst>
      <p:ext uri="{BB962C8B-B14F-4D97-AF65-F5344CB8AC3E}">
        <p14:creationId xmlns:p14="http://schemas.microsoft.com/office/powerpoint/2010/main" val="2343076675"/>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Hitting Mechanics: On Pitch</a:t>
            </a:r>
            <a:endParaRPr lang="en-US" dirty="0"/>
          </a:p>
        </p:txBody>
      </p:sp>
      <p:sp>
        <p:nvSpPr>
          <p:cNvPr id="3" name="Content Placeholder 2"/>
          <p:cNvSpPr>
            <a:spLocks noGrp="1"/>
          </p:cNvSpPr>
          <p:nvPr>
            <p:ph idx="1"/>
          </p:nvPr>
        </p:nvSpPr>
        <p:spPr>
          <a:xfrm>
            <a:off x="0" y="1600200"/>
            <a:ext cx="8686800" cy="5105400"/>
          </a:xfrm>
        </p:spPr>
        <p:txBody>
          <a:bodyPr>
            <a:noAutofit/>
          </a:bodyPr>
          <a:lstStyle/>
          <a:p>
            <a:r>
              <a:rPr lang="en-US" sz="2800" b="1" dirty="0"/>
              <a:t>TRIGGER / LAUNCH </a:t>
            </a:r>
            <a:endParaRPr lang="en-US" sz="2800" dirty="0"/>
          </a:p>
          <a:p>
            <a:pPr lvl="1">
              <a:buFont typeface="Corbel" pitchFamily="34" charset="0"/>
              <a:buChar char="›"/>
            </a:pPr>
            <a:r>
              <a:rPr lang="en-US" sz="2400" dirty="0"/>
              <a:t>Go back to go forward (kicking, punching)</a:t>
            </a:r>
          </a:p>
          <a:p>
            <a:pPr lvl="1">
              <a:buFont typeface="Corbel" pitchFamily="34" charset="0"/>
              <a:buChar char="›"/>
            </a:pPr>
            <a:r>
              <a:rPr lang="en-US" sz="2400" dirty="0"/>
              <a:t>Weight shifts to back leg    </a:t>
            </a:r>
          </a:p>
          <a:p>
            <a:pPr lvl="1">
              <a:buFont typeface="Corbel" pitchFamily="34" charset="0"/>
              <a:buChar char="›"/>
            </a:pPr>
            <a:r>
              <a:rPr lang="en-US" sz="2400" dirty="0"/>
              <a:t>Hands travel off the back shoulder 2 in</a:t>
            </a:r>
          </a:p>
          <a:p>
            <a:pPr lvl="1">
              <a:buFont typeface="Corbel" pitchFamily="34" charset="0"/>
              <a:buChar char="›"/>
            </a:pPr>
            <a:r>
              <a:rPr lang="en-US" sz="2400" dirty="0"/>
              <a:t>Weight should be: </a:t>
            </a:r>
            <a:endParaRPr lang="en-US" sz="2400" dirty="0" smtClean="0"/>
          </a:p>
          <a:p>
            <a:pPr lvl="2">
              <a:buFont typeface="Corbel" pitchFamily="34" charset="0"/>
              <a:buChar char="›"/>
            </a:pPr>
            <a:r>
              <a:rPr lang="en-US" sz="2000" dirty="0" smtClean="0"/>
              <a:t>60</a:t>
            </a:r>
            <a:r>
              <a:rPr lang="en-US" sz="2000" dirty="0"/>
              <a:t>% on back leg - 40% on front leg.</a:t>
            </a:r>
          </a:p>
          <a:p>
            <a:pPr lvl="1">
              <a:buFont typeface="Corbel" pitchFamily="34" charset="0"/>
              <a:buChar char="›"/>
            </a:pPr>
            <a:r>
              <a:rPr lang="en-US" sz="2400" dirty="0"/>
              <a:t>Back forearm stays outside </a:t>
            </a:r>
            <a:r>
              <a:rPr lang="en-US" sz="2400" dirty="0" smtClean="0"/>
              <a:t>bat/hands</a:t>
            </a:r>
            <a:endParaRPr lang="en-US" sz="2400"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5" name="Shape 60"/>
          <p:cNvSpPr/>
          <p:nvPr/>
        </p:nvSpPr>
        <p:spPr>
          <a:xfrm>
            <a:off x="5943600" y="2878701"/>
            <a:ext cx="3179624" cy="3979299"/>
          </a:xfrm>
          <a:prstGeom prst="rect">
            <a:avLst/>
          </a:prstGeom>
          <a:blipFill>
            <a:blip r:embed="rId3" cstate="print"/>
            <a:stretch>
              <a:fillRect/>
            </a:stretch>
          </a:blipFill>
        </p:spPr>
      </p:sp>
    </p:spTree>
    <p:extLst>
      <p:ext uri="{BB962C8B-B14F-4D97-AF65-F5344CB8AC3E}">
        <p14:creationId xmlns:p14="http://schemas.microsoft.com/office/powerpoint/2010/main" val="654545021"/>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Hitting Mechanics</a:t>
            </a:r>
            <a:endParaRPr lang="en-US" dirty="0"/>
          </a:p>
        </p:txBody>
      </p:sp>
      <p:sp>
        <p:nvSpPr>
          <p:cNvPr id="3" name="Content Placeholder 2"/>
          <p:cNvSpPr>
            <a:spLocks noGrp="1"/>
          </p:cNvSpPr>
          <p:nvPr>
            <p:ph idx="1"/>
          </p:nvPr>
        </p:nvSpPr>
        <p:spPr>
          <a:xfrm>
            <a:off x="0" y="1524000"/>
            <a:ext cx="8686800" cy="5105400"/>
          </a:xfrm>
        </p:spPr>
        <p:txBody>
          <a:bodyPr>
            <a:noAutofit/>
          </a:bodyPr>
          <a:lstStyle/>
          <a:p>
            <a:r>
              <a:rPr lang="en-US" sz="2800" b="1" dirty="0"/>
              <a:t>STRIDE</a:t>
            </a:r>
            <a:endParaRPr lang="en-US" sz="2800" dirty="0"/>
          </a:p>
          <a:p>
            <a:pPr lvl="1">
              <a:buFont typeface="Corbel" pitchFamily="34" charset="0"/>
              <a:buChar char="›"/>
            </a:pPr>
            <a:r>
              <a:rPr lang="en-US" sz="2400" dirty="0" smtClean="0"/>
              <a:t>Short, soft, soon enough (better early - 45º angle) </a:t>
            </a:r>
          </a:p>
          <a:p>
            <a:pPr lvl="1">
              <a:buFont typeface="Corbel" pitchFamily="34" charset="0"/>
              <a:buChar char="›"/>
            </a:pPr>
            <a:r>
              <a:rPr lang="en-US" sz="2400" dirty="0" smtClean="0"/>
              <a:t>Soft toe touch - hard heel plant. Should be separate.</a:t>
            </a:r>
          </a:p>
          <a:p>
            <a:pPr lvl="1">
              <a:buFont typeface="Corbel" pitchFamily="34" charset="0"/>
              <a:buChar char="›"/>
            </a:pPr>
            <a:r>
              <a:rPr lang="en-US" sz="2400" dirty="0" smtClean="0"/>
              <a:t>Linear motion on heel plant</a:t>
            </a:r>
          </a:p>
          <a:p>
            <a:pPr lvl="1">
              <a:buFont typeface="Corbel" pitchFamily="34" charset="0"/>
              <a:buChar char="›"/>
            </a:pPr>
            <a:r>
              <a:rPr lang="en-US" sz="2400" dirty="0" smtClean="0"/>
              <a:t>Hips stay closed on heel plant</a:t>
            </a:r>
          </a:p>
          <a:p>
            <a:pPr lvl="1">
              <a:buFont typeface="Corbel" pitchFamily="34" charset="0"/>
              <a:buChar char="›"/>
            </a:pPr>
            <a:r>
              <a:rPr lang="en-US" sz="2400" dirty="0" smtClean="0"/>
              <a:t>Head stays behind belly button</a:t>
            </a:r>
          </a:p>
          <a:p>
            <a:pPr lvl="1">
              <a:buFont typeface="Corbel" pitchFamily="34" charset="0"/>
              <a:buChar char="›"/>
            </a:pPr>
            <a:r>
              <a:rPr lang="en-US" sz="2400" dirty="0" smtClean="0"/>
              <a:t>Knees stay close, Hands stay back</a:t>
            </a:r>
          </a:p>
          <a:p>
            <a:pPr lvl="1">
              <a:buFont typeface="Corbel" pitchFamily="34" charset="0"/>
              <a:buChar char="›"/>
            </a:pPr>
            <a:r>
              <a:rPr lang="en-US" sz="2400" dirty="0" smtClean="0"/>
              <a:t>Eyes at same level through stride.</a:t>
            </a:r>
          </a:p>
          <a:p>
            <a:pPr lvl="1">
              <a:buFont typeface="Corbel" pitchFamily="34" charset="0"/>
              <a:buChar char="›"/>
            </a:pPr>
            <a:r>
              <a:rPr lang="en-US" sz="2400" dirty="0" smtClean="0"/>
              <a:t>Short stride helps timing</a:t>
            </a:r>
          </a:p>
          <a:p>
            <a:pPr lvl="1">
              <a:buFont typeface="Corbel" pitchFamily="34" charset="0"/>
              <a:buChar char="›"/>
            </a:pPr>
            <a:r>
              <a:rPr lang="en-US" sz="2400" dirty="0" smtClean="0"/>
              <a:t>Shoulders stay level</a:t>
            </a:r>
            <a:endParaRPr lang="en-US" sz="2400"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6" name="Shape 69"/>
          <p:cNvSpPr/>
          <p:nvPr/>
        </p:nvSpPr>
        <p:spPr>
          <a:xfrm rot="5400000">
            <a:off x="5630435" y="3359279"/>
            <a:ext cx="3951512" cy="3075620"/>
          </a:xfrm>
          <a:prstGeom prst="rect">
            <a:avLst/>
          </a:prstGeom>
          <a:blipFill>
            <a:blip r:embed="rId3" cstate="print"/>
            <a:srcRect/>
            <a:stretch>
              <a:fillRect l="-2204"/>
            </a:stretch>
          </a:blipFill>
        </p:spPr>
      </p:sp>
    </p:spTree>
    <p:extLst>
      <p:ext uri="{BB962C8B-B14F-4D97-AF65-F5344CB8AC3E}">
        <p14:creationId xmlns:p14="http://schemas.microsoft.com/office/powerpoint/2010/main" val="1147565995"/>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Hitting Mechanics: The Swing</a:t>
            </a:r>
            <a:endParaRPr lang="en-US" dirty="0"/>
          </a:p>
        </p:txBody>
      </p:sp>
      <p:sp>
        <p:nvSpPr>
          <p:cNvPr id="3" name="Content Placeholder 2"/>
          <p:cNvSpPr>
            <a:spLocks noGrp="1"/>
          </p:cNvSpPr>
          <p:nvPr>
            <p:ph idx="1"/>
          </p:nvPr>
        </p:nvSpPr>
        <p:spPr>
          <a:xfrm>
            <a:off x="0" y="1524000"/>
            <a:ext cx="8686800" cy="5105400"/>
          </a:xfrm>
        </p:spPr>
        <p:txBody>
          <a:bodyPr>
            <a:noAutofit/>
          </a:bodyPr>
          <a:lstStyle/>
          <a:p>
            <a:r>
              <a:rPr lang="en-US" sz="2800" b="1" dirty="0"/>
              <a:t>SWING</a:t>
            </a:r>
            <a:endParaRPr lang="en-US" sz="2800" dirty="0"/>
          </a:p>
          <a:p>
            <a:pPr lvl="1">
              <a:buFont typeface="Corbel" pitchFamily="34" charset="0"/>
              <a:buChar char="›"/>
            </a:pPr>
            <a:r>
              <a:rPr lang="en-US" sz="2400" dirty="0"/>
              <a:t>After striding on ball of front foot, swing begins by getting front foot heel plant while back foot begins to raise and turn toward the </a:t>
            </a:r>
            <a:r>
              <a:rPr lang="en-US" sz="2400" dirty="0" smtClean="0"/>
              <a:t>pitcher.</a:t>
            </a:r>
          </a:p>
          <a:p>
            <a:pPr lvl="2">
              <a:buFont typeface="Corbel" pitchFamily="34" charset="0"/>
              <a:buChar char="›"/>
            </a:pPr>
            <a:r>
              <a:rPr lang="en-US" sz="2000" dirty="0" smtClean="0"/>
              <a:t>Heel </a:t>
            </a:r>
            <a:r>
              <a:rPr lang="en-US" sz="2000" dirty="0"/>
              <a:t>up /  Heel down - causes weight from backside to go into midline of body (hit against front leg, not over front leg)</a:t>
            </a:r>
          </a:p>
          <a:p>
            <a:pPr lvl="1">
              <a:buFont typeface="Corbel" pitchFamily="34" charset="0"/>
              <a:buChar char="›"/>
            </a:pPr>
            <a:r>
              <a:rPr lang="en-US" sz="2400" dirty="0"/>
              <a:t>Timing = linear + rotation</a:t>
            </a:r>
          </a:p>
          <a:p>
            <a:pPr lvl="1">
              <a:buFont typeface="Corbel" pitchFamily="34" charset="0"/>
              <a:buChar char="›"/>
            </a:pPr>
            <a:r>
              <a:rPr lang="en-US" sz="2400" dirty="0"/>
              <a:t>Shoulders level, chin on front shoulder </a:t>
            </a:r>
          </a:p>
          <a:p>
            <a:pPr lvl="1">
              <a:buFont typeface="Corbel" pitchFamily="34" charset="0"/>
              <a:buChar char="›"/>
            </a:pPr>
            <a:r>
              <a:rPr lang="en-US" sz="2400" dirty="0"/>
              <a:t>Throw a </a:t>
            </a:r>
            <a:r>
              <a:rPr lang="en-US" sz="2400" dirty="0" smtClean="0"/>
              <a:t>Frisbee</a:t>
            </a:r>
          </a:p>
          <a:p>
            <a:pPr lvl="2">
              <a:buFont typeface="Corbel" pitchFamily="34" charset="0"/>
              <a:buChar char="›"/>
            </a:pPr>
            <a:r>
              <a:rPr lang="en-US" sz="2000" dirty="0" smtClean="0"/>
              <a:t>lead </a:t>
            </a:r>
            <a:r>
              <a:rPr lang="en-US" sz="2000" dirty="0"/>
              <a:t>with front shoulder, elbow, then wrist - front elbow pulls down and hands go from back shoulder to center of chest and then down and out (release shoulders and elbows when hands get to chin.</a:t>
            </a:r>
          </a:p>
          <a:p>
            <a:pPr lvl="1">
              <a:buFont typeface="Corbel" pitchFamily="34" charset="0"/>
              <a:buChar char="›"/>
            </a:pPr>
            <a:r>
              <a:rPr lang="en-US" sz="2400" dirty="0"/>
              <a:t>Hands move separately than elbows and shoulders</a:t>
            </a:r>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1180987732"/>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Hitting Mechanics</a:t>
            </a:r>
            <a:endParaRPr lang="en-US" dirty="0"/>
          </a:p>
        </p:txBody>
      </p:sp>
      <p:sp>
        <p:nvSpPr>
          <p:cNvPr id="3" name="Content Placeholder 2"/>
          <p:cNvSpPr>
            <a:spLocks noGrp="1"/>
          </p:cNvSpPr>
          <p:nvPr>
            <p:ph idx="1"/>
          </p:nvPr>
        </p:nvSpPr>
        <p:spPr>
          <a:xfrm>
            <a:off x="0" y="1524000"/>
            <a:ext cx="4953000" cy="5105400"/>
          </a:xfrm>
        </p:spPr>
        <p:txBody>
          <a:bodyPr>
            <a:noAutofit/>
          </a:bodyPr>
          <a:lstStyle/>
          <a:p>
            <a:pPr lvl="1">
              <a:buFont typeface="Corbel" pitchFamily="34" charset="0"/>
              <a:buChar char="›"/>
            </a:pPr>
            <a:r>
              <a:rPr lang="en-US" sz="2400" dirty="0"/>
              <a:t>Bat head should slide between back shoulder and ear (bat lag)...does not drop below shoulder at beginning of swing</a:t>
            </a:r>
          </a:p>
          <a:p>
            <a:pPr lvl="1">
              <a:buFont typeface="Corbel" pitchFamily="34" charset="0"/>
              <a:buChar char="›"/>
            </a:pPr>
            <a:r>
              <a:rPr lang="en-US" sz="2400" dirty="0"/>
              <a:t>Back elbow connects with belly button and then extends out</a:t>
            </a:r>
          </a:p>
          <a:p>
            <a:pPr lvl="1">
              <a:buFont typeface="Corbel" pitchFamily="34" charset="0"/>
              <a:buChar char="›"/>
            </a:pPr>
            <a:r>
              <a:rPr lang="en-US" sz="2400" dirty="0"/>
              <a:t>Hips stay square to plate until released at toe touch</a:t>
            </a:r>
          </a:p>
          <a:p>
            <a:pPr lvl="1">
              <a:buFont typeface="Corbel" pitchFamily="34" charset="0"/>
              <a:buChar char="›"/>
            </a:pPr>
            <a:r>
              <a:rPr lang="en-US" sz="2400" dirty="0"/>
              <a:t>Hands stay inside the ball/plate (extend arms just after contact and NOT before contact</a:t>
            </a:r>
            <a:r>
              <a:rPr lang="en-US" sz="2400" dirty="0" smtClean="0"/>
              <a:t>)</a:t>
            </a:r>
            <a:endParaRPr lang="en-US" sz="2400"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5" name="Shape 86"/>
          <p:cNvSpPr/>
          <p:nvPr/>
        </p:nvSpPr>
        <p:spPr>
          <a:xfrm>
            <a:off x="5496576" y="1828803"/>
            <a:ext cx="3647424" cy="4571999"/>
          </a:xfrm>
          <a:prstGeom prst="rect">
            <a:avLst/>
          </a:prstGeom>
          <a:blipFill>
            <a:blip r:embed="rId3" cstate="print"/>
            <a:stretch>
              <a:fillRect/>
            </a:stretch>
          </a:blipFill>
        </p:spPr>
      </p:sp>
    </p:spTree>
    <p:extLst>
      <p:ext uri="{BB962C8B-B14F-4D97-AF65-F5344CB8AC3E}">
        <p14:creationId xmlns:p14="http://schemas.microsoft.com/office/powerpoint/2010/main" val="4251965770"/>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Hitting Mechanics</a:t>
            </a:r>
            <a:endParaRPr lang="en-US" dirty="0"/>
          </a:p>
        </p:txBody>
      </p:sp>
      <p:sp>
        <p:nvSpPr>
          <p:cNvPr id="3" name="Content Placeholder 2"/>
          <p:cNvSpPr>
            <a:spLocks noGrp="1"/>
          </p:cNvSpPr>
          <p:nvPr>
            <p:ph idx="1"/>
          </p:nvPr>
        </p:nvSpPr>
        <p:spPr>
          <a:xfrm>
            <a:off x="0" y="1524000"/>
            <a:ext cx="8686800" cy="5105400"/>
          </a:xfrm>
        </p:spPr>
        <p:txBody>
          <a:bodyPr>
            <a:noAutofit/>
          </a:bodyPr>
          <a:lstStyle/>
          <a:p>
            <a:pPr lvl="1">
              <a:buFont typeface="Corbel" pitchFamily="34" charset="0"/>
              <a:buChar char="›"/>
            </a:pPr>
            <a:r>
              <a:rPr lang="en-US" sz="2400" dirty="0" smtClean="0"/>
              <a:t>Pull </a:t>
            </a:r>
            <a:r>
              <a:rPr lang="en-US" sz="2400" dirty="0"/>
              <a:t>with front arm and then push or throw with back </a:t>
            </a:r>
            <a:r>
              <a:rPr lang="en-US" sz="2400" dirty="0" smtClean="0"/>
              <a:t>arm</a:t>
            </a:r>
          </a:p>
          <a:p>
            <a:pPr lvl="2">
              <a:buFont typeface="Corbel" pitchFamily="34" charset="0"/>
              <a:buChar char="›"/>
            </a:pPr>
            <a:r>
              <a:rPr lang="en-US" sz="2000" dirty="0" smtClean="0"/>
              <a:t>extend </a:t>
            </a:r>
            <a:r>
              <a:rPr lang="en-US" sz="2000" dirty="0"/>
              <a:t>through ball and point bat at pitcher</a:t>
            </a:r>
          </a:p>
          <a:p>
            <a:pPr lvl="1">
              <a:buFont typeface="Corbel" pitchFamily="34" charset="0"/>
              <a:buChar char="›"/>
            </a:pPr>
            <a:r>
              <a:rPr lang="en-US" sz="2400" dirty="0"/>
              <a:t>Elbow stays at a vertical angle - hands above elbow</a:t>
            </a:r>
          </a:p>
          <a:p>
            <a:pPr lvl="1">
              <a:buFont typeface="Corbel" pitchFamily="34" charset="0"/>
              <a:buChar char="›"/>
            </a:pPr>
            <a:r>
              <a:rPr lang="en-US" sz="2400" dirty="0"/>
              <a:t>Chest should point at ball and follow plane of </a:t>
            </a:r>
            <a:r>
              <a:rPr lang="en-US" sz="2400" dirty="0" smtClean="0"/>
              <a:t>ball</a:t>
            </a:r>
          </a:p>
          <a:p>
            <a:pPr lvl="2">
              <a:buFont typeface="Corbel" pitchFamily="34" charset="0"/>
              <a:buChar char="›"/>
            </a:pPr>
            <a:r>
              <a:rPr lang="en-US" sz="2000" dirty="0" smtClean="0"/>
              <a:t>bench </a:t>
            </a:r>
            <a:r>
              <a:rPr lang="en-US" sz="2000" dirty="0"/>
              <a:t>press ball you are </a:t>
            </a:r>
            <a:r>
              <a:rPr lang="en-US" sz="2000" dirty="0" smtClean="0"/>
              <a:t>hitting</a:t>
            </a:r>
            <a:endParaRPr lang="en-US" sz="2000" dirty="0"/>
          </a:p>
          <a:p>
            <a:pPr lvl="1">
              <a:buFont typeface="Corbel" pitchFamily="34" charset="0"/>
              <a:buChar char="›"/>
            </a:pPr>
            <a:r>
              <a:rPr lang="en-US" sz="2400" dirty="0"/>
              <a:t>Bat head stays higher than hands as long as possible and bat travels down to the ball NOT up to the ball</a:t>
            </a:r>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480930466"/>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3"/>
          <p:cNvSpPr/>
          <p:nvPr/>
        </p:nvSpPr>
        <p:spPr>
          <a:xfrm rot="5400000">
            <a:off x="-483940" y="2465771"/>
            <a:ext cx="3362745" cy="2394815"/>
          </a:xfrm>
          <a:prstGeom prst="rect">
            <a:avLst/>
          </a:prstGeom>
          <a:blipFill>
            <a:blip r:embed="rId2" cstate="print"/>
            <a:stretch>
              <a:fillRect/>
            </a:stretch>
          </a:blipFill>
        </p:spPr>
      </p:sp>
      <p:sp>
        <p:nvSpPr>
          <p:cNvPr id="6" name="Shape 94"/>
          <p:cNvSpPr/>
          <p:nvPr/>
        </p:nvSpPr>
        <p:spPr>
          <a:xfrm rot="5400000">
            <a:off x="1803401" y="2540003"/>
            <a:ext cx="3352775" cy="2235168"/>
          </a:xfrm>
          <a:prstGeom prst="rect">
            <a:avLst/>
          </a:prstGeom>
          <a:blipFill>
            <a:blip r:embed="rId3" cstate="print"/>
            <a:stretch>
              <a:fillRect/>
            </a:stretch>
          </a:blipFill>
        </p:spPr>
      </p:sp>
      <p:sp>
        <p:nvSpPr>
          <p:cNvPr id="7" name="Shape 95"/>
          <p:cNvSpPr/>
          <p:nvPr/>
        </p:nvSpPr>
        <p:spPr>
          <a:xfrm rot="5400000">
            <a:off x="4089533" y="2467280"/>
            <a:ext cx="3359752" cy="2394815"/>
          </a:xfrm>
          <a:prstGeom prst="rect">
            <a:avLst/>
          </a:prstGeom>
          <a:blipFill>
            <a:blip r:embed="rId4" cstate="print"/>
            <a:stretch>
              <a:fillRect/>
            </a:stretch>
          </a:blipFill>
        </p:spPr>
      </p:sp>
      <p:sp>
        <p:nvSpPr>
          <p:cNvPr id="8" name="Shape 96"/>
          <p:cNvSpPr/>
          <p:nvPr/>
        </p:nvSpPr>
        <p:spPr>
          <a:xfrm rot="5400000">
            <a:off x="6415318" y="2500102"/>
            <a:ext cx="3352772" cy="2315001"/>
          </a:xfrm>
          <a:prstGeom prst="rect">
            <a:avLst/>
          </a:prstGeom>
          <a:blipFill>
            <a:blip r:embed="rId5" cstate="print"/>
            <a:stretch>
              <a:fillRect/>
            </a:stretch>
          </a:blipFill>
        </p:spPr>
      </p:sp>
    </p:spTree>
    <p:extLst>
      <p:ext uri="{BB962C8B-B14F-4D97-AF65-F5344CB8AC3E}">
        <p14:creationId xmlns:p14="http://schemas.microsoft.com/office/powerpoint/2010/main" val="1050179346"/>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Hitting Mechanics</a:t>
            </a:r>
            <a:endParaRPr lang="en-US" dirty="0"/>
          </a:p>
        </p:txBody>
      </p:sp>
      <p:sp>
        <p:nvSpPr>
          <p:cNvPr id="3" name="Content Placeholder 2"/>
          <p:cNvSpPr>
            <a:spLocks noGrp="1"/>
          </p:cNvSpPr>
          <p:nvPr>
            <p:ph idx="1"/>
          </p:nvPr>
        </p:nvSpPr>
        <p:spPr>
          <a:xfrm>
            <a:off x="0" y="1524000"/>
            <a:ext cx="9144000" cy="5105400"/>
          </a:xfrm>
        </p:spPr>
        <p:txBody>
          <a:bodyPr>
            <a:noAutofit/>
          </a:bodyPr>
          <a:lstStyle/>
          <a:p>
            <a:r>
              <a:rPr lang="en-US" sz="2400" b="1" dirty="0"/>
              <a:t>CONTACT TO FOLLOW THROUGH</a:t>
            </a:r>
            <a:endParaRPr lang="en-US" sz="2400" dirty="0"/>
          </a:p>
          <a:p>
            <a:pPr lvl="1">
              <a:buFont typeface="Corbel" pitchFamily="34" charset="0"/>
              <a:buChar char="›"/>
            </a:pPr>
            <a:r>
              <a:rPr lang="en-US" sz="2400" dirty="0"/>
              <a:t>Back foot pushes forward and </a:t>
            </a:r>
            <a:r>
              <a:rPr lang="en-US" sz="2400" dirty="0" smtClean="0"/>
              <a:t>rotates</a:t>
            </a:r>
          </a:p>
          <a:p>
            <a:pPr lvl="2">
              <a:buFont typeface="Corbel" pitchFamily="34" charset="0"/>
              <a:buChar char="›"/>
            </a:pPr>
            <a:r>
              <a:rPr lang="en-US" sz="1800" dirty="0" smtClean="0"/>
              <a:t>weight </a:t>
            </a:r>
            <a:r>
              <a:rPr lang="en-US" sz="1800" dirty="0"/>
              <a:t>should be on inside of big toe, heel ends vertically</a:t>
            </a:r>
          </a:p>
          <a:p>
            <a:pPr lvl="1">
              <a:buFont typeface="Corbel" pitchFamily="34" charset="0"/>
              <a:buChar char="›"/>
            </a:pPr>
            <a:r>
              <a:rPr lang="en-US" sz="2400" dirty="0"/>
              <a:t>Weight transfers to 51% on front foot</a:t>
            </a:r>
          </a:p>
          <a:p>
            <a:pPr lvl="1">
              <a:buFont typeface="Corbel" pitchFamily="34" charset="0"/>
              <a:buChar char="›"/>
            </a:pPr>
            <a:r>
              <a:rPr lang="en-US" sz="2400" dirty="0"/>
              <a:t>Front leg is straight - not locked - chin behind belly behind</a:t>
            </a:r>
          </a:p>
          <a:p>
            <a:pPr lvl="1">
              <a:buFont typeface="Corbel" pitchFamily="34" charset="0"/>
              <a:buChar char="›"/>
            </a:pPr>
            <a:r>
              <a:rPr lang="en-US" sz="2400" dirty="0"/>
              <a:t>Contact should be made in front of front hip/foot </a:t>
            </a:r>
            <a:endParaRPr lang="en-US" sz="2400" dirty="0" smtClean="0"/>
          </a:p>
          <a:p>
            <a:pPr lvl="1">
              <a:buFont typeface="Corbel" pitchFamily="34" charset="0"/>
              <a:buChar char="›"/>
            </a:pPr>
            <a:endParaRPr lang="en-US" sz="2000" dirty="0"/>
          </a:p>
          <a:p>
            <a:pPr lvl="1">
              <a:buFont typeface="Corbel" pitchFamily="34" charset="0"/>
              <a:buChar char="›"/>
            </a:pPr>
            <a:endParaRPr lang="en-US" sz="2000"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455164284"/>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Hitting Mechanics</a:t>
            </a:r>
            <a:endParaRPr lang="en-US" dirty="0"/>
          </a:p>
        </p:txBody>
      </p:sp>
      <p:sp>
        <p:nvSpPr>
          <p:cNvPr id="3" name="Content Placeholder 2"/>
          <p:cNvSpPr>
            <a:spLocks noGrp="1"/>
          </p:cNvSpPr>
          <p:nvPr>
            <p:ph idx="1"/>
          </p:nvPr>
        </p:nvSpPr>
        <p:spPr>
          <a:xfrm>
            <a:off x="0" y="1524000"/>
            <a:ext cx="9144000" cy="5105400"/>
          </a:xfrm>
        </p:spPr>
        <p:txBody>
          <a:bodyPr>
            <a:noAutofit/>
          </a:bodyPr>
          <a:lstStyle/>
          <a:p>
            <a:pPr lvl="1">
              <a:buFont typeface="Corbel" pitchFamily="34" charset="0"/>
              <a:buChar char="›"/>
            </a:pPr>
            <a:r>
              <a:rPr lang="en-US" sz="2400" dirty="0" smtClean="0"/>
              <a:t>Back </a:t>
            </a:r>
            <a:r>
              <a:rPr lang="en-US" sz="2400" dirty="0"/>
              <a:t>knee should point where the ball should be </a:t>
            </a:r>
            <a:r>
              <a:rPr lang="en-US" sz="2400" dirty="0" smtClean="0"/>
              <a:t>hit</a:t>
            </a:r>
          </a:p>
          <a:p>
            <a:pPr lvl="2">
              <a:buFont typeface="Corbel" pitchFamily="34" charset="0"/>
              <a:buChar char="›"/>
            </a:pPr>
            <a:r>
              <a:rPr lang="en-US" sz="1800" dirty="0" smtClean="0"/>
              <a:t>follows </a:t>
            </a:r>
            <a:r>
              <a:rPr lang="en-US" sz="1800" dirty="0"/>
              <a:t>angle of bat (at ball) </a:t>
            </a:r>
            <a:endParaRPr lang="en-US" sz="1800" dirty="0" smtClean="0"/>
          </a:p>
          <a:p>
            <a:pPr lvl="1">
              <a:buFont typeface="Corbel" pitchFamily="34" charset="0"/>
              <a:buChar char="›"/>
            </a:pPr>
            <a:r>
              <a:rPr lang="en-US" sz="2400" dirty="0"/>
              <a:t>Eyes should match shoulder angle and shoulder angle matches bat </a:t>
            </a:r>
            <a:r>
              <a:rPr lang="en-US" sz="2400" dirty="0" smtClean="0"/>
              <a:t>angle - depending </a:t>
            </a:r>
            <a:r>
              <a:rPr lang="en-US" sz="2400" dirty="0"/>
              <a:t>on position of ball - high, mid, </a:t>
            </a:r>
            <a:r>
              <a:rPr lang="en-US" sz="2400" dirty="0" smtClean="0"/>
              <a:t>low</a:t>
            </a:r>
            <a:endParaRPr lang="en-US" sz="2400" dirty="0"/>
          </a:p>
          <a:p>
            <a:pPr lvl="1">
              <a:buFont typeface="Corbel" pitchFamily="34" charset="0"/>
              <a:buChar char="›"/>
            </a:pPr>
            <a:r>
              <a:rPr lang="en-US" sz="2400" dirty="0"/>
              <a:t>Slight bend in elbows at contact - palm up palm down (power L) </a:t>
            </a:r>
          </a:p>
          <a:p>
            <a:pPr lvl="1">
              <a:buFont typeface="Corbel" pitchFamily="34" charset="0"/>
              <a:buChar char="›"/>
            </a:pPr>
            <a:endParaRPr lang="en-US" sz="2000" dirty="0"/>
          </a:p>
          <a:p>
            <a:pPr lvl="1">
              <a:buFont typeface="Corbel" pitchFamily="34" charset="0"/>
              <a:buChar char="›"/>
            </a:pPr>
            <a:endParaRPr lang="en-US" sz="2000"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5" name="Shape 105"/>
          <p:cNvSpPr/>
          <p:nvPr/>
        </p:nvSpPr>
        <p:spPr>
          <a:xfrm>
            <a:off x="0" y="3827347"/>
            <a:ext cx="2784582" cy="3030655"/>
          </a:xfrm>
          <a:prstGeom prst="rect">
            <a:avLst/>
          </a:prstGeom>
          <a:blipFill>
            <a:blip r:embed="rId3" cstate="print"/>
            <a:stretch>
              <a:fillRect/>
            </a:stretch>
          </a:blipFill>
        </p:spPr>
      </p:sp>
      <p:sp>
        <p:nvSpPr>
          <p:cNvPr id="6" name="Shape 106"/>
          <p:cNvSpPr/>
          <p:nvPr/>
        </p:nvSpPr>
        <p:spPr>
          <a:xfrm>
            <a:off x="2895600" y="3822863"/>
            <a:ext cx="3105888" cy="3057363"/>
          </a:xfrm>
          <a:prstGeom prst="rect">
            <a:avLst/>
          </a:prstGeom>
          <a:blipFill>
            <a:blip r:embed="rId4" cstate="print"/>
            <a:stretch>
              <a:fillRect/>
            </a:stretch>
          </a:blipFill>
        </p:spPr>
      </p:sp>
      <p:sp>
        <p:nvSpPr>
          <p:cNvPr id="7" name="Shape 107"/>
          <p:cNvSpPr/>
          <p:nvPr/>
        </p:nvSpPr>
        <p:spPr>
          <a:xfrm rot="5400000">
            <a:off x="6066573" y="3932973"/>
            <a:ext cx="3030656" cy="2819400"/>
          </a:xfrm>
          <a:prstGeom prst="rect">
            <a:avLst/>
          </a:prstGeom>
          <a:blipFill>
            <a:blip r:embed="rId5" cstate="print"/>
            <a:stretch>
              <a:fillRect/>
            </a:stretch>
          </a:blipFill>
        </p:spPr>
      </p:sp>
    </p:spTree>
    <p:extLst>
      <p:ext uri="{BB962C8B-B14F-4D97-AF65-F5344CB8AC3E}">
        <p14:creationId xmlns:p14="http://schemas.microsoft.com/office/powerpoint/2010/main" val="473718641"/>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Hitting Mechanics</a:t>
            </a:r>
            <a:endParaRPr lang="en-US" dirty="0"/>
          </a:p>
        </p:txBody>
      </p:sp>
      <p:sp>
        <p:nvSpPr>
          <p:cNvPr id="3" name="Content Placeholder 2"/>
          <p:cNvSpPr>
            <a:spLocks noGrp="1"/>
          </p:cNvSpPr>
          <p:nvPr>
            <p:ph idx="1"/>
          </p:nvPr>
        </p:nvSpPr>
        <p:spPr>
          <a:xfrm>
            <a:off x="0" y="1524000"/>
            <a:ext cx="9144000" cy="5105400"/>
          </a:xfrm>
        </p:spPr>
        <p:txBody>
          <a:bodyPr>
            <a:noAutofit/>
          </a:bodyPr>
          <a:lstStyle/>
          <a:p>
            <a:pPr lvl="1">
              <a:buFont typeface="Corbel" pitchFamily="34" charset="0"/>
              <a:buChar char="›"/>
            </a:pPr>
            <a:r>
              <a:rPr lang="en-US" sz="2400" dirty="0" smtClean="0"/>
              <a:t>Head </a:t>
            </a:r>
            <a:r>
              <a:rPr lang="en-US" sz="2400" dirty="0"/>
              <a:t>still with eyes at contact zone throughout </a:t>
            </a:r>
            <a:r>
              <a:rPr lang="en-US" sz="2400" dirty="0" smtClean="0"/>
              <a:t>swing</a:t>
            </a:r>
          </a:p>
          <a:p>
            <a:pPr lvl="1">
              <a:buFont typeface="Corbel" pitchFamily="34" charset="0"/>
              <a:buChar char="›"/>
            </a:pPr>
            <a:r>
              <a:rPr lang="en-US" sz="2400" dirty="0" smtClean="0"/>
              <a:t>Arms </a:t>
            </a:r>
            <a:r>
              <a:rPr lang="en-US" sz="2400" dirty="0"/>
              <a:t>fully extend through ball and bat head points at pitcher</a:t>
            </a:r>
          </a:p>
          <a:p>
            <a:pPr lvl="1">
              <a:buFont typeface="Corbel" pitchFamily="34" charset="0"/>
              <a:buChar char="›"/>
            </a:pPr>
            <a:r>
              <a:rPr lang="en-US" sz="2400" dirty="0"/>
              <a:t>Hips, shoulders, eyes stay at same angle throughout swing</a:t>
            </a:r>
          </a:p>
          <a:p>
            <a:pPr lvl="1">
              <a:buFont typeface="Corbel" pitchFamily="34" charset="0"/>
              <a:buChar char="›"/>
            </a:pPr>
            <a:r>
              <a:rPr lang="en-US" sz="2400" dirty="0"/>
              <a:t>Follow through long with hands to the shoulder - bat should not slap against back</a:t>
            </a:r>
          </a:p>
          <a:p>
            <a:pPr lvl="1">
              <a:buFont typeface="Corbel" pitchFamily="34" charset="0"/>
              <a:buChar char="›"/>
            </a:pPr>
            <a:endParaRPr lang="en-US" sz="2000" dirty="0"/>
          </a:p>
          <a:p>
            <a:pPr lvl="1">
              <a:buFont typeface="Corbel" pitchFamily="34" charset="0"/>
              <a:buChar char="›"/>
            </a:pPr>
            <a:endParaRPr lang="en-US" sz="2000"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8" name="Shape 116"/>
          <p:cNvSpPr/>
          <p:nvPr/>
        </p:nvSpPr>
        <p:spPr>
          <a:xfrm>
            <a:off x="5686478" y="3956460"/>
            <a:ext cx="3457522" cy="2948877"/>
          </a:xfrm>
          <a:prstGeom prst="rect">
            <a:avLst/>
          </a:prstGeom>
          <a:blipFill>
            <a:blip r:embed="rId3" cstate="print"/>
            <a:srcRect/>
            <a:stretch>
              <a:fillRect r="-6612"/>
            </a:stretch>
          </a:blipFill>
        </p:spPr>
      </p:sp>
      <p:sp>
        <p:nvSpPr>
          <p:cNvPr id="9" name="Shape 117"/>
          <p:cNvSpPr/>
          <p:nvPr/>
        </p:nvSpPr>
        <p:spPr>
          <a:xfrm>
            <a:off x="2971800" y="3956460"/>
            <a:ext cx="2901284" cy="2977741"/>
          </a:xfrm>
          <a:prstGeom prst="rect">
            <a:avLst/>
          </a:prstGeom>
          <a:blipFill>
            <a:blip r:embed="rId4" cstate="print"/>
            <a:srcRect/>
            <a:stretch>
              <a:fillRect l="-24129"/>
            </a:stretch>
          </a:blipFill>
        </p:spPr>
      </p:sp>
      <p:sp>
        <p:nvSpPr>
          <p:cNvPr id="10" name="Shape 118"/>
          <p:cNvSpPr/>
          <p:nvPr/>
        </p:nvSpPr>
        <p:spPr>
          <a:xfrm>
            <a:off x="0" y="3956461"/>
            <a:ext cx="2971800" cy="2901543"/>
          </a:xfrm>
          <a:prstGeom prst="rect">
            <a:avLst/>
          </a:prstGeom>
          <a:blipFill>
            <a:blip r:embed="rId5" cstate="print"/>
            <a:srcRect/>
            <a:stretch>
              <a:fillRect l="-12694" r="-1"/>
            </a:stretch>
          </a:blipFill>
        </p:spPr>
      </p:sp>
    </p:spTree>
    <p:extLst>
      <p:ext uri="{BB962C8B-B14F-4D97-AF65-F5344CB8AC3E}">
        <p14:creationId xmlns:p14="http://schemas.microsoft.com/office/powerpoint/2010/main" val="1914053780"/>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Hitting Mechanics</a:t>
            </a:r>
            <a:endParaRPr lang="en-US"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5" name="Content Placeholder 4"/>
          <p:cNvSpPr>
            <a:spLocks noGrp="1"/>
          </p:cNvSpPr>
          <p:nvPr>
            <p:ph idx="1"/>
          </p:nvPr>
        </p:nvSpPr>
        <p:spPr/>
        <p:txBody>
          <a:bodyPr/>
          <a:lstStyle/>
          <a:p>
            <a:r>
              <a:rPr lang="en-US" dirty="0" smtClean="0"/>
              <a:t>Level Swing?</a:t>
            </a:r>
            <a:endParaRPr lang="en-US" dirty="0"/>
          </a:p>
        </p:txBody>
      </p:sp>
      <p:grpSp>
        <p:nvGrpSpPr>
          <p:cNvPr id="9" name="Group 8"/>
          <p:cNvGrpSpPr/>
          <p:nvPr/>
        </p:nvGrpSpPr>
        <p:grpSpPr>
          <a:xfrm>
            <a:off x="1371603" y="2362203"/>
            <a:ext cx="6721507" cy="4333356"/>
            <a:chOff x="1371599" y="2362201"/>
            <a:chExt cx="6721507" cy="4333356"/>
          </a:xfrm>
        </p:grpSpPr>
        <p:sp>
          <p:nvSpPr>
            <p:cNvPr id="6" name="Shape 125"/>
            <p:cNvSpPr/>
            <p:nvPr/>
          </p:nvSpPr>
          <p:spPr>
            <a:xfrm>
              <a:off x="1371599" y="2362201"/>
              <a:ext cx="6721507" cy="4333356"/>
            </a:xfrm>
            <a:prstGeom prst="rect">
              <a:avLst/>
            </a:prstGeom>
            <a:blipFill>
              <a:blip r:embed="rId3" cstate="print">
                <a:extLst>
                  <a:ext uri="{BEBA8EAE-BF5A-486C-A8C5-ECC9F3942E4B}">
                    <a14:imgProps xmlns:a14="http://schemas.microsoft.com/office/drawing/2010/main">
                      <a14:imgLayer r:embed="rId4">
                        <a14:imgEffect>
                          <a14:sharpenSoften amount="50000"/>
                        </a14:imgEffect>
                      </a14:imgLayer>
                    </a14:imgProps>
                  </a:ext>
                </a:extLst>
              </a:blip>
              <a:stretch>
                <a:fillRect/>
              </a:stretch>
            </a:blipFill>
          </p:spPr>
        </p:sp>
        <p:sp>
          <p:nvSpPr>
            <p:cNvPr id="7" name="TextBox 6"/>
            <p:cNvSpPr txBox="1"/>
            <p:nvPr/>
          </p:nvSpPr>
          <p:spPr>
            <a:xfrm>
              <a:off x="3429000" y="3124200"/>
              <a:ext cx="2819400" cy="400110"/>
            </a:xfrm>
            <a:prstGeom prst="rect">
              <a:avLst/>
            </a:prstGeom>
            <a:solidFill>
              <a:schemeClr val="bg1"/>
            </a:solidFill>
          </p:spPr>
          <p:txBody>
            <a:bodyPr wrap="square" rtlCol="0">
              <a:spAutoFit/>
            </a:bodyPr>
            <a:lstStyle/>
            <a:p>
              <a:pPr algn="ctr"/>
              <a:r>
                <a:rPr lang="en-US" sz="2000" b="1" dirty="0" smtClean="0">
                  <a:latin typeface="Arial" pitchFamily="34" charset="0"/>
                  <a:cs typeface="Arial" pitchFamily="34" charset="0"/>
                </a:rPr>
                <a:t>SLIGHT UPSWING</a:t>
              </a:r>
              <a:endParaRPr lang="en-US" sz="2000" b="1" dirty="0">
                <a:latin typeface="Arial" pitchFamily="34" charset="0"/>
                <a:cs typeface="Arial" pitchFamily="34" charset="0"/>
              </a:endParaRPr>
            </a:p>
          </p:txBody>
        </p:sp>
        <p:sp>
          <p:nvSpPr>
            <p:cNvPr id="8" name="TextBox 7"/>
            <p:cNvSpPr txBox="1"/>
            <p:nvPr/>
          </p:nvSpPr>
          <p:spPr>
            <a:xfrm>
              <a:off x="3322652" y="5104410"/>
              <a:ext cx="2819400" cy="400110"/>
            </a:xfrm>
            <a:prstGeom prst="rect">
              <a:avLst/>
            </a:prstGeom>
            <a:solidFill>
              <a:schemeClr val="bg1"/>
            </a:solidFill>
          </p:spPr>
          <p:txBody>
            <a:bodyPr wrap="square" rtlCol="0">
              <a:spAutoFit/>
            </a:bodyPr>
            <a:lstStyle/>
            <a:p>
              <a:pPr algn="ctr"/>
              <a:r>
                <a:rPr lang="en-US" sz="2000" b="1" dirty="0" smtClean="0">
                  <a:latin typeface="Arial" pitchFamily="34" charset="0"/>
                  <a:cs typeface="Arial" pitchFamily="34" charset="0"/>
                </a:rPr>
                <a:t>LEVEL SWING</a:t>
              </a:r>
              <a:endParaRPr lang="en-US" sz="2000" b="1" dirty="0">
                <a:latin typeface="Arial" pitchFamily="34" charset="0"/>
                <a:cs typeface="Arial" pitchFamily="34" charset="0"/>
              </a:endParaRPr>
            </a:p>
          </p:txBody>
        </p:sp>
      </p:grpSp>
    </p:spTree>
    <p:extLst>
      <p:ext uri="{BB962C8B-B14F-4D97-AF65-F5344CB8AC3E}">
        <p14:creationId xmlns:p14="http://schemas.microsoft.com/office/powerpoint/2010/main" val="32808831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2" name="Content Placeholder 1"/>
          <p:cNvSpPr>
            <a:spLocks noGrp="1"/>
          </p:cNvSpPr>
          <p:nvPr>
            <p:ph idx="1"/>
          </p:nvPr>
        </p:nvSpPr>
        <p:spPr>
          <a:xfrm>
            <a:off x="228600" y="1600201"/>
            <a:ext cx="8915400" cy="5257800"/>
          </a:xfrm>
        </p:spPr>
        <p:txBody>
          <a:bodyPr>
            <a:normAutofit/>
          </a:bodyPr>
          <a:lstStyle/>
          <a:p>
            <a:r>
              <a:rPr lang="en-US" sz="2800" b="1" dirty="0" smtClean="0"/>
              <a:t>Grip</a:t>
            </a:r>
            <a:r>
              <a:rPr lang="en-US" b="1" dirty="0" smtClean="0"/>
              <a:t>  </a:t>
            </a:r>
          </a:p>
          <a:p>
            <a:pPr lvl="1">
              <a:buFont typeface="Corbel" pitchFamily="34" charset="0"/>
              <a:buChar char="›"/>
            </a:pPr>
            <a:r>
              <a:rPr lang="en-US" sz="2400" dirty="0" smtClean="0"/>
              <a:t>4 seams – across the C</a:t>
            </a:r>
          </a:p>
          <a:p>
            <a:r>
              <a:rPr lang="en-US" sz="2800" b="1" dirty="0" smtClean="0"/>
              <a:t>Transfer  </a:t>
            </a:r>
          </a:p>
          <a:p>
            <a:pPr lvl="1">
              <a:buFont typeface="Corbel" pitchFamily="34" charset="0"/>
              <a:buChar char="›"/>
            </a:pPr>
            <a:r>
              <a:rPr lang="en-US" sz="2400" dirty="0" smtClean="0"/>
              <a:t>Thumbs down/elbows up</a:t>
            </a:r>
          </a:p>
          <a:p>
            <a:r>
              <a:rPr lang="en-US" sz="2800" b="1" dirty="0" smtClean="0"/>
              <a:t>Stance &amp; Stride</a:t>
            </a:r>
          </a:p>
          <a:p>
            <a:pPr lvl="1">
              <a:buFont typeface="Corbel" pitchFamily="34" charset="0"/>
              <a:buChar char="›"/>
            </a:pPr>
            <a:r>
              <a:rPr lang="en-US" sz="2400" dirty="0" smtClean="0"/>
              <a:t>Body perpendicular to target – straight line</a:t>
            </a:r>
          </a:p>
          <a:p>
            <a:pPr lvl="2">
              <a:buFont typeface="Corbel" pitchFamily="34" charset="0"/>
              <a:buChar char="›"/>
            </a:pPr>
            <a:r>
              <a:rPr lang="en-US" sz="2000" dirty="0" smtClean="0"/>
              <a:t>Front elbow points to target</a:t>
            </a:r>
          </a:p>
          <a:p>
            <a:pPr lvl="2">
              <a:buFont typeface="Corbel" pitchFamily="34" charset="0"/>
              <a:buChar char="›"/>
            </a:pPr>
            <a:r>
              <a:rPr lang="en-US" sz="2000" dirty="0" smtClean="0"/>
              <a:t>Back elbow high, hand above head, relaxed</a:t>
            </a:r>
          </a:p>
          <a:p>
            <a:pPr lvl="1">
              <a:buFont typeface="Corbel" pitchFamily="34" charset="0"/>
              <a:buChar char="›"/>
            </a:pPr>
            <a:r>
              <a:rPr lang="en-US" sz="2400" dirty="0" smtClean="0"/>
              <a:t>Hand outside elbow</a:t>
            </a:r>
          </a:p>
          <a:p>
            <a:pPr lvl="1">
              <a:buFont typeface="Corbel" pitchFamily="34" charset="0"/>
              <a:buChar char="›"/>
            </a:pPr>
            <a:r>
              <a:rPr lang="en-US" sz="2400" dirty="0" smtClean="0"/>
              <a:t>Feet outside shoulders</a:t>
            </a:r>
          </a:p>
          <a:p>
            <a:pPr lvl="1">
              <a:buFont typeface="Corbel" pitchFamily="34" charset="0"/>
              <a:buChar char="›"/>
            </a:pPr>
            <a:r>
              <a:rPr lang="en-US" sz="2400" dirty="0" smtClean="0"/>
              <a:t>Stride should be directly to target</a:t>
            </a:r>
          </a:p>
          <a:p>
            <a:pPr lvl="2">
              <a:buFont typeface="Corbel" pitchFamily="34" charset="0"/>
              <a:buChar char="›"/>
            </a:pPr>
            <a:r>
              <a:rPr lang="en-US" sz="2000" dirty="0" smtClean="0"/>
              <a:t>weight transfer</a:t>
            </a:r>
          </a:p>
          <a:p>
            <a:pPr lvl="1"/>
            <a:endParaRPr lang="en-US" dirty="0"/>
          </a:p>
        </p:txBody>
      </p:sp>
      <p:sp>
        <p:nvSpPr>
          <p:cNvPr id="7" name="Title 1"/>
          <p:cNvSpPr>
            <a:spLocks noGrp="1"/>
          </p:cNvSpPr>
          <p:nvPr>
            <p:ph type="title"/>
          </p:nvPr>
        </p:nvSpPr>
        <p:spPr>
          <a:xfrm>
            <a:off x="457200" y="155448"/>
            <a:ext cx="8229600" cy="1252728"/>
          </a:xfrm>
        </p:spPr>
        <p:txBody>
          <a:bodyPr/>
          <a:lstStyle/>
          <a:p>
            <a:r>
              <a:rPr lang="en-US" dirty="0" smtClean="0"/>
              <a:t>Throwing Mechanics</a:t>
            </a:r>
            <a:endParaRPr lang="en-US" dirty="0"/>
          </a:p>
        </p:txBody>
      </p:sp>
      <p:pic>
        <p:nvPicPr>
          <p:cNvPr id="56322" name="Picture 2" descr="http://www.pitchsoftball.com/images/Img93.jpg"/>
          <p:cNvPicPr>
            <a:picLocks noChangeAspect="1" noChangeArrowheads="1"/>
          </p:cNvPicPr>
          <p:nvPr/>
        </p:nvPicPr>
        <p:blipFill>
          <a:blip r:embed="rId3" cstate="print"/>
          <a:srcRect/>
          <a:stretch>
            <a:fillRect/>
          </a:stretch>
        </p:blipFill>
        <p:spPr bwMode="auto">
          <a:xfrm>
            <a:off x="6719209" y="1524000"/>
            <a:ext cx="2424791" cy="2514600"/>
          </a:xfrm>
          <a:prstGeom prst="rect">
            <a:avLst/>
          </a:prstGeom>
          <a:noFill/>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Hitting Mentality</a:t>
            </a:r>
            <a:endParaRPr lang="en-US" dirty="0"/>
          </a:p>
        </p:txBody>
      </p:sp>
      <p:sp>
        <p:nvSpPr>
          <p:cNvPr id="6" name="Shape 242"/>
          <p:cNvSpPr/>
          <p:nvPr/>
        </p:nvSpPr>
        <p:spPr>
          <a:xfrm>
            <a:off x="762000" y="3200400"/>
            <a:ext cx="3505200" cy="3505200"/>
          </a:xfrm>
          <a:prstGeom prst="rect">
            <a:avLst/>
          </a:prstGeom>
          <a:blipFill>
            <a:blip r:embed="rId2" cstate="print"/>
            <a:stretch>
              <a:fillRect/>
            </a:stretch>
          </a:blipFill>
        </p:spPr>
      </p:sp>
      <p:sp>
        <p:nvSpPr>
          <p:cNvPr id="7" name="Shape 231"/>
          <p:cNvSpPr/>
          <p:nvPr/>
        </p:nvSpPr>
        <p:spPr>
          <a:xfrm>
            <a:off x="5291663" y="2505749"/>
            <a:ext cx="2963324" cy="3818851"/>
          </a:xfrm>
          <a:prstGeom prst="rect">
            <a:avLst/>
          </a:prstGeom>
          <a:blipFill>
            <a:blip r:embed="rId3" cstate="print"/>
            <a:stretch>
              <a:fillRect/>
            </a:stretch>
          </a:blipFill>
        </p:spPr>
      </p:sp>
      <p:sp>
        <p:nvSpPr>
          <p:cNvPr id="8" name="Shape 232"/>
          <p:cNvSpPr/>
          <p:nvPr/>
        </p:nvSpPr>
        <p:spPr>
          <a:xfrm>
            <a:off x="5545663" y="2853275"/>
            <a:ext cx="846650" cy="3152875"/>
          </a:xfrm>
          <a:prstGeom prst="rect">
            <a:avLst/>
          </a:prstGeom>
          <a:blipFill>
            <a:blip r:embed="rId4" cstate="print"/>
            <a:stretch>
              <a:fillRect/>
            </a:stretch>
          </a:blipFill>
        </p:spPr>
      </p:sp>
      <p:sp>
        <p:nvSpPr>
          <p:cNvPr id="9" name="Shape 233"/>
          <p:cNvSpPr/>
          <p:nvPr/>
        </p:nvSpPr>
        <p:spPr>
          <a:xfrm>
            <a:off x="6392342" y="2853275"/>
            <a:ext cx="761999" cy="3152875"/>
          </a:xfrm>
          <a:prstGeom prst="rect">
            <a:avLst/>
          </a:prstGeom>
          <a:blipFill>
            <a:blip r:embed="rId5" cstate="print"/>
            <a:stretch>
              <a:fillRect/>
            </a:stretch>
          </a:blipFill>
        </p:spPr>
      </p:sp>
      <p:sp>
        <p:nvSpPr>
          <p:cNvPr id="10" name="Shape 234"/>
          <p:cNvSpPr/>
          <p:nvPr/>
        </p:nvSpPr>
        <p:spPr>
          <a:xfrm>
            <a:off x="7154342" y="2853275"/>
            <a:ext cx="834025" cy="3152875"/>
          </a:xfrm>
          <a:prstGeom prst="rect">
            <a:avLst/>
          </a:prstGeom>
          <a:blipFill>
            <a:blip r:embed="rId6" cstate="print"/>
            <a:stretch>
              <a:fillRect/>
            </a:stretch>
          </a:blipFill>
        </p:spPr>
      </p:sp>
      <p:sp>
        <p:nvSpPr>
          <p:cNvPr id="11" name="Shape 235"/>
          <p:cNvSpPr/>
          <p:nvPr/>
        </p:nvSpPr>
        <p:spPr>
          <a:xfrm>
            <a:off x="5551992" y="2853277"/>
            <a:ext cx="2456575" cy="1100649"/>
          </a:xfrm>
          <a:prstGeom prst="rect">
            <a:avLst/>
          </a:prstGeom>
          <a:blipFill>
            <a:blip r:embed="rId7" cstate="print"/>
            <a:stretch>
              <a:fillRect/>
            </a:stretch>
          </a:blipFill>
        </p:spPr>
      </p:sp>
      <p:sp>
        <p:nvSpPr>
          <p:cNvPr id="12" name="Shape 236"/>
          <p:cNvSpPr/>
          <p:nvPr/>
        </p:nvSpPr>
        <p:spPr>
          <a:xfrm>
            <a:off x="5545667" y="3953951"/>
            <a:ext cx="2456575" cy="1015975"/>
          </a:xfrm>
          <a:prstGeom prst="rect">
            <a:avLst/>
          </a:prstGeom>
          <a:blipFill>
            <a:blip r:embed="rId8" cstate="print"/>
            <a:stretch>
              <a:fillRect/>
            </a:stretch>
          </a:blipFill>
        </p:spPr>
      </p:sp>
      <p:sp>
        <p:nvSpPr>
          <p:cNvPr id="13" name="Shape 237"/>
          <p:cNvSpPr/>
          <p:nvPr/>
        </p:nvSpPr>
        <p:spPr>
          <a:xfrm>
            <a:off x="5545667" y="4969953"/>
            <a:ext cx="2456575" cy="1015975"/>
          </a:xfrm>
          <a:prstGeom prst="rect">
            <a:avLst/>
          </a:prstGeom>
          <a:blipFill>
            <a:blip r:embed="rId8" cstate="print"/>
            <a:stretch>
              <a:fillRect/>
            </a:stretch>
          </a:blipFill>
        </p:spPr>
      </p:sp>
      <p:sp>
        <p:nvSpPr>
          <p:cNvPr id="14" name="Content Placeholder 2"/>
          <p:cNvSpPr>
            <a:spLocks noGrp="1"/>
          </p:cNvSpPr>
          <p:nvPr>
            <p:ph idx="1"/>
          </p:nvPr>
        </p:nvSpPr>
        <p:spPr>
          <a:xfrm>
            <a:off x="0" y="1524000"/>
            <a:ext cx="9144000" cy="5105400"/>
          </a:xfrm>
        </p:spPr>
        <p:txBody>
          <a:bodyPr>
            <a:noAutofit/>
          </a:bodyPr>
          <a:lstStyle/>
          <a:p>
            <a:pPr lvl="1">
              <a:buFont typeface="Corbel" pitchFamily="34" charset="0"/>
              <a:buChar char="›"/>
            </a:pPr>
            <a:r>
              <a:rPr lang="en-US" dirty="0" smtClean="0"/>
              <a:t>There are Five Strike Zones</a:t>
            </a:r>
          </a:p>
          <a:p>
            <a:pPr lvl="1">
              <a:buFont typeface="Corbel" pitchFamily="34" charset="0"/>
              <a:buChar char="›"/>
            </a:pPr>
            <a:r>
              <a:rPr lang="en-US" dirty="0" smtClean="0"/>
              <a:t>Best pitch to hit</a:t>
            </a:r>
          </a:p>
          <a:p>
            <a:pPr lvl="1">
              <a:buFont typeface="Corbel" pitchFamily="34" charset="0"/>
              <a:buChar char="›"/>
            </a:pPr>
            <a:r>
              <a:rPr lang="en-US" dirty="0" smtClean="0"/>
              <a:t>Zone based on the count</a:t>
            </a:r>
            <a:endParaRPr lang="en-US" dirty="0"/>
          </a:p>
        </p:txBody>
      </p:sp>
      <p:pic>
        <p:nvPicPr>
          <p:cNvPr id="15" name="Picture 2" descr="http://www.whitebear.k12.mn.us/graphics/about/wblahs_pawprint_166b.png"/>
          <p:cNvPicPr>
            <a:picLocks noChangeAspect="1" noChangeArrowheads="1"/>
          </p:cNvPicPr>
          <p:nvPr/>
        </p:nvPicPr>
        <p:blipFill>
          <a:blip r:embed="rId9"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593175660"/>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tewalkerjr.com/blog/wp-content/strike-zo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44557"/>
            <a:ext cx="4114800" cy="636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078249"/>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Bunt Mechanics</a:t>
            </a:r>
            <a:endParaRPr lang="en-US" dirty="0"/>
          </a:p>
        </p:txBody>
      </p:sp>
      <p:sp>
        <p:nvSpPr>
          <p:cNvPr id="3" name="Content Placeholder 2"/>
          <p:cNvSpPr>
            <a:spLocks noGrp="1"/>
          </p:cNvSpPr>
          <p:nvPr>
            <p:ph idx="1"/>
          </p:nvPr>
        </p:nvSpPr>
        <p:spPr>
          <a:xfrm>
            <a:off x="381000" y="1828800"/>
            <a:ext cx="8382000" cy="5029200"/>
          </a:xfrm>
        </p:spPr>
        <p:txBody>
          <a:bodyPr>
            <a:noAutofit/>
          </a:bodyPr>
          <a:lstStyle/>
          <a:p>
            <a:pPr lvl="0"/>
            <a:r>
              <a:rPr lang="en-US" sz="2400" dirty="0"/>
              <a:t>Start with a slightly open stance – This will help maintain balance</a:t>
            </a:r>
          </a:p>
          <a:p>
            <a:pPr lvl="0"/>
            <a:r>
              <a:rPr lang="en-US" sz="2400" dirty="0"/>
              <a:t>Pivot completely toward the pitcher </a:t>
            </a:r>
          </a:p>
          <a:p>
            <a:pPr lvl="1">
              <a:buFont typeface="Corbel" pitchFamily="34" charset="0"/>
              <a:buChar char="›"/>
            </a:pPr>
            <a:r>
              <a:rPr lang="en-US" sz="2000" dirty="0"/>
              <a:t>Shoulders, hips, and back knee should finish facing the pitcher</a:t>
            </a:r>
          </a:p>
          <a:p>
            <a:pPr lvl="0"/>
            <a:r>
              <a:rPr lang="en-US" sz="2400" dirty="0"/>
              <a:t>On your pivot, you should have complete plate coverage</a:t>
            </a:r>
          </a:p>
          <a:p>
            <a:pPr lvl="0"/>
            <a:r>
              <a:rPr lang="en-US" sz="2400" dirty="0"/>
              <a:t>Knees </a:t>
            </a:r>
            <a:r>
              <a:rPr lang="en-US" sz="2400" dirty="0" smtClean="0"/>
              <a:t>bent</a:t>
            </a:r>
          </a:p>
          <a:p>
            <a:pPr lvl="1">
              <a:buFont typeface="Corbel" pitchFamily="34" charset="0"/>
              <a:buChar char="›"/>
            </a:pPr>
            <a:r>
              <a:rPr lang="en-US" sz="2000" dirty="0"/>
              <a:t>bat should end up at the top of the strike zone</a:t>
            </a:r>
          </a:p>
          <a:p>
            <a:pPr lvl="0"/>
            <a:r>
              <a:rPr lang="en-US" sz="2400" dirty="0"/>
              <a:t>Bat should be almost fully extended to the </a:t>
            </a:r>
            <a:r>
              <a:rPr lang="en-US" sz="2400" dirty="0" smtClean="0"/>
              <a:t>pitcher</a:t>
            </a:r>
          </a:p>
          <a:p>
            <a:pPr lvl="1">
              <a:buFont typeface="Corbel" pitchFamily="34" charset="0"/>
              <a:buChar char="›"/>
            </a:pPr>
            <a:r>
              <a:rPr lang="en-US" sz="2000" dirty="0"/>
              <a:t>slight bend in elbows with bat at eye level</a:t>
            </a:r>
          </a:p>
          <a:p>
            <a:endParaRPr lang="en-US" sz="2000"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2724139294"/>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Bunt Mechanics</a:t>
            </a:r>
            <a:endParaRPr lang="en-US" dirty="0"/>
          </a:p>
        </p:txBody>
      </p:sp>
      <p:sp>
        <p:nvSpPr>
          <p:cNvPr id="3" name="Content Placeholder 2"/>
          <p:cNvSpPr>
            <a:spLocks noGrp="1"/>
          </p:cNvSpPr>
          <p:nvPr>
            <p:ph idx="1"/>
          </p:nvPr>
        </p:nvSpPr>
        <p:spPr>
          <a:xfrm>
            <a:off x="304800" y="1828800"/>
            <a:ext cx="8534400" cy="5029200"/>
          </a:xfrm>
        </p:spPr>
        <p:txBody>
          <a:bodyPr>
            <a:noAutofit/>
          </a:bodyPr>
          <a:lstStyle/>
          <a:p>
            <a:pPr lvl="0"/>
            <a:r>
              <a:rPr lang="en-US" sz="2400" dirty="0"/>
              <a:t>Bottom hand stays near knob and controls the bat to give direction</a:t>
            </a:r>
          </a:p>
          <a:p>
            <a:pPr lvl="0"/>
            <a:r>
              <a:rPr lang="en-US" sz="2400" dirty="0"/>
              <a:t>Bat head is slightly above bat knob – directs ball downward</a:t>
            </a:r>
          </a:p>
          <a:p>
            <a:pPr lvl="0"/>
            <a:r>
              <a:rPr lang="en-US" sz="2400" dirty="0"/>
              <a:t>Use the last 3 inches of the bat to deaden the ball</a:t>
            </a:r>
          </a:p>
          <a:p>
            <a:pPr lvl="0"/>
            <a:r>
              <a:rPr lang="en-US" sz="2400" dirty="0"/>
              <a:t>Body should stay </a:t>
            </a:r>
            <a:r>
              <a:rPr lang="en-US" sz="2400" dirty="0" smtClean="0"/>
              <a:t>balanced</a:t>
            </a:r>
          </a:p>
          <a:p>
            <a:pPr lvl="1">
              <a:buFont typeface="Corbel" pitchFamily="34" charset="0"/>
              <a:buChar char="›"/>
            </a:pPr>
            <a:r>
              <a:rPr lang="en-US" sz="2000" dirty="0"/>
              <a:t>chest stays behind front knee</a:t>
            </a:r>
          </a:p>
          <a:p>
            <a:pPr lvl="0"/>
            <a:r>
              <a:rPr lang="en-US" sz="2400" dirty="0"/>
              <a:t>Do not reach or jab at the </a:t>
            </a:r>
            <a:r>
              <a:rPr lang="en-US" sz="2400" dirty="0" smtClean="0"/>
              <a:t>ball</a:t>
            </a:r>
          </a:p>
          <a:p>
            <a:pPr lvl="1">
              <a:buFont typeface="Corbel" pitchFamily="34" charset="0"/>
              <a:buChar char="›"/>
            </a:pPr>
            <a:r>
              <a:rPr lang="en-US" sz="2000" dirty="0"/>
              <a:t>just stop it or give with the ball </a:t>
            </a:r>
          </a:p>
          <a:p>
            <a:pPr lvl="0"/>
            <a:r>
              <a:rPr lang="en-US" sz="2400" dirty="0"/>
              <a:t>Use your knees to go down to a low ball, don’t reach down </a:t>
            </a:r>
          </a:p>
          <a:p>
            <a:pPr lvl="0"/>
            <a:r>
              <a:rPr lang="en-US" sz="2400" dirty="0"/>
              <a:t>Look to bunt the top half of the ball</a:t>
            </a:r>
          </a:p>
          <a:p>
            <a:pPr lvl="1">
              <a:buFont typeface="Corbel" pitchFamily="34" charset="0"/>
              <a:buChar char="›"/>
            </a:pPr>
            <a:r>
              <a:rPr lang="en-US" sz="2000" dirty="0"/>
              <a:t>you should never go up to a ball</a:t>
            </a:r>
          </a:p>
          <a:p>
            <a:endParaRPr lang="en-US" sz="2000"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4158643069"/>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Bunts</a:t>
            </a:r>
            <a:endParaRPr lang="en-US" dirty="0"/>
          </a:p>
        </p:txBody>
      </p:sp>
      <p:sp>
        <p:nvSpPr>
          <p:cNvPr id="3" name="Content Placeholder 2"/>
          <p:cNvSpPr>
            <a:spLocks noGrp="1"/>
          </p:cNvSpPr>
          <p:nvPr>
            <p:ph idx="1"/>
          </p:nvPr>
        </p:nvSpPr>
        <p:spPr/>
        <p:txBody>
          <a:bodyPr>
            <a:noAutofit/>
          </a:bodyPr>
          <a:lstStyle/>
          <a:p>
            <a:pPr>
              <a:spcBef>
                <a:spcPts val="1200"/>
              </a:spcBef>
            </a:pPr>
            <a:r>
              <a:rPr lang="en-US" sz="2400" b="1" dirty="0"/>
              <a:t>Sacrifice Bunt</a:t>
            </a:r>
            <a:r>
              <a:rPr lang="en-US" sz="2400" dirty="0"/>
              <a:t> – Begin pivot when pitcher begins her </a:t>
            </a:r>
            <a:r>
              <a:rPr lang="en-US" sz="2400" dirty="0" smtClean="0"/>
              <a:t>motion</a:t>
            </a:r>
            <a:endParaRPr lang="en-US" sz="2400" dirty="0"/>
          </a:p>
          <a:p>
            <a:pPr>
              <a:spcBef>
                <a:spcPts val="1200"/>
              </a:spcBef>
            </a:pPr>
            <a:r>
              <a:rPr lang="en-US" sz="2400" b="1" dirty="0"/>
              <a:t>Drag Bunt</a:t>
            </a:r>
            <a:r>
              <a:rPr lang="en-US" sz="2400" dirty="0"/>
              <a:t> – Begins when pitchers arm passes ear. Take a short, jab step toward 1</a:t>
            </a:r>
            <a:r>
              <a:rPr lang="en-US" sz="2400" baseline="30000" dirty="0"/>
              <a:t>st</a:t>
            </a:r>
            <a:r>
              <a:rPr lang="en-US" sz="2400" dirty="0"/>
              <a:t> and quickly get into pivot position. All other mechanics are the same. Ideally down 1</a:t>
            </a:r>
            <a:r>
              <a:rPr lang="en-US" sz="2400" baseline="30000" dirty="0"/>
              <a:t>st</a:t>
            </a:r>
            <a:r>
              <a:rPr lang="en-US" sz="2400" dirty="0"/>
              <a:t> base</a:t>
            </a:r>
          </a:p>
          <a:p>
            <a:pPr>
              <a:spcBef>
                <a:spcPts val="1200"/>
              </a:spcBef>
            </a:pPr>
            <a:r>
              <a:rPr lang="en-US" sz="2400" b="1" dirty="0"/>
              <a:t>Suicide Bunt </a:t>
            </a:r>
            <a:r>
              <a:rPr lang="en-US" sz="2400" dirty="0"/>
              <a:t>– similar to a sacrifice – if ball is outside, release top hand and reach outside with bottom hand and angle bat back toward pitcher</a:t>
            </a:r>
          </a:p>
          <a:p>
            <a:pPr>
              <a:spcBef>
                <a:spcPts val="1200"/>
              </a:spcBef>
            </a:pPr>
            <a:r>
              <a:rPr lang="en-US" sz="2400" b="1" dirty="0"/>
              <a:t>Right Handed Slap</a:t>
            </a:r>
            <a:r>
              <a:rPr lang="en-US" sz="2400" dirty="0"/>
              <a:t> – show like a sacrifice, on ball release pull bat back to </a:t>
            </a:r>
            <a:r>
              <a:rPr lang="en-US" sz="2400" dirty="0" smtClean="0"/>
              <a:t>shoulder</a:t>
            </a:r>
          </a:p>
          <a:p>
            <a:pPr lvl="1">
              <a:spcBef>
                <a:spcPts val="1200"/>
              </a:spcBef>
              <a:buFont typeface="Corbel" pitchFamily="34" charset="0"/>
              <a:buChar char="›"/>
            </a:pPr>
            <a:r>
              <a:rPr lang="en-US" sz="2000" dirty="0" smtClean="0"/>
              <a:t>DO </a:t>
            </a:r>
            <a:r>
              <a:rPr lang="en-US" sz="2000" dirty="0"/>
              <a:t>NOT pivot back – chop/punch at the ball. Keeping bat head above hands – punch ball past charging infielders.</a:t>
            </a:r>
          </a:p>
          <a:p>
            <a:endParaRPr lang="en-US"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2315984793"/>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Baserunning</a:t>
            </a:r>
          </a:p>
        </p:txBody>
      </p:sp>
      <p:pic>
        <p:nvPicPr>
          <p:cNvPr id="6" name="Picture 2" descr="http://www.whitebear.k12.mn.us/graphics/about/wblahs_pawprint_166b.png"/>
          <p:cNvPicPr>
            <a:picLocks noChangeAspect="1" noChangeArrowheads="1"/>
          </p:cNvPicPr>
          <p:nvPr/>
        </p:nvPicPr>
        <p:blipFill>
          <a:blip r:embed="rId2" cstate="print"/>
          <a:srcRect/>
          <a:stretch>
            <a:fillRect/>
          </a:stretch>
        </p:blipFill>
        <p:spPr bwMode="auto">
          <a:xfrm>
            <a:off x="7162800" y="304800"/>
            <a:ext cx="1676400" cy="2014219"/>
          </a:xfrm>
          <a:prstGeom prst="rect">
            <a:avLst/>
          </a:prstGeom>
          <a:noFill/>
          <a:effectLst>
            <a:outerShdw blurRad="63500" dist="63500" sx="102000" sy="102000" algn="ctr" rotWithShape="0">
              <a:prstClr val="black">
                <a:alpha val="60000"/>
              </a:prstClr>
            </a:outerShdw>
          </a:effec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0779" r="29854" b="41125"/>
          <a:stretch/>
        </p:blipFill>
        <p:spPr>
          <a:xfrm>
            <a:off x="-228600" y="2696424"/>
            <a:ext cx="5105400" cy="416157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33" t="20203" r="433" b="18825"/>
          <a:stretch/>
        </p:blipFill>
        <p:spPr>
          <a:xfrm>
            <a:off x="4596673" y="2696426"/>
            <a:ext cx="4547331" cy="4161577"/>
          </a:xfrm>
          <a:prstGeom prst="rect">
            <a:avLst/>
          </a:prstGeom>
        </p:spPr>
      </p:pic>
    </p:spTree>
    <p:extLst>
      <p:ext uri="{BB962C8B-B14F-4D97-AF65-F5344CB8AC3E}">
        <p14:creationId xmlns:p14="http://schemas.microsoft.com/office/powerpoint/2010/main" val="89233862"/>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Baserunning</a:t>
            </a:r>
            <a:endParaRPr lang="en-US" dirty="0"/>
          </a:p>
        </p:txBody>
      </p:sp>
      <p:sp>
        <p:nvSpPr>
          <p:cNvPr id="3" name="Content Placeholder 2"/>
          <p:cNvSpPr>
            <a:spLocks noGrp="1"/>
          </p:cNvSpPr>
          <p:nvPr>
            <p:ph idx="1"/>
          </p:nvPr>
        </p:nvSpPr>
        <p:spPr/>
        <p:txBody>
          <a:bodyPr>
            <a:noAutofit/>
          </a:bodyPr>
          <a:lstStyle/>
          <a:p>
            <a:r>
              <a:rPr lang="en-US" sz="2800" b="1" dirty="0"/>
              <a:t>Practice</a:t>
            </a:r>
            <a:r>
              <a:rPr lang="en-US" sz="2400" dirty="0" smtClean="0"/>
              <a:t> </a:t>
            </a:r>
            <a:r>
              <a:rPr lang="en-US" sz="2800" b="1" dirty="0"/>
              <a:t>It</a:t>
            </a:r>
            <a:r>
              <a:rPr lang="en-US" sz="2800" b="1" dirty="0" smtClean="0"/>
              <a:t>!</a:t>
            </a:r>
            <a:endParaRPr lang="en-US" sz="2400" b="1" dirty="0"/>
          </a:p>
          <a:p>
            <a:pPr lvl="1">
              <a:buFont typeface="Corbel" pitchFamily="34" charset="0"/>
              <a:buChar char="›"/>
            </a:pPr>
            <a:r>
              <a:rPr lang="en-US" sz="2400" dirty="0" smtClean="0"/>
              <a:t>Can use as part of warm-up</a:t>
            </a:r>
          </a:p>
          <a:p>
            <a:pPr lvl="1">
              <a:buFont typeface="Corbel" pitchFamily="34" charset="0"/>
              <a:buChar char="›"/>
            </a:pPr>
            <a:r>
              <a:rPr lang="en-US" sz="2400" dirty="0" smtClean="0"/>
              <a:t>Baserunning stations</a:t>
            </a:r>
            <a:endParaRPr lang="en-US" sz="2400" dirty="0"/>
          </a:p>
          <a:p>
            <a:pPr lvl="1">
              <a:buFont typeface="Corbel" pitchFamily="34" charset="0"/>
              <a:buChar char="›"/>
            </a:pPr>
            <a:r>
              <a:rPr lang="en-US" sz="2400" dirty="0"/>
              <a:t>Girls at each base work on something </a:t>
            </a:r>
            <a:r>
              <a:rPr lang="en-US" sz="2400" dirty="0" smtClean="0"/>
              <a:t>different</a:t>
            </a:r>
          </a:p>
          <a:p>
            <a:pPr marL="457200" lvl="1" indent="0">
              <a:buNone/>
            </a:pPr>
            <a:endParaRPr lang="en-US" sz="2400" dirty="0" smtClean="0"/>
          </a:p>
          <a:p>
            <a:r>
              <a:rPr lang="en-US" sz="2800" b="1" dirty="0"/>
              <a:t>Baserunning is about being Smart, </a:t>
            </a:r>
            <a:r>
              <a:rPr lang="en-US" sz="2800" b="1" dirty="0" smtClean="0"/>
              <a:t>not </a:t>
            </a:r>
            <a:r>
              <a:rPr lang="en-US" sz="2800" b="1" dirty="0"/>
              <a:t>fast</a:t>
            </a:r>
          </a:p>
          <a:p>
            <a:pPr lvl="1">
              <a:buFont typeface="Corbel" pitchFamily="34" charset="0"/>
              <a:buChar char="›"/>
            </a:pPr>
            <a:endParaRPr lang="en-US" sz="2400"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2588195322"/>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Baserunning: Basics</a:t>
            </a:r>
            <a:endParaRPr lang="en-US" dirty="0"/>
          </a:p>
        </p:txBody>
      </p:sp>
      <p:sp>
        <p:nvSpPr>
          <p:cNvPr id="3" name="Content Placeholder 2"/>
          <p:cNvSpPr>
            <a:spLocks noGrp="1"/>
          </p:cNvSpPr>
          <p:nvPr>
            <p:ph idx="1"/>
          </p:nvPr>
        </p:nvSpPr>
        <p:spPr/>
        <p:txBody>
          <a:bodyPr>
            <a:noAutofit/>
          </a:bodyPr>
          <a:lstStyle/>
          <a:p>
            <a:r>
              <a:rPr lang="en-US" sz="2800" b="1" dirty="0"/>
              <a:t>Out of the Box</a:t>
            </a:r>
          </a:p>
          <a:p>
            <a:pPr lvl="1">
              <a:buFont typeface="Corbel" pitchFamily="34" charset="0"/>
              <a:buChar char="›"/>
            </a:pPr>
            <a:r>
              <a:rPr lang="en-US" sz="2400" dirty="0" smtClean="0"/>
              <a:t>First Step is the most important</a:t>
            </a:r>
          </a:p>
          <a:p>
            <a:pPr lvl="1">
              <a:buFont typeface="Corbel" pitchFamily="34" charset="0"/>
              <a:buChar char="›"/>
            </a:pPr>
            <a:r>
              <a:rPr lang="en-US" sz="2400" dirty="0" smtClean="0"/>
              <a:t>Big an Quick</a:t>
            </a:r>
          </a:p>
          <a:p>
            <a:pPr>
              <a:spcBef>
                <a:spcPts val="1800"/>
              </a:spcBef>
            </a:pPr>
            <a:r>
              <a:rPr lang="en-US" sz="2800" b="1" dirty="0" smtClean="0"/>
              <a:t>Through 1</a:t>
            </a:r>
            <a:r>
              <a:rPr lang="en-US" sz="2800" b="1" baseline="30000" dirty="0" smtClean="0"/>
              <a:t>st</a:t>
            </a:r>
            <a:r>
              <a:rPr lang="en-US" sz="2800" b="1" dirty="0" smtClean="0"/>
              <a:t> Base</a:t>
            </a:r>
          </a:p>
          <a:p>
            <a:pPr lvl="1">
              <a:buFont typeface="Corbel" pitchFamily="34" charset="0"/>
              <a:buChar char="›"/>
            </a:pPr>
            <a:r>
              <a:rPr lang="en-US" sz="2400" dirty="0" smtClean="0"/>
              <a:t>Don’t slow down</a:t>
            </a:r>
          </a:p>
          <a:p>
            <a:pPr lvl="1">
              <a:buFont typeface="Corbel" pitchFamily="34" charset="0"/>
              <a:buChar char="›"/>
            </a:pPr>
            <a:r>
              <a:rPr lang="en-US" sz="2400" dirty="0" smtClean="0"/>
              <a:t>Hit Front of base</a:t>
            </a:r>
          </a:p>
          <a:p>
            <a:pPr lvl="1">
              <a:buFont typeface="Corbel" pitchFamily="34" charset="0"/>
              <a:buChar char="›"/>
            </a:pPr>
            <a:r>
              <a:rPr lang="en-US" sz="2400" dirty="0" smtClean="0"/>
              <a:t>Breakdown – short/choppy steps</a:t>
            </a:r>
          </a:p>
          <a:p>
            <a:pPr lvl="1">
              <a:buFont typeface="Corbel" pitchFamily="34" charset="0"/>
              <a:buChar char="›"/>
            </a:pPr>
            <a:r>
              <a:rPr lang="en-US" sz="2400" dirty="0" smtClean="0"/>
              <a:t>Look for over through</a:t>
            </a:r>
          </a:p>
          <a:p>
            <a:pPr lvl="1">
              <a:buFont typeface="Corbel" pitchFamily="34" charset="0"/>
              <a:buChar char="›"/>
            </a:pPr>
            <a:r>
              <a:rPr lang="en-US" sz="2400" dirty="0" smtClean="0"/>
              <a:t>Don’t peel off or round too far </a:t>
            </a:r>
          </a:p>
          <a:p>
            <a:pPr lvl="2">
              <a:buFont typeface="Corbel" pitchFamily="34" charset="0"/>
              <a:buChar char="›"/>
            </a:pPr>
            <a:r>
              <a:rPr lang="en-US" sz="2000" dirty="0" smtClean="0"/>
              <a:t>Turn straight around and return to first</a:t>
            </a:r>
            <a:endParaRPr lang="en-US" sz="2400" dirty="0" smtClean="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4048481142"/>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Baserunning: Basics</a:t>
            </a:r>
            <a:endParaRPr lang="en-US" dirty="0"/>
          </a:p>
        </p:txBody>
      </p:sp>
      <p:sp>
        <p:nvSpPr>
          <p:cNvPr id="3" name="Content Placeholder 2"/>
          <p:cNvSpPr>
            <a:spLocks noGrp="1"/>
          </p:cNvSpPr>
          <p:nvPr>
            <p:ph idx="1"/>
          </p:nvPr>
        </p:nvSpPr>
        <p:spPr>
          <a:xfrm>
            <a:off x="228600" y="1775197"/>
            <a:ext cx="8458200" cy="4625609"/>
          </a:xfrm>
        </p:spPr>
        <p:txBody>
          <a:bodyPr>
            <a:noAutofit/>
          </a:bodyPr>
          <a:lstStyle/>
          <a:p>
            <a:r>
              <a:rPr lang="en-US" sz="2800" b="1" dirty="0" smtClean="0"/>
              <a:t>Rounding Bases</a:t>
            </a:r>
            <a:endParaRPr lang="en-US" sz="2800" b="1" dirty="0"/>
          </a:p>
          <a:p>
            <a:pPr lvl="1">
              <a:buFont typeface="Corbel" pitchFamily="34" charset="0"/>
              <a:buChar char="›"/>
            </a:pPr>
            <a:r>
              <a:rPr lang="en-US" sz="2400" dirty="0" smtClean="0"/>
              <a:t>Inside shoulder lines up with outside corner of the base</a:t>
            </a:r>
          </a:p>
          <a:p>
            <a:pPr lvl="1">
              <a:buFont typeface="Corbel" pitchFamily="34" charset="0"/>
              <a:buChar char="›"/>
            </a:pPr>
            <a:r>
              <a:rPr lang="en-US" sz="2400" dirty="0" smtClean="0"/>
              <a:t>Angle to hit the inside corner of the base</a:t>
            </a:r>
          </a:p>
          <a:p>
            <a:pPr lvl="2">
              <a:buFont typeface="Corbel" pitchFamily="34" charset="0"/>
              <a:buChar char="›"/>
            </a:pPr>
            <a:r>
              <a:rPr lang="en-US" sz="2000" dirty="0" smtClean="0"/>
              <a:t>Body lean inside</a:t>
            </a:r>
          </a:p>
          <a:p>
            <a:pPr lvl="2">
              <a:buFont typeface="Corbel" pitchFamily="34" charset="0"/>
              <a:buChar char="›"/>
            </a:pPr>
            <a:r>
              <a:rPr lang="en-US" sz="2000" dirty="0" smtClean="0"/>
              <a:t>Arms are important</a:t>
            </a:r>
          </a:p>
          <a:p>
            <a:pPr lvl="1">
              <a:buFont typeface="Corbel" pitchFamily="34" charset="0"/>
              <a:buChar char="›"/>
            </a:pPr>
            <a:r>
              <a:rPr lang="en-US" sz="2400" dirty="0" smtClean="0"/>
              <a:t>NO BANANAs</a:t>
            </a:r>
          </a:p>
          <a:p>
            <a:pPr lvl="1">
              <a:buFont typeface="Corbel" pitchFamily="34" charset="0"/>
              <a:buChar char="›"/>
            </a:pPr>
            <a:r>
              <a:rPr lang="en-US" sz="2400" dirty="0" smtClean="0"/>
              <a:t>Round with Intent to go to 2</a:t>
            </a:r>
            <a:r>
              <a:rPr lang="en-US" sz="2400" baseline="30000" dirty="0" smtClean="0"/>
              <a:t>nd</a:t>
            </a:r>
            <a:r>
              <a:rPr lang="en-US" sz="2400" dirty="0"/>
              <a:t> </a:t>
            </a:r>
            <a:r>
              <a:rPr lang="en-US" sz="2400" dirty="0" smtClean="0"/>
              <a:t> </a:t>
            </a:r>
          </a:p>
          <a:p>
            <a:pPr lvl="2">
              <a:buFont typeface="Corbel" pitchFamily="34" charset="0"/>
              <a:buChar char="›"/>
            </a:pPr>
            <a:r>
              <a:rPr lang="en-US" sz="2000" dirty="0" smtClean="0"/>
              <a:t>Stay only if defense stops you</a:t>
            </a:r>
          </a:p>
          <a:p>
            <a:pPr lvl="2">
              <a:buFont typeface="Corbel" pitchFamily="34" charset="0"/>
              <a:buChar char="›"/>
            </a:pPr>
            <a:r>
              <a:rPr lang="en-US" sz="2000" dirty="0" smtClean="0"/>
              <a:t>Stay athletic, open to the ball</a:t>
            </a:r>
          </a:p>
          <a:p>
            <a:pPr lvl="1">
              <a:buFont typeface="Corbel" pitchFamily="34" charset="0"/>
              <a:buChar char="›"/>
            </a:pPr>
            <a:endParaRPr lang="en-US" sz="2400" dirty="0" smtClean="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274170031"/>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Baserunning: Lead Offs</a:t>
            </a:r>
            <a:endParaRPr lang="en-US" dirty="0"/>
          </a:p>
        </p:txBody>
      </p:sp>
      <p:sp>
        <p:nvSpPr>
          <p:cNvPr id="3" name="Content Placeholder 2"/>
          <p:cNvSpPr>
            <a:spLocks noGrp="1"/>
          </p:cNvSpPr>
          <p:nvPr>
            <p:ph idx="1"/>
          </p:nvPr>
        </p:nvSpPr>
        <p:spPr>
          <a:xfrm>
            <a:off x="76200" y="1775197"/>
            <a:ext cx="5638800" cy="4625609"/>
          </a:xfrm>
        </p:spPr>
        <p:txBody>
          <a:bodyPr>
            <a:noAutofit/>
          </a:bodyPr>
          <a:lstStyle/>
          <a:p>
            <a:r>
              <a:rPr lang="en-US" sz="2800" b="1" dirty="0" smtClean="0"/>
              <a:t>Rocker Start</a:t>
            </a:r>
          </a:p>
          <a:p>
            <a:pPr lvl="1">
              <a:buFont typeface="Corbel" pitchFamily="34" charset="0"/>
              <a:buChar char="›"/>
            </a:pPr>
            <a:r>
              <a:rPr lang="en-US" sz="2400" dirty="0" smtClean="0"/>
              <a:t>Left foot starts on the outfield side of the base</a:t>
            </a:r>
          </a:p>
          <a:p>
            <a:pPr lvl="1">
              <a:buFont typeface="Corbel" pitchFamily="34" charset="0"/>
              <a:buChar char="›"/>
            </a:pPr>
            <a:r>
              <a:rPr lang="en-US" sz="2400" dirty="0" smtClean="0"/>
              <a:t>Right foot start behind base</a:t>
            </a:r>
          </a:p>
          <a:p>
            <a:pPr lvl="1">
              <a:buFont typeface="Corbel" pitchFamily="34" charset="0"/>
              <a:buChar char="›"/>
            </a:pPr>
            <a:r>
              <a:rPr lang="en-US" sz="2400" dirty="0" smtClean="0"/>
              <a:t>Athletic position</a:t>
            </a:r>
          </a:p>
          <a:p>
            <a:pPr lvl="1">
              <a:buFont typeface="Corbel" pitchFamily="34" charset="0"/>
              <a:buChar char="›"/>
            </a:pPr>
            <a:r>
              <a:rPr lang="en-US" sz="2400" dirty="0" smtClean="0"/>
              <a:t>Arms up and ready </a:t>
            </a:r>
          </a:p>
          <a:p>
            <a:pPr lvl="1">
              <a:buFont typeface="Corbel" pitchFamily="34" charset="0"/>
              <a:buChar char="›"/>
            </a:pPr>
            <a:r>
              <a:rPr lang="en-US" sz="2400" dirty="0" smtClean="0"/>
              <a:t>Use 2” of base as a launching pad</a:t>
            </a:r>
          </a:p>
          <a:p>
            <a:pPr lvl="1">
              <a:buFont typeface="Corbel" pitchFamily="34" charset="0"/>
              <a:buChar char="›"/>
            </a:pPr>
            <a:r>
              <a:rPr lang="en-US" sz="2400" dirty="0" smtClean="0"/>
              <a:t>First Step is most important</a:t>
            </a:r>
          </a:p>
          <a:p>
            <a:pPr marL="457200" lvl="1" indent="0">
              <a:buNone/>
            </a:pPr>
            <a:endParaRPr lang="en-US" sz="2400"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pic>
        <p:nvPicPr>
          <p:cNvPr id="3074" name="Picture 2" descr="http://www.humankinetics.com/AcuCustom/Sitename/DAM/084/56ph_MPreview.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258"/>
          <a:stretch/>
        </p:blipFill>
        <p:spPr bwMode="auto">
          <a:xfrm>
            <a:off x="5587825" y="1600200"/>
            <a:ext cx="3408579" cy="37051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5493606"/>
            <a:ext cx="8991600" cy="1200329"/>
          </a:xfrm>
          <a:prstGeom prst="rect">
            <a:avLst/>
          </a:prstGeom>
        </p:spPr>
        <p:txBody>
          <a:bodyPr wrap="square">
            <a:spAutoFit/>
          </a:bodyPr>
          <a:lstStyle/>
          <a:p>
            <a:pPr lvl="1"/>
            <a:r>
              <a:rPr lang="en-US" sz="2400" dirty="0"/>
              <a:t>Baserunners should start sprinting motion when pitchers arm is straight above her head in the pitching </a:t>
            </a:r>
            <a:r>
              <a:rPr lang="en-US" sz="2400" dirty="0" smtClean="0"/>
              <a:t>motion</a:t>
            </a:r>
          </a:p>
          <a:p>
            <a:pPr lvl="1"/>
            <a:r>
              <a:rPr lang="en-US" sz="2400" b="1" dirty="0" smtClean="0"/>
              <a:t>Must work on Timing</a:t>
            </a:r>
            <a:endParaRPr lang="en-US" sz="2400" b="1" dirty="0"/>
          </a:p>
        </p:txBody>
      </p:sp>
    </p:spTree>
    <p:extLst>
      <p:ext uri="{BB962C8B-B14F-4D97-AF65-F5344CB8AC3E}">
        <p14:creationId xmlns:p14="http://schemas.microsoft.com/office/powerpoint/2010/main" val="26513418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2" name="Content Placeholder 1"/>
          <p:cNvSpPr>
            <a:spLocks noGrp="1"/>
          </p:cNvSpPr>
          <p:nvPr>
            <p:ph idx="1"/>
          </p:nvPr>
        </p:nvSpPr>
        <p:spPr>
          <a:xfrm>
            <a:off x="152400" y="1600200"/>
            <a:ext cx="8991600" cy="5257799"/>
          </a:xfrm>
        </p:spPr>
        <p:txBody>
          <a:bodyPr/>
          <a:lstStyle/>
          <a:p>
            <a:r>
              <a:rPr lang="en-US" sz="2800" b="1" dirty="0" smtClean="0"/>
              <a:t>Motion</a:t>
            </a:r>
          </a:p>
          <a:p>
            <a:pPr lvl="1">
              <a:buFont typeface="Corbel" pitchFamily="34" charset="0"/>
              <a:buChar char="›"/>
            </a:pPr>
            <a:r>
              <a:rPr lang="en-US" sz="2400" dirty="0" smtClean="0"/>
              <a:t>Back elbow pulls forward, hand lags behind</a:t>
            </a:r>
          </a:p>
          <a:p>
            <a:pPr lvl="1">
              <a:buFont typeface="Corbel" pitchFamily="34" charset="0"/>
              <a:buChar char="›"/>
            </a:pPr>
            <a:r>
              <a:rPr lang="en-US" sz="2400" dirty="0" smtClean="0"/>
              <a:t>Elbow should stay away from body</a:t>
            </a:r>
          </a:p>
          <a:p>
            <a:pPr lvl="2">
              <a:buFont typeface="Arial" pitchFamily="34" charset="0"/>
              <a:buChar char="›"/>
            </a:pPr>
            <a:r>
              <a:rPr lang="en-US" sz="2000" dirty="0" smtClean="0"/>
              <a:t>Shoulder height</a:t>
            </a:r>
          </a:p>
          <a:p>
            <a:pPr lvl="2">
              <a:buFont typeface="Arial" pitchFamily="34" charset="0"/>
              <a:buChar char="›"/>
            </a:pPr>
            <a:r>
              <a:rPr lang="en-US" sz="2000" dirty="0" smtClean="0"/>
              <a:t>Hand outside elbow</a:t>
            </a:r>
          </a:p>
          <a:p>
            <a:pPr lvl="1">
              <a:buFont typeface="Corbel" pitchFamily="34" charset="0"/>
              <a:buChar char="›"/>
            </a:pPr>
            <a:r>
              <a:rPr lang="en-US" sz="2400" dirty="0" smtClean="0"/>
              <a:t>Body begins to open following stride</a:t>
            </a:r>
          </a:p>
          <a:p>
            <a:pPr lvl="1">
              <a:buFont typeface="Corbel" pitchFamily="34" charset="0"/>
              <a:buChar char="›"/>
            </a:pPr>
            <a:r>
              <a:rPr lang="en-US" sz="2400" dirty="0" smtClean="0"/>
              <a:t>Front elbow pulls down and back</a:t>
            </a:r>
          </a:p>
          <a:p>
            <a:pPr lvl="2">
              <a:buFont typeface="Arial" pitchFamily="34" charset="0"/>
              <a:buChar char="›"/>
            </a:pPr>
            <a:r>
              <a:rPr lang="en-US" sz="2000" dirty="0" smtClean="0"/>
              <a:t>Finishes in back pocket</a:t>
            </a:r>
          </a:p>
          <a:p>
            <a:pPr lvl="2">
              <a:buFont typeface="Arial" pitchFamily="34" charset="0"/>
              <a:buChar char="›"/>
            </a:pPr>
            <a:r>
              <a:rPr lang="en-US" sz="2000" dirty="0" smtClean="0"/>
              <a:t>Glove turns over – palm to sky</a:t>
            </a:r>
          </a:p>
          <a:p>
            <a:r>
              <a:rPr lang="en-US" sz="2800" b="1" dirty="0" smtClean="0"/>
              <a:t>Release</a:t>
            </a:r>
          </a:p>
          <a:p>
            <a:pPr lvl="1">
              <a:buFont typeface="Corbel" pitchFamily="34" charset="0"/>
              <a:buChar char="›"/>
            </a:pPr>
            <a:r>
              <a:rPr lang="en-US" sz="2400" dirty="0" smtClean="0"/>
              <a:t>Hand should be on top of ball</a:t>
            </a:r>
          </a:p>
          <a:p>
            <a:pPr lvl="1">
              <a:buFont typeface="Corbel" pitchFamily="34" charset="0"/>
              <a:buChar char="›"/>
            </a:pPr>
            <a:r>
              <a:rPr lang="en-US" sz="2400" dirty="0" smtClean="0"/>
              <a:t>Ball is released out in front off the tips of the finger, snap down</a:t>
            </a:r>
          </a:p>
          <a:p>
            <a:pPr lvl="1">
              <a:buFont typeface="Corbel" pitchFamily="34" charset="0"/>
              <a:buChar char="›"/>
            </a:pPr>
            <a:endParaRPr lang="en-US" sz="2400" dirty="0"/>
          </a:p>
        </p:txBody>
      </p:sp>
      <p:sp>
        <p:nvSpPr>
          <p:cNvPr id="7" name="Title 1"/>
          <p:cNvSpPr>
            <a:spLocks noGrp="1"/>
          </p:cNvSpPr>
          <p:nvPr>
            <p:ph type="title"/>
          </p:nvPr>
        </p:nvSpPr>
        <p:spPr>
          <a:xfrm>
            <a:off x="457200" y="155448"/>
            <a:ext cx="8229600" cy="1252728"/>
          </a:xfrm>
        </p:spPr>
        <p:txBody>
          <a:bodyPr/>
          <a:lstStyle/>
          <a:p>
            <a:r>
              <a:rPr lang="en-US" dirty="0" smtClean="0"/>
              <a:t>Throwing Mechanics</a:t>
            </a:r>
            <a:endParaRPr lang="en-US" dirty="0"/>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Baserunning: Lead Offs</a:t>
            </a:r>
            <a:endParaRPr lang="en-US" dirty="0"/>
          </a:p>
        </p:txBody>
      </p:sp>
      <p:sp>
        <p:nvSpPr>
          <p:cNvPr id="3" name="Content Placeholder 2"/>
          <p:cNvSpPr>
            <a:spLocks noGrp="1"/>
          </p:cNvSpPr>
          <p:nvPr>
            <p:ph idx="1"/>
          </p:nvPr>
        </p:nvSpPr>
        <p:spPr>
          <a:xfrm>
            <a:off x="304800" y="1600202"/>
            <a:ext cx="8382000" cy="4625609"/>
          </a:xfrm>
        </p:spPr>
        <p:txBody>
          <a:bodyPr>
            <a:noAutofit/>
          </a:bodyPr>
          <a:lstStyle/>
          <a:p>
            <a:r>
              <a:rPr lang="en-US" sz="2800" b="1" dirty="0" smtClean="0"/>
              <a:t>Leads from 1</a:t>
            </a:r>
            <a:r>
              <a:rPr lang="en-US" sz="2800" b="1" baseline="30000" dirty="0" smtClean="0"/>
              <a:t>st</a:t>
            </a:r>
            <a:r>
              <a:rPr lang="en-US" sz="2800" b="1" dirty="0" smtClean="0"/>
              <a:t> Base</a:t>
            </a:r>
            <a:endParaRPr lang="en-US" sz="2400" dirty="0" smtClean="0"/>
          </a:p>
          <a:p>
            <a:pPr lvl="1">
              <a:buFont typeface="Corbel" pitchFamily="34" charset="0"/>
              <a:buChar char="›"/>
            </a:pPr>
            <a:r>
              <a:rPr lang="en-US" sz="2400" dirty="0" smtClean="0"/>
              <a:t>3 step lead</a:t>
            </a:r>
          </a:p>
          <a:p>
            <a:pPr lvl="1">
              <a:buFont typeface="Corbel" pitchFamily="34" charset="0"/>
              <a:buChar char="›"/>
            </a:pPr>
            <a:r>
              <a:rPr lang="en-US" sz="2400" dirty="0" smtClean="0"/>
              <a:t>Stay athletic – ready to dive back</a:t>
            </a:r>
          </a:p>
          <a:p>
            <a:pPr lvl="1">
              <a:buFont typeface="Corbel" pitchFamily="34" charset="0"/>
              <a:buChar char="›"/>
            </a:pPr>
            <a:r>
              <a:rPr lang="en-US" sz="2400" dirty="0" smtClean="0"/>
              <a:t>Feet should keep moving</a:t>
            </a:r>
          </a:p>
          <a:p>
            <a:pPr lvl="2">
              <a:buFont typeface="Corbel" pitchFamily="34" charset="0"/>
              <a:buChar char="›"/>
            </a:pPr>
            <a:r>
              <a:rPr lang="en-US" sz="2000" dirty="0" smtClean="0"/>
              <a:t>No concrete leads</a:t>
            </a:r>
          </a:p>
          <a:p>
            <a:pPr lvl="1">
              <a:buFont typeface="Corbel" pitchFamily="34" charset="0"/>
              <a:buChar char="›"/>
            </a:pPr>
            <a:r>
              <a:rPr lang="en-US" sz="2400" dirty="0" smtClean="0"/>
              <a:t>Get away from base on pop flies – let ball dictate</a:t>
            </a:r>
          </a:p>
          <a:p>
            <a:pPr>
              <a:spcBef>
                <a:spcPts val="1800"/>
              </a:spcBef>
            </a:pPr>
            <a:r>
              <a:rPr lang="en-US" sz="2800" b="1" dirty="0" smtClean="0"/>
              <a:t>Leads </a:t>
            </a:r>
            <a:r>
              <a:rPr lang="en-US" sz="2800" b="1" dirty="0"/>
              <a:t>from 2nd </a:t>
            </a:r>
            <a:r>
              <a:rPr lang="en-US" sz="2800" b="1" dirty="0" smtClean="0"/>
              <a:t>Base</a:t>
            </a:r>
          </a:p>
          <a:p>
            <a:pPr lvl="1">
              <a:buFont typeface="Corbel" pitchFamily="34" charset="0"/>
              <a:buChar char="›"/>
            </a:pPr>
            <a:r>
              <a:rPr lang="en-US" sz="2400" dirty="0"/>
              <a:t>5 Step </a:t>
            </a:r>
            <a:r>
              <a:rPr lang="en-US" sz="2400" dirty="0" smtClean="0"/>
              <a:t>lead – longer throw from catcher</a:t>
            </a:r>
          </a:p>
          <a:p>
            <a:pPr lvl="1">
              <a:buFont typeface="Corbel" pitchFamily="34" charset="0"/>
              <a:buChar char="›"/>
            </a:pPr>
            <a:r>
              <a:rPr lang="en-US" sz="2400" dirty="0" smtClean="0"/>
              <a:t>Scoring position</a:t>
            </a:r>
          </a:p>
          <a:p>
            <a:pPr lvl="1">
              <a:buFont typeface="Corbel" pitchFamily="34" charset="0"/>
              <a:buChar char="›"/>
            </a:pPr>
            <a:r>
              <a:rPr lang="en-US" sz="2400" dirty="0" smtClean="0"/>
              <a:t>Freeze on </a:t>
            </a:r>
            <a:r>
              <a:rPr lang="en-US" sz="2400" dirty="0"/>
              <a:t>l</a:t>
            </a:r>
            <a:r>
              <a:rPr lang="en-US" sz="2400" dirty="0" smtClean="0"/>
              <a:t>ine drives and immediately retreat on pop flies</a:t>
            </a:r>
          </a:p>
          <a:p>
            <a:pPr lvl="2">
              <a:buFont typeface="Corbel" pitchFamily="34" charset="0"/>
              <a:buChar char="›"/>
            </a:pPr>
            <a:r>
              <a:rPr lang="en-US" sz="2000" dirty="0" smtClean="0"/>
              <a:t>Including foul balls</a:t>
            </a:r>
            <a:endParaRPr lang="en-US" sz="2000"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86355003"/>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Baserunning: Lead Offs</a:t>
            </a:r>
            <a:endParaRPr lang="en-US" dirty="0"/>
          </a:p>
        </p:txBody>
      </p:sp>
      <p:sp>
        <p:nvSpPr>
          <p:cNvPr id="3" name="Content Placeholder 2"/>
          <p:cNvSpPr>
            <a:spLocks noGrp="1"/>
          </p:cNvSpPr>
          <p:nvPr>
            <p:ph idx="1"/>
          </p:nvPr>
        </p:nvSpPr>
        <p:spPr>
          <a:xfrm>
            <a:off x="304800" y="1775197"/>
            <a:ext cx="8382000" cy="4625609"/>
          </a:xfrm>
        </p:spPr>
        <p:txBody>
          <a:bodyPr>
            <a:noAutofit/>
          </a:bodyPr>
          <a:lstStyle/>
          <a:p>
            <a:r>
              <a:rPr lang="en-US" sz="2800" b="1" dirty="0" smtClean="0"/>
              <a:t>Leads from 3rdBase</a:t>
            </a:r>
            <a:endParaRPr lang="en-US" sz="2400" dirty="0" smtClean="0"/>
          </a:p>
          <a:p>
            <a:pPr lvl="1">
              <a:buFont typeface="Corbel" pitchFamily="34" charset="0"/>
              <a:buChar char="›"/>
            </a:pPr>
            <a:r>
              <a:rPr lang="en-US" sz="2400" dirty="0" smtClean="0"/>
              <a:t>3 step WALKING lead</a:t>
            </a:r>
          </a:p>
          <a:p>
            <a:pPr lvl="2">
              <a:buFont typeface="Corbel" pitchFamily="34" charset="0"/>
              <a:buChar char="›"/>
            </a:pPr>
            <a:r>
              <a:rPr lang="en-US" sz="2000" dirty="0" smtClean="0"/>
              <a:t>Each step should be quicker then the last</a:t>
            </a:r>
          </a:p>
          <a:p>
            <a:pPr lvl="1">
              <a:spcBef>
                <a:spcPts val="1200"/>
              </a:spcBef>
              <a:buFont typeface="Corbel" pitchFamily="34" charset="0"/>
              <a:buChar char="›"/>
            </a:pPr>
            <a:r>
              <a:rPr lang="en-US" sz="2400" dirty="0" smtClean="0"/>
              <a:t>3</a:t>
            </a:r>
            <a:r>
              <a:rPr lang="en-US" sz="2400" baseline="30000" dirty="0" smtClean="0"/>
              <a:t>rd</a:t>
            </a:r>
            <a:r>
              <a:rPr lang="en-US" sz="2400" dirty="0" smtClean="0"/>
              <a:t> step lands when ball crosses plate</a:t>
            </a:r>
          </a:p>
          <a:p>
            <a:pPr lvl="1">
              <a:spcBef>
                <a:spcPts val="1200"/>
              </a:spcBef>
              <a:buFont typeface="Corbel" pitchFamily="34" charset="0"/>
              <a:buChar char="›"/>
            </a:pPr>
            <a:r>
              <a:rPr lang="en-US" sz="2400" dirty="0" smtClean="0"/>
              <a:t>Easy to score from 3</a:t>
            </a:r>
            <a:r>
              <a:rPr lang="en-US" sz="2400" baseline="30000" dirty="0" smtClean="0"/>
              <a:t>rd</a:t>
            </a:r>
            <a:r>
              <a:rPr lang="en-US" sz="2400" dirty="0"/>
              <a:t> </a:t>
            </a:r>
            <a:r>
              <a:rPr lang="en-US" sz="2400" dirty="0" smtClean="0"/>
              <a:t>– no reason to jump off the base</a:t>
            </a:r>
          </a:p>
          <a:p>
            <a:pPr lvl="2">
              <a:buFont typeface="Corbel" pitchFamily="34" charset="0"/>
              <a:buChar char="›"/>
            </a:pPr>
            <a:r>
              <a:rPr lang="en-US" sz="2000" dirty="0" smtClean="0"/>
              <a:t>Very easy to get doubled off</a:t>
            </a:r>
          </a:p>
          <a:p>
            <a:pPr lvl="1">
              <a:spcBef>
                <a:spcPts val="1200"/>
              </a:spcBef>
              <a:buFont typeface="Corbel" pitchFamily="34" charset="0"/>
              <a:buChar char="›"/>
            </a:pPr>
            <a:r>
              <a:rPr lang="en-US" sz="2400" dirty="0" smtClean="0"/>
              <a:t>Body should stay facing home plate</a:t>
            </a:r>
          </a:p>
          <a:p>
            <a:pPr lvl="1">
              <a:buFont typeface="Corbel" pitchFamily="34" charset="0"/>
              <a:buChar char="›"/>
            </a:pPr>
            <a:r>
              <a:rPr lang="en-US" sz="2400" dirty="0" smtClean="0"/>
              <a:t>Always be ready to get back</a:t>
            </a:r>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1353905370"/>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524001"/>
            <a:ext cx="9144000" cy="4758960"/>
          </a:xfrm>
        </p:spPr>
        <p:txBody>
          <a:bodyPr>
            <a:noAutofit/>
          </a:bodyPr>
          <a:lstStyle/>
          <a:p>
            <a:pPr lvl="0"/>
            <a:r>
              <a:rPr lang="en-US" sz="1600" dirty="0"/>
              <a:t>Good Baserunning is not only about being fast, being smart is just as important. It starts in the Dugout</a:t>
            </a:r>
          </a:p>
          <a:p>
            <a:pPr lvl="0"/>
            <a:r>
              <a:rPr lang="en-US" sz="1600" b="1" dirty="0"/>
              <a:t>Touch Every Base</a:t>
            </a:r>
          </a:p>
          <a:p>
            <a:pPr lvl="0"/>
            <a:r>
              <a:rPr lang="en-US" sz="1600" dirty="0"/>
              <a:t>Always know where the ball is</a:t>
            </a:r>
          </a:p>
          <a:p>
            <a:pPr lvl="0"/>
            <a:r>
              <a:rPr lang="en-US" sz="1600" dirty="0"/>
              <a:t>Listen to and watch your base coaches</a:t>
            </a:r>
          </a:p>
          <a:p>
            <a:pPr lvl="0"/>
            <a:r>
              <a:rPr lang="en-US" sz="1600" dirty="0"/>
              <a:t>When in doubt – slide</a:t>
            </a:r>
          </a:p>
          <a:p>
            <a:pPr lvl="0"/>
            <a:r>
              <a:rPr lang="en-US" sz="1600" dirty="0"/>
              <a:t>Always know:</a:t>
            </a:r>
          </a:p>
          <a:p>
            <a:pPr lvl="1">
              <a:spcBef>
                <a:spcPts val="0"/>
              </a:spcBef>
              <a:buFont typeface="Corbel" pitchFamily="34" charset="0"/>
              <a:buChar char="›"/>
            </a:pPr>
            <a:r>
              <a:rPr lang="en-US" sz="1600" dirty="0"/>
              <a:t>How many outs there are</a:t>
            </a:r>
          </a:p>
          <a:p>
            <a:pPr lvl="1">
              <a:spcBef>
                <a:spcPts val="0"/>
              </a:spcBef>
              <a:buFont typeface="Corbel" pitchFamily="34" charset="0"/>
              <a:buChar char="›"/>
            </a:pPr>
            <a:r>
              <a:rPr lang="en-US" sz="1600" dirty="0"/>
              <a:t>Type of hitter up to bat</a:t>
            </a:r>
          </a:p>
          <a:p>
            <a:pPr lvl="1">
              <a:spcBef>
                <a:spcPts val="0"/>
              </a:spcBef>
              <a:buFont typeface="Corbel" pitchFamily="34" charset="0"/>
              <a:buChar char="›"/>
            </a:pPr>
            <a:r>
              <a:rPr lang="en-US" sz="1600" dirty="0"/>
              <a:t>Where the defense is playing</a:t>
            </a:r>
          </a:p>
          <a:p>
            <a:pPr lvl="1">
              <a:spcBef>
                <a:spcPts val="0"/>
              </a:spcBef>
              <a:buFont typeface="Corbel" pitchFamily="34" charset="0"/>
              <a:buChar char="›"/>
            </a:pPr>
            <a:r>
              <a:rPr lang="en-US" sz="1600" dirty="0"/>
              <a:t>The arms of the catcher and position players</a:t>
            </a:r>
          </a:p>
          <a:p>
            <a:pPr lvl="1">
              <a:spcBef>
                <a:spcPts val="0"/>
              </a:spcBef>
              <a:buFont typeface="Corbel" pitchFamily="34" charset="0"/>
              <a:buChar char="›"/>
            </a:pPr>
            <a:r>
              <a:rPr lang="en-US" sz="1600" dirty="0"/>
              <a:t>The field </a:t>
            </a:r>
            <a:r>
              <a:rPr lang="en-US" sz="1600" dirty="0" smtClean="0"/>
              <a:t>conditions – soft/hard dirt</a:t>
            </a:r>
            <a:endParaRPr lang="en-US" sz="1600" dirty="0"/>
          </a:p>
          <a:p>
            <a:pPr lvl="0"/>
            <a:r>
              <a:rPr lang="en-US" sz="1600" dirty="0"/>
              <a:t>As a batter, run out </a:t>
            </a:r>
            <a:r>
              <a:rPr lang="en-US" sz="1600" dirty="0" smtClean="0"/>
              <a:t>every </a:t>
            </a:r>
            <a:r>
              <a:rPr lang="en-US" sz="1600" dirty="0"/>
              <a:t>hit no matter what. Never assume a ball is foul, a pop up caught, or a grounder is a sure out. Always put pressure on the defense by sprinting down the line.</a:t>
            </a:r>
          </a:p>
          <a:p>
            <a:pPr lvl="0"/>
            <a:r>
              <a:rPr lang="en-US" sz="1600" dirty="0"/>
              <a:t>If a pop fly is dropped, </a:t>
            </a:r>
            <a:r>
              <a:rPr lang="en-US" sz="1600" dirty="0" smtClean="0"/>
              <a:t>runners should </a:t>
            </a:r>
            <a:r>
              <a:rPr lang="en-US" sz="1600" dirty="0"/>
              <a:t>be well on </a:t>
            </a:r>
            <a:r>
              <a:rPr lang="en-US" sz="1600" dirty="0" smtClean="0"/>
              <a:t>their way </a:t>
            </a:r>
            <a:r>
              <a:rPr lang="en-US" sz="1600" dirty="0"/>
              <a:t>to 2. </a:t>
            </a:r>
          </a:p>
          <a:p>
            <a:pPr lvl="0"/>
            <a:r>
              <a:rPr lang="en-US" sz="1600" dirty="0"/>
              <a:t>When beating out a play at 1</a:t>
            </a:r>
            <a:r>
              <a:rPr lang="en-US" sz="1600" baseline="30000" dirty="0"/>
              <a:t>st</a:t>
            </a:r>
            <a:r>
              <a:rPr lang="en-US" sz="1600" dirty="0"/>
              <a:t>, never watch the ball or the play.</a:t>
            </a:r>
          </a:p>
          <a:p>
            <a:pPr lvl="0"/>
            <a:r>
              <a:rPr lang="en-US" sz="1600" dirty="0"/>
              <a:t>Explode off the bag every lead off. First two steps should look the same as your steal</a:t>
            </a:r>
          </a:p>
          <a:p>
            <a:pPr lvl="0"/>
            <a:r>
              <a:rPr lang="en-US" sz="1600" dirty="0"/>
              <a:t>On deck batters are responsible for communicating to player on 2</a:t>
            </a:r>
            <a:r>
              <a:rPr lang="en-US" sz="1600" baseline="30000" dirty="0"/>
              <a:t>nd</a:t>
            </a:r>
            <a:r>
              <a:rPr lang="en-US" sz="1600" dirty="0"/>
              <a:t> or 3</a:t>
            </a:r>
            <a:r>
              <a:rPr lang="en-US" sz="1600" baseline="30000" dirty="0"/>
              <a:t>rd</a:t>
            </a:r>
            <a:endParaRPr lang="en-US" sz="1600" dirty="0"/>
          </a:p>
          <a:p>
            <a:pPr lvl="0"/>
            <a:r>
              <a:rPr lang="en-US" sz="1600" dirty="0"/>
              <a:t>Never turn your back to the ball</a:t>
            </a:r>
          </a:p>
          <a:p>
            <a:pPr lvl="0"/>
            <a:r>
              <a:rPr lang="en-US" sz="1600" dirty="0"/>
              <a:t>Always look for opportunities to </a:t>
            </a:r>
            <a:r>
              <a:rPr lang="en-US" sz="1600" dirty="0" smtClean="0"/>
              <a:t>advance – advance until the defense stops you without getting out</a:t>
            </a:r>
            <a:endParaRPr lang="en-US" sz="1600" dirty="0"/>
          </a:p>
          <a:p>
            <a:pPr lvl="0"/>
            <a:r>
              <a:rPr lang="en-US" sz="1600" dirty="0"/>
              <a:t>Base runners should hold number of outs on chest so coach knows you know the outs and are focused and paying </a:t>
            </a:r>
            <a:r>
              <a:rPr lang="en-US" sz="1600" dirty="0" smtClean="0"/>
              <a:t>attention</a:t>
            </a:r>
            <a:endParaRPr lang="en-US" sz="1600" dirty="0"/>
          </a:p>
        </p:txBody>
      </p:sp>
      <p:sp>
        <p:nvSpPr>
          <p:cNvPr id="3" name="Title 1"/>
          <p:cNvSpPr>
            <a:spLocks noGrp="1"/>
          </p:cNvSpPr>
          <p:nvPr>
            <p:ph type="title"/>
          </p:nvPr>
        </p:nvSpPr>
        <p:spPr>
          <a:xfrm>
            <a:off x="228600" y="155448"/>
            <a:ext cx="8229600" cy="1252728"/>
          </a:xfrm>
        </p:spPr>
        <p:txBody>
          <a:bodyPr/>
          <a:lstStyle/>
          <a:p>
            <a:r>
              <a:rPr lang="en-US" dirty="0" smtClean="0"/>
              <a:t>Baserunning Tips</a:t>
            </a:r>
            <a:endParaRPr lang="en-US"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5454291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229600" cy="1252728"/>
          </a:xfrm>
        </p:spPr>
        <p:txBody>
          <a:bodyPr>
            <a:normAutofit/>
          </a:bodyPr>
          <a:lstStyle/>
          <a:p>
            <a:r>
              <a:rPr lang="en-US" sz="4400" dirty="0" smtClean="0"/>
              <a:t>Baserunning Checklist - First</a:t>
            </a:r>
            <a:endParaRPr lang="en-US" sz="4400" dirty="0"/>
          </a:p>
        </p:txBody>
      </p:sp>
      <p:sp>
        <p:nvSpPr>
          <p:cNvPr id="3" name="Content Placeholder 2"/>
          <p:cNvSpPr>
            <a:spLocks noGrp="1"/>
          </p:cNvSpPr>
          <p:nvPr>
            <p:ph idx="1"/>
          </p:nvPr>
        </p:nvSpPr>
        <p:spPr>
          <a:xfrm>
            <a:off x="76200" y="1524000"/>
            <a:ext cx="9067800" cy="5029199"/>
          </a:xfrm>
        </p:spPr>
        <p:txBody>
          <a:bodyPr numCol="2">
            <a:noAutofit/>
          </a:bodyPr>
          <a:lstStyle/>
          <a:p>
            <a:pPr lvl="0">
              <a:spcBef>
                <a:spcPts val="600"/>
              </a:spcBef>
            </a:pPr>
            <a:r>
              <a:rPr lang="en-US" sz="1600" dirty="0"/>
              <a:t>Know the number of outs</a:t>
            </a:r>
          </a:p>
          <a:p>
            <a:pPr lvl="0">
              <a:spcBef>
                <a:spcPts val="600"/>
              </a:spcBef>
            </a:pPr>
            <a:r>
              <a:rPr lang="en-US" sz="1600" dirty="0"/>
              <a:t>Get coaches signs</a:t>
            </a:r>
          </a:p>
          <a:p>
            <a:pPr lvl="0">
              <a:spcBef>
                <a:spcPts val="600"/>
              </a:spcBef>
            </a:pPr>
            <a:r>
              <a:rPr lang="en-US" sz="1600" dirty="0"/>
              <a:t>Know the type of hitter at the plate</a:t>
            </a:r>
          </a:p>
          <a:p>
            <a:pPr lvl="0">
              <a:spcBef>
                <a:spcPts val="600"/>
              </a:spcBef>
            </a:pPr>
            <a:r>
              <a:rPr lang="en-US" sz="1600" dirty="0"/>
              <a:t>Know where the defense is playing</a:t>
            </a:r>
          </a:p>
          <a:p>
            <a:pPr lvl="0">
              <a:spcBef>
                <a:spcPts val="600"/>
              </a:spcBef>
            </a:pPr>
            <a:r>
              <a:rPr lang="en-US" sz="1600" dirty="0"/>
              <a:t>Steal catchers signs</a:t>
            </a:r>
          </a:p>
          <a:p>
            <a:pPr lvl="0">
              <a:spcBef>
                <a:spcPts val="600"/>
              </a:spcBef>
            </a:pPr>
            <a:r>
              <a:rPr lang="en-US" sz="1600" dirty="0"/>
              <a:t>Know the arm of the catcher</a:t>
            </a:r>
          </a:p>
          <a:p>
            <a:pPr lvl="0">
              <a:spcBef>
                <a:spcPts val="600"/>
              </a:spcBef>
            </a:pPr>
            <a:r>
              <a:rPr lang="en-US" sz="1600" dirty="0"/>
              <a:t>Know the arms of position players</a:t>
            </a:r>
          </a:p>
          <a:p>
            <a:pPr lvl="0">
              <a:spcBef>
                <a:spcPts val="600"/>
              </a:spcBef>
            </a:pPr>
            <a:r>
              <a:rPr lang="en-US" sz="1600" dirty="0"/>
              <a:t>Know the </a:t>
            </a:r>
            <a:r>
              <a:rPr lang="en-US" sz="1600" dirty="0" smtClean="0"/>
              <a:t>field</a:t>
            </a:r>
            <a:endParaRPr lang="en-US" sz="1600" dirty="0"/>
          </a:p>
          <a:p>
            <a:pPr lvl="0">
              <a:spcBef>
                <a:spcPts val="600"/>
              </a:spcBef>
            </a:pPr>
            <a:r>
              <a:rPr lang="en-US" sz="1600" dirty="0"/>
              <a:t>3 step lead mixed with fake steals</a:t>
            </a:r>
          </a:p>
          <a:p>
            <a:pPr lvl="0">
              <a:spcBef>
                <a:spcPts val="600"/>
              </a:spcBef>
            </a:pPr>
            <a:r>
              <a:rPr lang="en-US" sz="1600" dirty="0"/>
              <a:t>Know if the catcher likes to throw pick offs</a:t>
            </a:r>
          </a:p>
          <a:p>
            <a:pPr lvl="0">
              <a:spcBef>
                <a:spcPts val="600"/>
              </a:spcBef>
            </a:pPr>
            <a:r>
              <a:rPr lang="en-US" sz="1600" dirty="0"/>
              <a:t>Know if the right fielder backs up</a:t>
            </a:r>
          </a:p>
          <a:p>
            <a:pPr lvl="0">
              <a:spcBef>
                <a:spcPts val="600"/>
              </a:spcBef>
            </a:pPr>
            <a:r>
              <a:rPr lang="en-US" sz="1600" dirty="0"/>
              <a:t>Know your importance as a runner</a:t>
            </a:r>
          </a:p>
          <a:p>
            <a:pPr lvl="0">
              <a:spcBef>
                <a:spcPts val="600"/>
              </a:spcBef>
            </a:pPr>
            <a:r>
              <a:rPr lang="en-US" sz="1600" dirty="0"/>
              <a:t>Tag on all foul balls</a:t>
            </a:r>
          </a:p>
          <a:p>
            <a:pPr lvl="0">
              <a:spcBef>
                <a:spcPts val="600"/>
              </a:spcBef>
            </a:pPr>
            <a:r>
              <a:rPr lang="en-US" sz="1600" dirty="0"/>
              <a:t>Stay off the base as far as you can as long as you can without getting doubled off</a:t>
            </a:r>
          </a:p>
          <a:p>
            <a:pPr lvl="0">
              <a:spcBef>
                <a:spcPts val="600"/>
              </a:spcBef>
            </a:pPr>
            <a:r>
              <a:rPr lang="en-US" sz="1600" dirty="0"/>
              <a:t>Pop up slide into 2 on a bunt</a:t>
            </a:r>
          </a:p>
          <a:p>
            <a:pPr lvl="0">
              <a:spcBef>
                <a:spcPts val="600"/>
              </a:spcBef>
            </a:pPr>
            <a:endParaRPr lang="en-US" sz="1600" dirty="0" smtClean="0"/>
          </a:p>
          <a:p>
            <a:pPr lvl="0">
              <a:spcBef>
                <a:spcPts val="600"/>
              </a:spcBef>
            </a:pPr>
            <a:endParaRPr lang="en-US" sz="1600" dirty="0" smtClean="0"/>
          </a:p>
          <a:p>
            <a:pPr lvl="0">
              <a:spcBef>
                <a:spcPts val="600"/>
              </a:spcBef>
            </a:pPr>
            <a:r>
              <a:rPr lang="en-US" sz="1600" dirty="0" smtClean="0"/>
              <a:t>Know </a:t>
            </a:r>
            <a:r>
              <a:rPr lang="en-US" sz="1600" dirty="0"/>
              <a:t>where the ball is at all times</a:t>
            </a:r>
          </a:p>
          <a:p>
            <a:pPr lvl="0">
              <a:spcBef>
                <a:spcPts val="600"/>
              </a:spcBef>
            </a:pPr>
            <a:r>
              <a:rPr lang="en-US" sz="1600" dirty="0"/>
              <a:t>On lead – front foot lands as ball crosses plate</a:t>
            </a:r>
          </a:p>
          <a:p>
            <a:pPr lvl="0">
              <a:spcBef>
                <a:spcPts val="600"/>
              </a:spcBef>
            </a:pPr>
            <a:r>
              <a:rPr lang="en-US" sz="1600" dirty="0"/>
              <a:t>Never run into a tag</a:t>
            </a:r>
          </a:p>
          <a:p>
            <a:pPr lvl="0">
              <a:spcBef>
                <a:spcPts val="600"/>
              </a:spcBef>
            </a:pPr>
            <a:r>
              <a:rPr lang="en-US" sz="1600" dirty="0"/>
              <a:t>Freeze on all line drives</a:t>
            </a:r>
          </a:p>
          <a:p>
            <a:pPr lvl="0">
              <a:spcBef>
                <a:spcPts val="600"/>
              </a:spcBef>
            </a:pPr>
            <a:r>
              <a:rPr lang="en-US" sz="1600" dirty="0"/>
              <a:t>Always be ready for over throws and passed balls – never fall asleep</a:t>
            </a:r>
          </a:p>
          <a:p>
            <a:pPr lvl="0">
              <a:spcBef>
                <a:spcPts val="600"/>
              </a:spcBef>
            </a:pPr>
            <a:r>
              <a:rPr lang="en-US" sz="1600" dirty="0"/>
              <a:t>Avoid all batted balls and defense making plays on batted balls</a:t>
            </a:r>
          </a:p>
          <a:p>
            <a:pPr lvl="0">
              <a:spcBef>
                <a:spcPts val="600"/>
              </a:spcBef>
            </a:pPr>
            <a:r>
              <a:rPr lang="en-US" sz="1600" dirty="0"/>
              <a:t>Always make sure you are called out before leaving a base</a:t>
            </a:r>
          </a:p>
          <a:p>
            <a:pPr lvl="0">
              <a:spcBef>
                <a:spcPts val="600"/>
              </a:spcBef>
            </a:pPr>
            <a:r>
              <a:rPr lang="en-US" sz="1600" dirty="0"/>
              <a:t>If bases loaded, easy off base</a:t>
            </a:r>
          </a:p>
          <a:p>
            <a:pPr lvl="0">
              <a:spcBef>
                <a:spcPts val="600"/>
              </a:spcBef>
            </a:pPr>
            <a:r>
              <a:rPr lang="en-US" sz="1600" dirty="0"/>
              <a:t>3-2 count with 2 outs - Steal</a:t>
            </a:r>
          </a:p>
          <a:p>
            <a:pPr lvl="0">
              <a:spcBef>
                <a:spcPts val="600"/>
              </a:spcBef>
            </a:pPr>
            <a:r>
              <a:rPr lang="en-US" sz="1600" dirty="0"/>
              <a:t>When leaving 1</a:t>
            </a:r>
            <a:r>
              <a:rPr lang="en-US" sz="1600" baseline="30000" dirty="0"/>
              <a:t>st</a:t>
            </a:r>
            <a:r>
              <a:rPr lang="en-US" sz="1600" dirty="0"/>
              <a:t> on a hit, pick up coaches signs before reaching 2</a:t>
            </a:r>
            <a:r>
              <a:rPr lang="en-US" sz="1600" baseline="30000" dirty="0"/>
              <a:t>nd</a:t>
            </a:r>
            <a:r>
              <a:rPr lang="en-US" sz="1600" dirty="0"/>
              <a:t> Base</a:t>
            </a:r>
          </a:p>
          <a:p>
            <a:pPr lvl="0">
              <a:spcBef>
                <a:spcPts val="600"/>
              </a:spcBef>
            </a:pPr>
            <a:r>
              <a:rPr lang="en-US" sz="1600" dirty="0"/>
              <a:t>Read how fielder sets up at base – determines how you slide </a:t>
            </a:r>
          </a:p>
          <a:p>
            <a:pPr lvl="0">
              <a:spcBef>
                <a:spcPts val="600"/>
              </a:spcBef>
            </a:pPr>
            <a:r>
              <a:rPr lang="en-US" sz="1600" dirty="0"/>
              <a:t>Always look to take extra bases</a:t>
            </a:r>
          </a:p>
          <a:p>
            <a:endParaRPr lang="en-US"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2406588297"/>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229600" cy="1252728"/>
          </a:xfrm>
        </p:spPr>
        <p:txBody>
          <a:bodyPr>
            <a:normAutofit/>
          </a:bodyPr>
          <a:lstStyle/>
          <a:p>
            <a:r>
              <a:rPr lang="en-US" sz="4400" dirty="0" smtClean="0"/>
              <a:t>Baserunning Checklist - Second</a:t>
            </a:r>
            <a:endParaRPr lang="en-US" sz="4400" dirty="0"/>
          </a:p>
        </p:txBody>
      </p:sp>
      <p:sp>
        <p:nvSpPr>
          <p:cNvPr id="3" name="Content Placeholder 2"/>
          <p:cNvSpPr>
            <a:spLocks noGrp="1"/>
          </p:cNvSpPr>
          <p:nvPr>
            <p:ph idx="1"/>
          </p:nvPr>
        </p:nvSpPr>
        <p:spPr>
          <a:xfrm>
            <a:off x="76200" y="1524000"/>
            <a:ext cx="9067800" cy="5029199"/>
          </a:xfrm>
        </p:spPr>
        <p:txBody>
          <a:bodyPr numCol="2">
            <a:noAutofit/>
          </a:bodyPr>
          <a:lstStyle/>
          <a:p>
            <a:pPr>
              <a:spcBef>
                <a:spcPts val="600"/>
              </a:spcBef>
            </a:pPr>
            <a:r>
              <a:rPr lang="en-US" sz="1600" dirty="0"/>
              <a:t>Know the number of outs</a:t>
            </a:r>
          </a:p>
          <a:p>
            <a:pPr>
              <a:spcBef>
                <a:spcPts val="600"/>
              </a:spcBef>
            </a:pPr>
            <a:r>
              <a:rPr lang="en-US" sz="1600" dirty="0"/>
              <a:t>Get coaches signs</a:t>
            </a:r>
          </a:p>
          <a:p>
            <a:pPr>
              <a:spcBef>
                <a:spcPts val="600"/>
              </a:spcBef>
            </a:pPr>
            <a:r>
              <a:rPr lang="en-US" sz="1600" dirty="0"/>
              <a:t>Know the type of hitter at the plate</a:t>
            </a:r>
          </a:p>
          <a:p>
            <a:pPr>
              <a:spcBef>
                <a:spcPts val="600"/>
              </a:spcBef>
            </a:pPr>
            <a:r>
              <a:rPr lang="en-US" sz="1600" dirty="0"/>
              <a:t>Know where the defense is playing </a:t>
            </a:r>
          </a:p>
          <a:p>
            <a:pPr>
              <a:spcBef>
                <a:spcPts val="600"/>
              </a:spcBef>
            </a:pPr>
            <a:r>
              <a:rPr lang="en-US" sz="1600" dirty="0" smtClean="0"/>
              <a:t>Steal </a:t>
            </a:r>
            <a:r>
              <a:rPr lang="en-US" sz="1600" dirty="0"/>
              <a:t>catchers signs</a:t>
            </a:r>
          </a:p>
          <a:p>
            <a:pPr>
              <a:spcBef>
                <a:spcPts val="600"/>
              </a:spcBef>
            </a:pPr>
            <a:r>
              <a:rPr lang="en-US" sz="1600" dirty="0"/>
              <a:t>Know the arm of the catcher</a:t>
            </a:r>
          </a:p>
          <a:p>
            <a:pPr>
              <a:spcBef>
                <a:spcPts val="600"/>
              </a:spcBef>
            </a:pPr>
            <a:r>
              <a:rPr lang="en-US" sz="1600" dirty="0"/>
              <a:t>Know the arms of position players – Outfielders</a:t>
            </a:r>
          </a:p>
          <a:p>
            <a:pPr>
              <a:spcBef>
                <a:spcPts val="600"/>
              </a:spcBef>
            </a:pPr>
            <a:r>
              <a:rPr lang="en-US" sz="1600" dirty="0"/>
              <a:t>Know the field</a:t>
            </a:r>
          </a:p>
          <a:p>
            <a:pPr>
              <a:spcBef>
                <a:spcPts val="600"/>
              </a:spcBef>
            </a:pPr>
            <a:r>
              <a:rPr lang="en-US" sz="1600" dirty="0"/>
              <a:t>5 step lead mixed with fake steals</a:t>
            </a:r>
          </a:p>
          <a:p>
            <a:pPr>
              <a:spcBef>
                <a:spcPts val="600"/>
              </a:spcBef>
            </a:pPr>
            <a:r>
              <a:rPr lang="en-US" sz="1600" dirty="0"/>
              <a:t>Know who covers the base</a:t>
            </a:r>
          </a:p>
          <a:p>
            <a:pPr>
              <a:spcBef>
                <a:spcPts val="600"/>
              </a:spcBef>
            </a:pPr>
            <a:r>
              <a:rPr lang="en-US" sz="1600" dirty="0"/>
              <a:t>Know if the catcher likes to throw pick offs</a:t>
            </a:r>
          </a:p>
          <a:p>
            <a:pPr>
              <a:spcBef>
                <a:spcPts val="600"/>
              </a:spcBef>
            </a:pPr>
            <a:r>
              <a:rPr lang="en-US" sz="1600" dirty="0"/>
              <a:t>Know your importance as a runner</a:t>
            </a:r>
          </a:p>
          <a:p>
            <a:pPr>
              <a:spcBef>
                <a:spcPts val="600"/>
              </a:spcBef>
            </a:pPr>
            <a:r>
              <a:rPr lang="en-US" sz="1600" dirty="0"/>
              <a:t>Don’t run off teammates in front of you</a:t>
            </a:r>
          </a:p>
          <a:p>
            <a:pPr>
              <a:spcBef>
                <a:spcPts val="600"/>
              </a:spcBef>
            </a:pPr>
            <a:r>
              <a:rPr lang="en-US" sz="1600" dirty="0"/>
              <a:t>Tag on all foul balls</a:t>
            </a:r>
          </a:p>
          <a:p>
            <a:pPr>
              <a:spcBef>
                <a:spcPts val="600"/>
              </a:spcBef>
            </a:pPr>
            <a:r>
              <a:rPr lang="en-US" sz="1600" dirty="0"/>
              <a:t>Tag on all balls in the air. Unless un-</a:t>
            </a:r>
            <a:r>
              <a:rPr lang="en-US" sz="1600" dirty="0" err="1"/>
              <a:t>tagable</a:t>
            </a:r>
            <a:r>
              <a:rPr lang="en-US" sz="1600" dirty="0"/>
              <a:t>. Then stay off as far as you can without getting doubled off. </a:t>
            </a:r>
          </a:p>
          <a:p>
            <a:pPr>
              <a:spcBef>
                <a:spcPts val="600"/>
              </a:spcBef>
            </a:pPr>
            <a:endParaRPr lang="en-US" sz="1600" dirty="0" smtClean="0"/>
          </a:p>
          <a:p>
            <a:pPr>
              <a:spcBef>
                <a:spcPts val="600"/>
              </a:spcBef>
            </a:pPr>
            <a:r>
              <a:rPr lang="en-US" sz="1600" dirty="0" smtClean="0"/>
              <a:t>Stay </a:t>
            </a:r>
            <a:r>
              <a:rPr lang="en-US" sz="1600" dirty="0"/>
              <a:t>off the base as far as you can as long as you can without getting doubled off</a:t>
            </a:r>
          </a:p>
          <a:p>
            <a:pPr>
              <a:spcBef>
                <a:spcPts val="600"/>
              </a:spcBef>
            </a:pPr>
            <a:r>
              <a:rPr lang="en-US" sz="1600" dirty="0"/>
              <a:t>Balls hit in front of you, up middle, to the right – get to third.</a:t>
            </a:r>
          </a:p>
          <a:p>
            <a:pPr>
              <a:spcBef>
                <a:spcPts val="600"/>
              </a:spcBef>
            </a:pPr>
            <a:r>
              <a:rPr lang="en-US" sz="1600" dirty="0"/>
              <a:t>Don’t run into an out</a:t>
            </a:r>
          </a:p>
          <a:p>
            <a:pPr>
              <a:spcBef>
                <a:spcPts val="600"/>
              </a:spcBef>
            </a:pPr>
            <a:r>
              <a:rPr lang="en-US" sz="1600" dirty="0"/>
              <a:t>Always know where the ball is</a:t>
            </a:r>
          </a:p>
          <a:p>
            <a:pPr>
              <a:spcBef>
                <a:spcPts val="600"/>
              </a:spcBef>
            </a:pPr>
            <a:r>
              <a:rPr lang="en-US" sz="1600" dirty="0"/>
              <a:t>Know if you can beat the shortstop on a steal</a:t>
            </a:r>
          </a:p>
          <a:p>
            <a:pPr>
              <a:spcBef>
                <a:spcPts val="600"/>
              </a:spcBef>
            </a:pPr>
            <a:r>
              <a:rPr lang="en-US" sz="1600" dirty="0"/>
              <a:t>Know if you can delay off the pitcher or catcher</a:t>
            </a:r>
          </a:p>
          <a:p>
            <a:pPr>
              <a:spcBef>
                <a:spcPts val="600"/>
              </a:spcBef>
            </a:pPr>
            <a:r>
              <a:rPr lang="en-US" sz="1600" dirty="0"/>
              <a:t>Know if 3rd or short covers 3rd base</a:t>
            </a:r>
          </a:p>
          <a:p>
            <a:pPr>
              <a:spcBef>
                <a:spcPts val="600"/>
              </a:spcBef>
            </a:pPr>
            <a:r>
              <a:rPr lang="en-US" sz="1600" dirty="0"/>
              <a:t>Relay catchers signs to batter</a:t>
            </a:r>
          </a:p>
          <a:p>
            <a:pPr>
              <a:spcBef>
                <a:spcPts val="600"/>
              </a:spcBef>
            </a:pPr>
            <a:r>
              <a:rPr lang="en-US" sz="1600" dirty="0"/>
              <a:t>Balls hit to outfield, face the ball to get </a:t>
            </a:r>
            <a:r>
              <a:rPr lang="en-US" sz="1600" dirty="0" smtClean="0"/>
              <a:t>read</a:t>
            </a:r>
            <a:endParaRPr lang="en-US" sz="1600" dirty="0"/>
          </a:p>
          <a:p>
            <a:pPr>
              <a:spcBef>
                <a:spcPts val="600"/>
              </a:spcBef>
            </a:pPr>
            <a:r>
              <a:rPr lang="en-US" sz="1600" dirty="0"/>
              <a:t>Never make 1st or 3rd out at 3</a:t>
            </a:r>
          </a:p>
          <a:p>
            <a:pPr>
              <a:spcBef>
                <a:spcPts val="600"/>
              </a:spcBef>
            </a:pPr>
            <a:r>
              <a:rPr lang="en-US" sz="1600" dirty="0"/>
              <a:t>Watch for overthrows and passed balls</a:t>
            </a:r>
          </a:p>
          <a:p>
            <a:pPr>
              <a:spcBef>
                <a:spcPts val="600"/>
              </a:spcBef>
            </a:pPr>
            <a:r>
              <a:rPr lang="en-US" sz="1600" dirty="0"/>
              <a:t>Always look to take extra bases – base hit, expect to go home and coach will stop you</a:t>
            </a:r>
          </a:p>
          <a:p>
            <a:pPr>
              <a:spcBef>
                <a:spcPts val="600"/>
              </a:spcBef>
            </a:pPr>
            <a:r>
              <a:rPr lang="en-US" sz="1600" dirty="0"/>
              <a:t>Read how fielder sets up at base – determines how you slide </a:t>
            </a:r>
          </a:p>
          <a:p>
            <a:endParaRPr lang="en-US"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2331639541"/>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229600" cy="1252728"/>
          </a:xfrm>
        </p:spPr>
        <p:txBody>
          <a:bodyPr>
            <a:normAutofit/>
          </a:bodyPr>
          <a:lstStyle/>
          <a:p>
            <a:r>
              <a:rPr lang="en-US" sz="4400" dirty="0" smtClean="0"/>
              <a:t>Baserunning Checklist - Third</a:t>
            </a:r>
            <a:endParaRPr lang="en-US" sz="4400" dirty="0"/>
          </a:p>
        </p:txBody>
      </p:sp>
      <p:sp>
        <p:nvSpPr>
          <p:cNvPr id="3" name="Content Placeholder 2"/>
          <p:cNvSpPr>
            <a:spLocks noGrp="1"/>
          </p:cNvSpPr>
          <p:nvPr>
            <p:ph idx="1"/>
          </p:nvPr>
        </p:nvSpPr>
        <p:spPr>
          <a:xfrm>
            <a:off x="76200" y="1524000"/>
            <a:ext cx="9067800" cy="5029199"/>
          </a:xfrm>
        </p:spPr>
        <p:txBody>
          <a:bodyPr numCol="2">
            <a:noAutofit/>
          </a:bodyPr>
          <a:lstStyle/>
          <a:p>
            <a:pPr>
              <a:spcBef>
                <a:spcPts val="600"/>
              </a:spcBef>
            </a:pPr>
            <a:r>
              <a:rPr lang="en-US" sz="1600" dirty="0"/>
              <a:t>Know the number of outs</a:t>
            </a:r>
          </a:p>
          <a:p>
            <a:pPr>
              <a:spcBef>
                <a:spcPts val="600"/>
              </a:spcBef>
            </a:pPr>
            <a:r>
              <a:rPr lang="en-US" sz="1600" dirty="0"/>
              <a:t>Get coaches signs</a:t>
            </a:r>
          </a:p>
          <a:p>
            <a:pPr>
              <a:spcBef>
                <a:spcPts val="600"/>
              </a:spcBef>
            </a:pPr>
            <a:r>
              <a:rPr lang="en-US" sz="1600" dirty="0"/>
              <a:t>Know the type of hitter at the plate</a:t>
            </a:r>
          </a:p>
          <a:p>
            <a:pPr>
              <a:spcBef>
                <a:spcPts val="600"/>
              </a:spcBef>
            </a:pPr>
            <a:r>
              <a:rPr lang="en-US" sz="1600" dirty="0"/>
              <a:t>Know where the defense is playing – Outfielders </a:t>
            </a:r>
          </a:p>
          <a:p>
            <a:pPr>
              <a:spcBef>
                <a:spcPts val="600"/>
              </a:spcBef>
            </a:pPr>
            <a:r>
              <a:rPr lang="en-US" sz="1600" dirty="0"/>
              <a:t>Know the arm of the catcher</a:t>
            </a:r>
          </a:p>
          <a:p>
            <a:pPr>
              <a:spcBef>
                <a:spcPts val="600"/>
              </a:spcBef>
            </a:pPr>
            <a:r>
              <a:rPr lang="en-US" sz="1600" dirty="0"/>
              <a:t>Know the arms of position players – Outfielders</a:t>
            </a:r>
          </a:p>
          <a:p>
            <a:pPr>
              <a:spcBef>
                <a:spcPts val="600"/>
              </a:spcBef>
            </a:pPr>
            <a:r>
              <a:rPr lang="en-US" sz="1600" dirty="0"/>
              <a:t>Know the </a:t>
            </a:r>
            <a:r>
              <a:rPr lang="en-US" sz="1600" dirty="0" smtClean="0"/>
              <a:t>field - Backstop</a:t>
            </a:r>
            <a:endParaRPr lang="en-US" sz="1600" dirty="0"/>
          </a:p>
          <a:p>
            <a:pPr>
              <a:spcBef>
                <a:spcPts val="600"/>
              </a:spcBef>
            </a:pPr>
            <a:r>
              <a:rPr lang="en-US" sz="1600" dirty="0"/>
              <a:t>3 step walking lead</a:t>
            </a:r>
          </a:p>
          <a:p>
            <a:pPr>
              <a:spcBef>
                <a:spcPts val="600"/>
              </a:spcBef>
            </a:pPr>
            <a:r>
              <a:rPr lang="en-US" sz="1600" dirty="0"/>
              <a:t>3rd step lands as ball crosses plate with body facing home</a:t>
            </a:r>
          </a:p>
          <a:p>
            <a:pPr>
              <a:spcBef>
                <a:spcPts val="600"/>
              </a:spcBef>
            </a:pPr>
            <a:r>
              <a:rPr lang="en-US" sz="1600" dirty="0"/>
              <a:t>Know who covers the base</a:t>
            </a:r>
          </a:p>
          <a:p>
            <a:pPr>
              <a:spcBef>
                <a:spcPts val="600"/>
              </a:spcBef>
            </a:pPr>
            <a:r>
              <a:rPr lang="en-US" sz="1600" dirty="0"/>
              <a:t>Know your importance as a runner – Losing? Tie game? Insurance? Blow out?</a:t>
            </a:r>
          </a:p>
          <a:p>
            <a:pPr>
              <a:spcBef>
                <a:spcPts val="600"/>
              </a:spcBef>
            </a:pPr>
            <a:r>
              <a:rPr lang="en-US" sz="1600" dirty="0"/>
              <a:t>Know if the catcher likes to throw pick offs</a:t>
            </a:r>
          </a:p>
          <a:p>
            <a:pPr>
              <a:spcBef>
                <a:spcPts val="600"/>
              </a:spcBef>
            </a:pPr>
            <a:r>
              <a:rPr lang="en-US" sz="1600" dirty="0"/>
              <a:t>Tag on all foul balls</a:t>
            </a:r>
          </a:p>
          <a:p>
            <a:pPr>
              <a:spcBef>
                <a:spcPts val="600"/>
              </a:spcBef>
            </a:pPr>
            <a:endParaRPr lang="en-US" sz="1600" dirty="0" smtClean="0"/>
          </a:p>
          <a:p>
            <a:pPr>
              <a:spcBef>
                <a:spcPts val="600"/>
              </a:spcBef>
            </a:pPr>
            <a:endParaRPr lang="en-US" sz="1600" dirty="0"/>
          </a:p>
          <a:p>
            <a:pPr>
              <a:spcBef>
                <a:spcPts val="600"/>
              </a:spcBef>
            </a:pPr>
            <a:r>
              <a:rPr lang="en-US" sz="1600" dirty="0" smtClean="0"/>
              <a:t>Tag </a:t>
            </a:r>
            <a:r>
              <a:rPr lang="en-US" sz="1600" dirty="0"/>
              <a:t>on all balls in the air. Unless un-</a:t>
            </a:r>
            <a:r>
              <a:rPr lang="en-US" sz="1600" dirty="0" err="1"/>
              <a:t>tagable</a:t>
            </a:r>
            <a:r>
              <a:rPr lang="en-US" sz="1600" dirty="0"/>
              <a:t>. Then stay off as far as you can without getting doubled off. </a:t>
            </a:r>
          </a:p>
          <a:p>
            <a:pPr>
              <a:spcBef>
                <a:spcPts val="600"/>
              </a:spcBef>
            </a:pPr>
            <a:r>
              <a:rPr lang="en-US" sz="1600" dirty="0"/>
              <a:t>Don’t run into an out – stay in a run down as long as you can</a:t>
            </a:r>
          </a:p>
          <a:p>
            <a:pPr>
              <a:spcBef>
                <a:spcPts val="600"/>
              </a:spcBef>
            </a:pPr>
            <a:r>
              <a:rPr lang="en-US" sz="1600" dirty="0" smtClean="0"/>
              <a:t>If </a:t>
            </a:r>
            <a:r>
              <a:rPr lang="en-US" sz="1600" dirty="0"/>
              <a:t>you hesitate, your late</a:t>
            </a:r>
          </a:p>
          <a:p>
            <a:pPr>
              <a:spcBef>
                <a:spcPts val="600"/>
              </a:spcBef>
            </a:pPr>
            <a:r>
              <a:rPr lang="en-US" sz="1600" dirty="0"/>
              <a:t>If a bunt, make sure it is good and you can score</a:t>
            </a:r>
          </a:p>
          <a:p>
            <a:pPr>
              <a:spcBef>
                <a:spcPts val="600"/>
              </a:spcBef>
            </a:pPr>
            <a:r>
              <a:rPr lang="en-US" sz="1600" dirty="0"/>
              <a:t>Do not get doubled </a:t>
            </a:r>
            <a:r>
              <a:rPr lang="en-US" sz="1600" dirty="0" smtClean="0"/>
              <a:t>off </a:t>
            </a:r>
            <a:endParaRPr lang="en-US" sz="1600" dirty="0"/>
          </a:p>
          <a:p>
            <a:pPr>
              <a:spcBef>
                <a:spcPts val="600"/>
              </a:spcBef>
            </a:pPr>
            <a:r>
              <a:rPr lang="en-US" sz="1600" dirty="0"/>
              <a:t>Lead into foul territory</a:t>
            </a:r>
          </a:p>
          <a:p>
            <a:pPr>
              <a:spcBef>
                <a:spcPts val="600"/>
              </a:spcBef>
            </a:pPr>
            <a:r>
              <a:rPr lang="en-US" sz="1600" dirty="0"/>
              <a:t>Sprint through or slide into home plate – never expect to be safe.</a:t>
            </a:r>
          </a:p>
          <a:p>
            <a:pPr>
              <a:spcBef>
                <a:spcPts val="600"/>
              </a:spcBef>
            </a:pPr>
            <a:r>
              <a:rPr lang="en-US" sz="1600" dirty="0"/>
              <a:t>Watch for overthrows and passed balls</a:t>
            </a:r>
          </a:p>
          <a:p>
            <a:pPr>
              <a:spcBef>
                <a:spcPts val="600"/>
              </a:spcBef>
            </a:pPr>
            <a:r>
              <a:rPr lang="en-US" sz="1600" dirty="0" err="1"/>
              <a:t>Taggable</a:t>
            </a:r>
            <a:r>
              <a:rPr lang="en-US" sz="1600" dirty="0"/>
              <a:t> balls – leave on your judgment, don’t wait for coach – it’s too late</a:t>
            </a:r>
          </a:p>
          <a:p>
            <a:pPr>
              <a:spcBef>
                <a:spcPts val="600"/>
              </a:spcBef>
            </a:pPr>
            <a:r>
              <a:rPr lang="en-US" sz="1600" dirty="0"/>
              <a:t>Always back on line drives</a:t>
            </a:r>
          </a:p>
          <a:p>
            <a:pPr>
              <a:spcBef>
                <a:spcPts val="600"/>
              </a:spcBef>
            </a:pPr>
            <a:r>
              <a:rPr lang="en-US" sz="1600" dirty="0"/>
              <a:t>Slow rollers, choppers – Go! Unless back to pitcher</a:t>
            </a:r>
          </a:p>
          <a:p>
            <a:pPr>
              <a:spcBef>
                <a:spcPts val="600"/>
              </a:spcBef>
            </a:pPr>
            <a:endParaRPr lang="en-US" sz="1600"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1097920883"/>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hitebear.k12.mn.us/graphics/about/wblahs_pawprint_166b.png"/>
          <p:cNvPicPr>
            <a:picLocks noChangeAspect="1" noChangeArrowheads="1"/>
          </p:cNvPicPr>
          <p:nvPr/>
        </p:nvPicPr>
        <p:blipFill>
          <a:blip r:embed="rId2" cstate="print"/>
          <a:srcRect/>
          <a:stretch>
            <a:fillRect/>
          </a:stretch>
        </p:blipFill>
        <p:spPr bwMode="auto">
          <a:xfrm>
            <a:off x="7162800" y="304800"/>
            <a:ext cx="1676400" cy="2014219"/>
          </a:xfrm>
          <a:prstGeom prst="rect">
            <a:avLst/>
          </a:prstGeom>
          <a:noFill/>
          <a:effectLst>
            <a:outerShdw blurRad="63500" dist="63500" sx="102000" sy="102000" algn="ctr" rotWithShape="0">
              <a:prstClr val="black">
                <a:alpha val="60000"/>
              </a:prstClr>
            </a:outerShdw>
          </a:effectLst>
        </p:spPr>
      </p:pic>
      <p:sp>
        <p:nvSpPr>
          <p:cNvPr id="8" name="Title 7"/>
          <p:cNvSpPr>
            <a:spLocks noGrp="1"/>
          </p:cNvSpPr>
          <p:nvPr>
            <p:ph type="title"/>
          </p:nvPr>
        </p:nvSpPr>
        <p:spPr>
          <a:xfrm>
            <a:off x="152400" y="496824"/>
            <a:ext cx="8013192" cy="1636776"/>
          </a:xfrm>
        </p:spPr>
        <p:txBody>
          <a:bodyPr>
            <a:normAutofit fontScale="90000"/>
          </a:bodyPr>
          <a:lstStyle/>
          <a:p>
            <a:r>
              <a:rPr lang="en-US" sz="5400" dirty="0" smtClean="0"/>
              <a:t>Practice Organization &amp; Drills</a:t>
            </a:r>
            <a:endParaRPr lang="en-US" sz="5400"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15162" b="13570"/>
          <a:stretch/>
        </p:blipFill>
        <p:spPr>
          <a:xfrm>
            <a:off x="0" y="2648199"/>
            <a:ext cx="9144000" cy="4209804"/>
          </a:xfrm>
          <a:prstGeom prst="rect">
            <a:avLst/>
          </a:prstGeom>
        </p:spPr>
      </p:pic>
    </p:spTree>
    <p:extLst>
      <p:ext uri="{BB962C8B-B14F-4D97-AF65-F5344CB8AC3E}">
        <p14:creationId xmlns:p14="http://schemas.microsoft.com/office/powerpoint/2010/main" val="2343076675"/>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3" name="Title 2"/>
          <p:cNvSpPr>
            <a:spLocks noGrp="1"/>
          </p:cNvSpPr>
          <p:nvPr>
            <p:ph type="title"/>
          </p:nvPr>
        </p:nvSpPr>
        <p:spPr/>
        <p:txBody>
          <a:bodyPr/>
          <a:lstStyle/>
          <a:p>
            <a:r>
              <a:rPr lang="en-US" dirty="0" smtClean="0"/>
              <a:t>Importance of a Warm-up</a:t>
            </a:r>
            <a:endParaRPr lang="en-US" dirty="0"/>
          </a:p>
        </p:txBody>
      </p:sp>
      <p:sp>
        <p:nvSpPr>
          <p:cNvPr id="4" name="Content Placeholder 3"/>
          <p:cNvSpPr>
            <a:spLocks noGrp="1"/>
          </p:cNvSpPr>
          <p:nvPr>
            <p:ph idx="1"/>
          </p:nvPr>
        </p:nvSpPr>
        <p:spPr/>
        <p:txBody>
          <a:bodyPr/>
          <a:lstStyle/>
          <a:p>
            <a:pPr>
              <a:lnSpc>
                <a:spcPct val="150000"/>
              </a:lnSpc>
            </a:pPr>
            <a:r>
              <a:rPr lang="en-US" dirty="0" smtClean="0"/>
              <a:t>Warm- up to throw vs. throw to warm-up</a:t>
            </a:r>
          </a:p>
          <a:p>
            <a:pPr>
              <a:lnSpc>
                <a:spcPct val="150000"/>
              </a:lnSpc>
            </a:pPr>
            <a:r>
              <a:rPr lang="en-US" dirty="0" smtClean="0"/>
              <a:t>Purpose</a:t>
            </a:r>
          </a:p>
          <a:p>
            <a:pPr lvl="1">
              <a:buFont typeface="Corbel" pitchFamily="34" charset="0"/>
              <a:buChar char="›"/>
            </a:pPr>
            <a:r>
              <a:rPr lang="en-US" sz="2400" dirty="0" smtClean="0"/>
              <a:t>Enhance performance</a:t>
            </a:r>
          </a:p>
          <a:p>
            <a:pPr lvl="1">
              <a:buFont typeface="Corbel" pitchFamily="34" charset="0"/>
              <a:buChar char="›"/>
            </a:pPr>
            <a:r>
              <a:rPr lang="en-US" sz="2400" dirty="0" smtClean="0"/>
              <a:t>Prevent injury</a:t>
            </a:r>
          </a:p>
          <a:p>
            <a:pPr>
              <a:lnSpc>
                <a:spcPct val="150000"/>
              </a:lnSpc>
            </a:pPr>
            <a:r>
              <a:rPr lang="en-US" dirty="0" smtClean="0"/>
              <a:t>10-15 Minutes</a:t>
            </a:r>
            <a:endParaRPr lang="en-US" dirty="0"/>
          </a:p>
          <a:p>
            <a:pPr>
              <a:buFont typeface="Corbel" pitchFamily="34" charset="0"/>
              <a:buChar char="›"/>
            </a:pPr>
            <a:endParaRPr lang="en-US" dirty="0" smtClean="0"/>
          </a:p>
          <a:p>
            <a:pPr>
              <a:buFont typeface="Wingdings" pitchFamily="2" charset="2"/>
              <a:buChar char="§"/>
            </a:pPr>
            <a:endParaRPr lang="en-US" dirty="0"/>
          </a:p>
        </p:txBody>
      </p:sp>
    </p:spTree>
    <p:extLst>
      <p:ext uri="{BB962C8B-B14F-4D97-AF65-F5344CB8AC3E}">
        <p14:creationId xmlns:p14="http://schemas.microsoft.com/office/powerpoint/2010/main" val="1944530364"/>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2" name="Content Placeholder 1"/>
          <p:cNvSpPr>
            <a:spLocks noGrp="1"/>
          </p:cNvSpPr>
          <p:nvPr>
            <p:ph idx="1"/>
          </p:nvPr>
        </p:nvSpPr>
        <p:spPr>
          <a:xfrm>
            <a:off x="457200" y="1775197"/>
            <a:ext cx="8534400" cy="4625609"/>
          </a:xfrm>
        </p:spPr>
        <p:txBody>
          <a:bodyPr numCol="2">
            <a:noAutofit/>
          </a:bodyPr>
          <a:lstStyle/>
          <a:p>
            <a:r>
              <a:rPr lang="en-US" sz="2800" dirty="0"/>
              <a:t>5 min Jog</a:t>
            </a:r>
          </a:p>
          <a:p>
            <a:r>
              <a:rPr lang="en-US" sz="2800" dirty="0"/>
              <a:t>Leg swings</a:t>
            </a:r>
          </a:p>
          <a:p>
            <a:r>
              <a:rPr lang="en-US" sz="2800" dirty="0"/>
              <a:t>Arm Swings - Arm </a:t>
            </a:r>
            <a:r>
              <a:rPr lang="en-US" sz="2800" dirty="0" smtClean="0"/>
              <a:t>Circles</a:t>
            </a:r>
          </a:p>
          <a:p>
            <a:r>
              <a:rPr lang="en-US" sz="2800" dirty="0" smtClean="0"/>
              <a:t>Arm Stretches</a:t>
            </a:r>
          </a:p>
          <a:p>
            <a:r>
              <a:rPr lang="en-US" sz="2800" dirty="0" smtClean="0"/>
              <a:t>Walking </a:t>
            </a:r>
            <a:r>
              <a:rPr lang="en-US" sz="2800" dirty="0"/>
              <a:t>Lateral </a:t>
            </a:r>
            <a:r>
              <a:rPr lang="en-US" sz="2800" dirty="0" smtClean="0"/>
              <a:t>Squats</a:t>
            </a:r>
            <a:endParaRPr lang="en-US" sz="2800" dirty="0"/>
          </a:p>
          <a:p>
            <a:r>
              <a:rPr lang="en-US" sz="2800" dirty="0"/>
              <a:t>Walking Lunges</a:t>
            </a:r>
          </a:p>
          <a:p>
            <a:r>
              <a:rPr lang="en-US" sz="2800" dirty="0"/>
              <a:t>Walking Quad</a:t>
            </a:r>
          </a:p>
          <a:p>
            <a:r>
              <a:rPr lang="en-US" sz="2800" dirty="0"/>
              <a:t>Inverted Hamstring</a:t>
            </a:r>
          </a:p>
          <a:p>
            <a:r>
              <a:rPr lang="en-US" sz="2800" dirty="0"/>
              <a:t>High </a:t>
            </a:r>
            <a:r>
              <a:rPr lang="en-US" sz="2800" dirty="0" smtClean="0"/>
              <a:t>Knees</a:t>
            </a:r>
          </a:p>
          <a:p>
            <a:endParaRPr lang="en-US" sz="2800" dirty="0"/>
          </a:p>
          <a:p>
            <a:r>
              <a:rPr lang="en-US" sz="2800" dirty="0"/>
              <a:t>A skips</a:t>
            </a:r>
          </a:p>
          <a:p>
            <a:r>
              <a:rPr lang="en-US" sz="2800" dirty="0"/>
              <a:t>B skips</a:t>
            </a:r>
          </a:p>
          <a:p>
            <a:r>
              <a:rPr lang="en-US" sz="2800" dirty="0"/>
              <a:t>Backward run</a:t>
            </a:r>
          </a:p>
          <a:p>
            <a:r>
              <a:rPr lang="en-US" sz="2800" dirty="0"/>
              <a:t>Butt Kickers</a:t>
            </a:r>
          </a:p>
          <a:p>
            <a:r>
              <a:rPr lang="en-US" sz="2800" dirty="0"/>
              <a:t>Bounders</a:t>
            </a:r>
          </a:p>
          <a:p>
            <a:r>
              <a:rPr lang="en-US" sz="2800" dirty="0"/>
              <a:t>Carioca</a:t>
            </a:r>
          </a:p>
          <a:p>
            <a:r>
              <a:rPr lang="en-US" sz="2800" dirty="0"/>
              <a:t>Sprints (2-50%)</a:t>
            </a:r>
          </a:p>
          <a:p>
            <a:r>
              <a:rPr lang="en-US" sz="2800" dirty="0"/>
              <a:t>Independent Stretch</a:t>
            </a:r>
          </a:p>
          <a:p>
            <a:r>
              <a:rPr lang="en-US" sz="2800" dirty="0"/>
              <a:t>Sprints (2-100</a:t>
            </a:r>
            <a:r>
              <a:rPr lang="en-US" sz="2800" dirty="0" smtClean="0"/>
              <a:t>%)</a:t>
            </a:r>
            <a:endParaRPr lang="en-US" sz="2800" dirty="0"/>
          </a:p>
        </p:txBody>
      </p:sp>
      <p:sp>
        <p:nvSpPr>
          <p:cNvPr id="4" name="Title 2"/>
          <p:cNvSpPr>
            <a:spLocks noGrp="1"/>
          </p:cNvSpPr>
          <p:nvPr>
            <p:ph type="title"/>
          </p:nvPr>
        </p:nvSpPr>
        <p:spPr>
          <a:xfrm>
            <a:off x="457200" y="155448"/>
            <a:ext cx="8229600" cy="1252728"/>
          </a:xfrm>
        </p:spPr>
        <p:txBody>
          <a:bodyPr/>
          <a:lstStyle/>
          <a:p>
            <a:r>
              <a:rPr lang="en-US" dirty="0" smtClean="0"/>
              <a:t>Warm-up Routine</a:t>
            </a:r>
            <a:endParaRPr lang="en-US" dirty="0"/>
          </a:p>
        </p:txBody>
      </p:sp>
    </p:spTree>
    <p:extLst>
      <p:ext uri="{BB962C8B-B14F-4D97-AF65-F5344CB8AC3E}">
        <p14:creationId xmlns:p14="http://schemas.microsoft.com/office/powerpoint/2010/main" val="2198992888"/>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2" name="Content Placeholder 1"/>
          <p:cNvSpPr>
            <a:spLocks noGrp="1"/>
          </p:cNvSpPr>
          <p:nvPr>
            <p:ph idx="1"/>
          </p:nvPr>
        </p:nvSpPr>
        <p:spPr>
          <a:xfrm>
            <a:off x="304800" y="1447800"/>
            <a:ext cx="4419600" cy="5334000"/>
          </a:xfrm>
        </p:spPr>
        <p:txBody>
          <a:bodyPr numCol="1">
            <a:noAutofit/>
          </a:bodyPr>
          <a:lstStyle/>
          <a:p>
            <a:r>
              <a:rPr lang="en-US" sz="2800" b="1" dirty="0" smtClean="0"/>
              <a:t>Throwing</a:t>
            </a:r>
          </a:p>
          <a:p>
            <a:pPr lvl="1">
              <a:buFont typeface="Arial" pitchFamily="34" charset="0"/>
              <a:buChar char="›"/>
            </a:pPr>
            <a:r>
              <a:rPr lang="en-US" sz="2000" dirty="0" smtClean="0"/>
              <a:t>Wrist Flips</a:t>
            </a:r>
          </a:p>
          <a:p>
            <a:pPr lvl="1">
              <a:buFont typeface="Arial" pitchFamily="34" charset="0"/>
              <a:buChar char="›"/>
            </a:pPr>
            <a:r>
              <a:rPr lang="en-US" sz="2000" dirty="0" smtClean="0"/>
              <a:t>One Knee Throwing</a:t>
            </a:r>
          </a:p>
          <a:p>
            <a:pPr lvl="1">
              <a:buFont typeface="Arial" pitchFamily="34" charset="0"/>
              <a:buChar char="›"/>
            </a:pPr>
            <a:r>
              <a:rPr lang="en-US" sz="2000" dirty="0" smtClean="0"/>
              <a:t>Sideways Catch	</a:t>
            </a:r>
          </a:p>
          <a:p>
            <a:pPr lvl="1">
              <a:buFont typeface="Arial" pitchFamily="34" charset="0"/>
              <a:buChar char="›"/>
            </a:pPr>
            <a:r>
              <a:rPr lang="en-US" sz="2000" dirty="0" smtClean="0"/>
              <a:t>Quick Feet/Quick Hands </a:t>
            </a:r>
          </a:p>
          <a:p>
            <a:pPr lvl="1">
              <a:buFont typeface="Arial" pitchFamily="34" charset="0"/>
              <a:buChar char="›"/>
            </a:pPr>
            <a:r>
              <a:rPr lang="en-US" sz="2000" dirty="0" smtClean="0"/>
              <a:t>Long Toss</a:t>
            </a:r>
          </a:p>
          <a:p>
            <a:pPr lvl="1">
              <a:buFont typeface="Arial" pitchFamily="34" charset="0"/>
              <a:buChar char="›"/>
            </a:pPr>
            <a:r>
              <a:rPr lang="en-US" sz="2000" dirty="0" smtClean="0"/>
              <a:t>Position Player Catch</a:t>
            </a:r>
          </a:p>
          <a:p>
            <a:pPr marL="438912" lvl="1" indent="-320040">
              <a:spcBef>
                <a:spcPts val="0"/>
              </a:spcBef>
              <a:buClr>
                <a:schemeClr val="accent1"/>
              </a:buClr>
              <a:buSzPct val="80000"/>
              <a:buFont typeface="Wingdings 2"/>
              <a:buChar char=""/>
            </a:pPr>
            <a:endParaRPr lang="en-US" sz="1200" b="1" dirty="0" smtClean="0"/>
          </a:p>
          <a:p>
            <a:pPr marL="438912" lvl="1" indent="-320040">
              <a:spcBef>
                <a:spcPts val="0"/>
              </a:spcBef>
              <a:buClr>
                <a:schemeClr val="accent1"/>
              </a:buClr>
              <a:buSzPct val="80000"/>
              <a:buFont typeface="Wingdings 2"/>
              <a:buChar char=""/>
            </a:pPr>
            <a:r>
              <a:rPr lang="en-US" b="1" dirty="0" smtClean="0"/>
              <a:t>Outfield</a:t>
            </a:r>
          </a:p>
          <a:p>
            <a:pPr lvl="1">
              <a:buFont typeface="Arial" pitchFamily="34" charset="0"/>
              <a:buChar char="›"/>
            </a:pPr>
            <a:r>
              <a:rPr lang="en-US" sz="2000" dirty="0" smtClean="0"/>
              <a:t>Drop Knee Grounders</a:t>
            </a:r>
          </a:p>
          <a:p>
            <a:pPr lvl="1">
              <a:buFont typeface="Arial" pitchFamily="34" charset="0"/>
              <a:buChar char="›"/>
            </a:pPr>
            <a:r>
              <a:rPr lang="en-US" sz="2000" dirty="0" smtClean="0"/>
              <a:t>Do or Dies	</a:t>
            </a:r>
          </a:p>
          <a:p>
            <a:pPr lvl="1">
              <a:buFont typeface="Arial" pitchFamily="34" charset="0"/>
              <a:buChar char="›"/>
            </a:pPr>
            <a:r>
              <a:rPr lang="en-US" sz="2000" dirty="0" smtClean="0"/>
              <a:t>Pop fly Footwork w/Partner</a:t>
            </a:r>
          </a:p>
          <a:p>
            <a:pPr lvl="1">
              <a:buFont typeface="Arial" pitchFamily="34" charset="0"/>
              <a:buChar char="›"/>
            </a:pPr>
            <a:r>
              <a:rPr lang="en-US" sz="2000" dirty="0" smtClean="0"/>
              <a:t>Drop Steps </a:t>
            </a:r>
          </a:p>
          <a:p>
            <a:pPr lvl="1">
              <a:buFont typeface="Arial" pitchFamily="34" charset="0"/>
              <a:buChar char="›"/>
            </a:pPr>
            <a:r>
              <a:rPr lang="en-US" sz="2000" dirty="0" smtClean="0"/>
              <a:t>Quarterback</a:t>
            </a:r>
          </a:p>
          <a:p>
            <a:pPr marL="438912" lvl="1" indent="-320040">
              <a:spcBef>
                <a:spcPts val="0"/>
              </a:spcBef>
              <a:buClr>
                <a:schemeClr val="accent1"/>
              </a:buClr>
              <a:buSzPct val="80000"/>
              <a:buFont typeface="Wingdings 2"/>
              <a:buChar char=""/>
            </a:pPr>
            <a:endParaRPr lang="en-US" b="1" dirty="0" smtClean="0"/>
          </a:p>
        </p:txBody>
      </p:sp>
      <p:sp>
        <p:nvSpPr>
          <p:cNvPr id="4" name="Title 2"/>
          <p:cNvSpPr>
            <a:spLocks noGrp="1"/>
          </p:cNvSpPr>
          <p:nvPr>
            <p:ph type="title"/>
          </p:nvPr>
        </p:nvSpPr>
        <p:spPr>
          <a:xfrm>
            <a:off x="457200" y="155448"/>
            <a:ext cx="8229600" cy="1252728"/>
          </a:xfrm>
        </p:spPr>
        <p:txBody>
          <a:bodyPr/>
          <a:lstStyle/>
          <a:p>
            <a:r>
              <a:rPr lang="en-US" dirty="0" err="1" smtClean="0"/>
              <a:t>Everydays</a:t>
            </a:r>
            <a:endParaRPr lang="en-US" dirty="0"/>
          </a:p>
        </p:txBody>
      </p:sp>
      <p:sp>
        <p:nvSpPr>
          <p:cNvPr id="6" name="Rectangle 5"/>
          <p:cNvSpPr/>
          <p:nvPr/>
        </p:nvSpPr>
        <p:spPr>
          <a:xfrm>
            <a:off x="4572000" y="1524000"/>
            <a:ext cx="4572000" cy="3847207"/>
          </a:xfrm>
          <a:prstGeom prst="rect">
            <a:avLst/>
          </a:prstGeom>
        </p:spPr>
        <p:txBody>
          <a:bodyPr>
            <a:spAutoFit/>
          </a:bodyPr>
          <a:lstStyle/>
          <a:p>
            <a:pPr marL="438912" lvl="1" indent="-320040">
              <a:spcBef>
                <a:spcPts val="0"/>
              </a:spcBef>
              <a:buClr>
                <a:schemeClr val="accent1"/>
              </a:buClr>
              <a:buSzPct val="80000"/>
              <a:buFont typeface="Wingdings 2"/>
              <a:buChar char=""/>
            </a:pPr>
            <a:r>
              <a:rPr lang="en-US" sz="2800" b="1" dirty="0" smtClean="0"/>
              <a:t>Fielding</a:t>
            </a:r>
          </a:p>
          <a:p>
            <a:pPr marL="731520" lvl="1" indent="-274320">
              <a:spcBef>
                <a:spcPct val="20000"/>
              </a:spcBef>
              <a:buClr>
                <a:schemeClr val="accent2"/>
              </a:buClr>
              <a:buSzPct val="90000"/>
              <a:buFont typeface="Arial" pitchFamily="34" charset="0"/>
              <a:buChar char="›"/>
            </a:pPr>
            <a:r>
              <a:rPr lang="en-US" sz="2000" dirty="0" smtClean="0"/>
              <a:t>Short Hops – Off Knees</a:t>
            </a:r>
          </a:p>
          <a:p>
            <a:pPr marL="731520" lvl="1" indent="-274320">
              <a:spcBef>
                <a:spcPct val="20000"/>
              </a:spcBef>
              <a:buClr>
                <a:schemeClr val="accent2"/>
              </a:buClr>
              <a:buSzPct val="90000"/>
              <a:buFont typeface="Arial" pitchFamily="34" charset="0"/>
              <a:buChar char="›"/>
            </a:pPr>
            <a:r>
              <a:rPr lang="en-US" sz="2000" dirty="0" smtClean="0"/>
              <a:t>Forehands</a:t>
            </a:r>
          </a:p>
          <a:p>
            <a:pPr marL="731520" lvl="1" indent="-274320">
              <a:spcBef>
                <a:spcPct val="20000"/>
              </a:spcBef>
              <a:buClr>
                <a:schemeClr val="accent2"/>
              </a:buClr>
              <a:buSzPct val="90000"/>
              <a:buFont typeface="Arial" pitchFamily="34" charset="0"/>
              <a:buChar char="›"/>
            </a:pPr>
            <a:r>
              <a:rPr lang="en-US" sz="2000" dirty="0" smtClean="0"/>
              <a:t>Backhands</a:t>
            </a:r>
          </a:p>
          <a:p>
            <a:pPr marL="731520" lvl="1" indent="-274320">
              <a:spcBef>
                <a:spcPct val="20000"/>
              </a:spcBef>
              <a:buClr>
                <a:schemeClr val="accent2"/>
              </a:buClr>
              <a:buSzPct val="90000"/>
              <a:buFont typeface="Arial" pitchFamily="34" charset="0"/>
              <a:buChar char="›"/>
            </a:pPr>
            <a:r>
              <a:rPr lang="en-US" sz="2000" dirty="0" smtClean="0"/>
              <a:t>PFP Short Hops</a:t>
            </a:r>
          </a:p>
          <a:p>
            <a:pPr marL="731520" lvl="1" indent="-274320">
              <a:spcBef>
                <a:spcPct val="20000"/>
              </a:spcBef>
              <a:buClr>
                <a:schemeClr val="accent2"/>
              </a:buClr>
              <a:buSzPct val="90000"/>
              <a:buFont typeface="Arial" pitchFamily="34" charset="0"/>
              <a:buChar char="›"/>
            </a:pPr>
            <a:r>
              <a:rPr lang="en-US" sz="2000" dirty="0" smtClean="0"/>
              <a:t>Forehands/Backhands</a:t>
            </a:r>
          </a:p>
          <a:p>
            <a:pPr marL="731520" lvl="1" indent="-274320">
              <a:spcBef>
                <a:spcPct val="20000"/>
              </a:spcBef>
              <a:buClr>
                <a:schemeClr val="accent2"/>
              </a:buClr>
              <a:buSzPct val="90000"/>
              <a:buFont typeface="Arial" pitchFamily="34" charset="0"/>
              <a:buChar char="›"/>
            </a:pPr>
            <a:r>
              <a:rPr lang="en-US" sz="2000" dirty="0" smtClean="0"/>
              <a:t>Roll with Approach</a:t>
            </a:r>
          </a:p>
          <a:p>
            <a:pPr marL="731520" lvl="1" indent="-274320">
              <a:spcBef>
                <a:spcPct val="20000"/>
              </a:spcBef>
              <a:buClr>
                <a:schemeClr val="accent2"/>
              </a:buClr>
              <a:buSzPct val="90000"/>
              <a:buFont typeface="Arial" pitchFamily="34" charset="0"/>
              <a:buChar char="›"/>
            </a:pPr>
            <a:r>
              <a:rPr lang="en-US" sz="2000" dirty="0" smtClean="0"/>
              <a:t>4 Corners Flips/Tags	</a:t>
            </a:r>
          </a:p>
          <a:p>
            <a:pPr marL="1188720" lvl="2" indent="-274320">
              <a:spcBef>
                <a:spcPct val="20000"/>
              </a:spcBef>
              <a:buClr>
                <a:schemeClr val="accent2"/>
              </a:buClr>
              <a:buSzPct val="90000"/>
              <a:buFont typeface="Arial" pitchFamily="34" charset="0"/>
              <a:buChar char="›"/>
            </a:pPr>
            <a:r>
              <a:rPr lang="en-US" sz="2000" dirty="0" smtClean="0"/>
              <a:t>Forehands/Backhands</a:t>
            </a:r>
          </a:p>
          <a:p>
            <a:pPr marL="731520" lvl="1" indent="-274320">
              <a:spcBef>
                <a:spcPct val="20000"/>
              </a:spcBef>
              <a:buClr>
                <a:schemeClr val="accent2"/>
              </a:buClr>
              <a:buSzPct val="90000"/>
              <a:buFont typeface="Arial" pitchFamily="34" charset="0"/>
              <a:buChar char="›"/>
            </a:pPr>
            <a:r>
              <a:rPr lang="en-US" sz="2000" dirty="0" smtClean="0"/>
              <a:t>4 Corner Roll with Approach</a:t>
            </a:r>
          </a:p>
        </p:txBody>
      </p:sp>
    </p:spTree>
    <p:extLst>
      <p:ext uri="{BB962C8B-B14F-4D97-AF65-F5344CB8AC3E}">
        <p14:creationId xmlns:p14="http://schemas.microsoft.com/office/powerpoint/2010/main" val="206743922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2" name="Content Placeholder 1"/>
          <p:cNvSpPr>
            <a:spLocks noGrp="1"/>
          </p:cNvSpPr>
          <p:nvPr>
            <p:ph idx="1"/>
          </p:nvPr>
        </p:nvSpPr>
        <p:spPr>
          <a:xfrm>
            <a:off x="152400" y="1600200"/>
            <a:ext cx="8991600" cy="5257799"/>
          </a:xfrm>
        </p:spPr>
        <p:txBody>
          <a:bodyPr>
            <a:normAutofit/>
          </a:bodyPr>
          <a:lstStyle/>
          <a:p>
            <a:r>
              <a:rPr lang="en-US" sz="2800" b="1" dirty="0" smtClean="0"/>
              <a:t>Follow Through</a:t>
            </a:r>
          </a:p>
          <a:p>
            <a:pPr lvl="1">
              <a:buFont typeface="Arial" pitchFamily="34" charset="0"/>
              <a:buChar char="›"/>
            </a:pPr>
            <a:r>
              <a:rPr lang="en-US" sz="2400" dirty="0" smtClean="0"/>
              <a:t>Arm continues its natural path, out and down across the body</a:t>
            </a:r>
          </a:p>
          <a:p>
            <a:pPr lvl="1">
              <a:buFont typeface="Arial" pitchFamily="34" charset="0"/>
              <a:buChar char="›"/>
            </a:pPr>
            <a:r>
              <a:rPr lang="en-US" sz="2400" dirty="0" smtClean="0"/>
              <a:t>Momentum should bring back foot forward </a:t>
            </a:r>
          </a:p>
          <a:p>
            <a:pPr lvl="1">
              <a:buFont typeface="Arial" pitchFamily="34" charset="0"/>
              <a:buChar char="›"/>
            </a:pPr>
            <a:r>
              <a:rPr lang="en-US" sz="2400" dirty="0" smtClean="0"/>
              <a:t>Waist bent and hand will finish at shin level</a:t>
            </a:r>
          </a:p>
          <a:p>
            <a:pPr lvl="1">
              <a:buNone/>
            </a:pPr>
            <a:endParaRPr lang="en-US" sz="3200" dirty="0"/>
          </a:p>
        </p:txBody>
      </p:sp>
      <p:sp>
        <p:nvSpPr>
          <p:cNvPr id="7" name="Title 1"/>
          <p:cNvSpPr>
            <a:spLocks noGrp="1"/>
          </p:cNvSpPr>
          <p:nvPr>
            <p:ph type="title"/>
          </p:nvPr>
        </p:nvSpPr>
        <p:spPr>
          <a:xfrm>
            <a:off x="457200" y="155448"/>
            <a:ext cx="8229600" cy="1252728"/>
          </a:xfrm>
        </p:spPr>
        <p:txBody>
          <a:bodyPr/>
          <a:lstStyle/>
          <a:p>
            <a:r>
              <a:rPr lang="en-US" dirty="0" smtClean="0"/>
              <a:t>Throwing Mechanics</a:t>
            </a:r>
            <a:endParaRPr lang="en-US" dirty="0"/>
          </a:p>
        </p:txBody>
      </p:sp>
      <p:pic>
        <p:nvPicPr>
          <p:cNvPr id="71684" name="Picture 4" descr="http://www.softballperformance.com/wp-content/uploads/2010/07/27/3-tips-improve-throwing-power/softballcatcherthrowing.jpg"/>
          <p:cNvPicPr>
            <a:picLocks noChangeAspect="1" noChangeArrowheads="1"/>
          </p:cNvPicPr>
          <p:nvPr/>
        </p:nvPicPr>
        <p:blipFill>
          <a:blip r:embed="rId3" cstate="print"/>
          <a:srcRect/>
          <a:stretch>
            <a:fillRect/>
          </a:stretch>
        </p:blipFill>
        <p:spPr bwMode="auto">
          <a:xfrm>
            <a:off x="0" y="3843528"/>
            <a:ext cx="3276600" cy="3014472"/>
          </a:xfrm>
          <a:prstGeom prst="rect">
            <a:avLst/>
          </a:prstGeom>
          <a:noFill/>
        </p:spPr>
      </p:pic>
      <p:pic>
        <p:nvPicPr>
          <p:cNvPr id="71686" name="Picture 6" descr="http://bloximages.newyork1.vip.townnews.com/lsureveille.com/content/tncms/assets/v3/editorial/a/a0/aa07a82a-7266-11e2-9180-001a4bcf6878/5115bed3e5b2f.image.jpg"/>
          <p:cNvPicPr>
            <a:picLocks noChangeAspect="1" noChangeArrowheads="1"/>
          </p:cNvPicPr>
          <p:nvPr/>
        </p:nvPicPr>
        <p:blipFill>
          <a:blip r:embed="rId4" cstate="print"/>
          <a:srcRect/>
          <a:stretch>
            <a:fillRect/>
          </a:stretch>
        </p:blipFill>
        <p:spPr bwMode="auto">
          <a:xfrm>
            <a:off x="3276600" y="3848782"/>
            <a:ext cx="3204339" cy="3237818"/>
          </a:xfrm>
          <a:prstGeom prst="rect">
            <a:avLst/>
          </a:prstGeom>
          <a:noFill/>
        </p:spPr>
      </p:pic>
      <p:pic>
        <p:nvPicPr>
          <p:cNvPr id="71688" name="Picture 8" descr="http://www.outfielddrills.com/wp-content/uploads/2012/11/Outfield-Throw1.jpg"/>
          <p:cNvPicPr>
            <a:picLocks noChangeAspect="1" noChangeArrowheads="1"/>
          </p:cNvPicPr>
          <p:nvPr/>
        </p:nvPicPr>
        <p:blipFill>
          <a:blip r:embed="rId5" cstate="print"/>
          <a:srcRect/>
          <a:stretch>
            <a:fillRect/>
          </a:stretch>
        </p:blipFill>
        <p:spPr bwMode="auto">
          <a:xfrm>
            <a:off x="6477000" y="3835398"/>
            <a:ext cx="2667000" cy="3556002"/>
          </a:xfrm>
          <a:prstGeom prst="rect">
            <a:avLst/>
          </a:prstGeom>
          <a:noFill/>
        </p:spPr>
      </p:pic>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6" name="Title 2"/>
          <p:cNvSpPr txBox="1">
            <a:spLocks/>
          </p:cNvSpPr>
          <p:nvPr/>
        </p:nvSpPr>
        <p:spPr>
          <a:xfrm>
            <a:off x="609600" y="307848"/>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Sample Practice Plan</a:t>
            </a:r>
            <a:endParaRPr kumimoji="0" lang="en-US"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3073" name="Rectangle 1"/>
          <p:cNvSpPr>
            <a:spLocks noChangeArrowheads="1"/>
          </p:cNvSpPr>
          <p:nvPr/>
        </p:nvSpPr>
        <p:spPr bwMode="auto">
          <a:xfrm>
            <a:off x="228600" y="1483311"/>
            <a:ext cx="5026376" cy="526297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71500" algn="l"/>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Practice Plan 3-21</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3:30-6:00</a:t>
            </a: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3:30	</a:t>
            </a:r>
            <a:r>
              <a:rPr kumimoji="0" lang="en-US" sz="12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WARM UP</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Stretches	Pitchers Warm-up</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Strength: Squat jumps, Planks, Leg-overs, Sprint sit ups, Lunge jumps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4:00	</a:t>
            </a:r>
            <a:r>
              <a:rPr kumimoji="0" lang="en-US" sz="12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EVERYDAYS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4:15	</a:t>
            </a:r>
            <a:r>
              <a:rPr kumimoji="0" lang="en-US" sz="12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USA DRILL</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SS-1B, 2B – 1B, 1B – 3B, 3B – 2B</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endPar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4:30	</a:t>
            </a:r>
            <a:r>
              <a:rPr kumimoji="0" lang="en-US" sz="12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DEFENSE ROTATIONS</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 C, 1B, 3B – bunt defense – to 1b/home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SS, 2B – triangle drill</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OF – communication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 C 1B, 2B – pick offs to 1b</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 C, 3B, SS – pick offs to </a:t>
            </a:r>
            <a:r>
              <a:rPr kumimoji="0" lang="en-US" sz="12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OF – angles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 1B – plays to 1b</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 C, SS, 2B – steals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3B, OF – plays at 3b</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OF – plays at home (everybody moves to positions)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endPar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5:00	</a:t>
            </a:r>
            <a:r>
              <a:rPr kumimoji="0" lang="en-US" sz="12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HITTING STATIONS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3-Tee extension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Insider bat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Bustos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Live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Ball on a rope with mirror</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tab pos="571500" algn="l"/>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Person bunting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4" name="Group 23"/>
          <p:cNvGrpSpPr/>
          <p:nvPr/>
        </p:nvGrpSpPr>
        <p:grpSpPr>
          <a:xfrm rot="16200000">
            <a:off x="4800600" y="3429001"/>
            <a:ext cx="5105400" cy="1600200"/>
            <a:chOff x="1330325" y="5195888"/>
            <a:chExt cx="5403850" cy="1662112"/>
          </a:xfrm>
        </p:grpSpPr>
        <p:sp>
          <p:nvSpPr>
            <p:cNvPr id="3074" name="Rectangle 2"/>
            <p:cNvSpPr>
              <a:spLocks noChangeArrowheads="1"/>
            </p:cNvSpPr>
            <p:nvPr/>
          </p:nvSpPr>
          <p:spPr bwMode="auto">
            <a:xfrm>
              <a:off x="1330325" y="5195888"/>
              <a:ext cx="5046663" cy="16621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5" name="Rectangle 3"/>
            <p:cNvSpPr>
              <a:spLocks noChangeArrowheads="1"/>
            </p:cNvSpPr>
            <p:nvPr/>
          </p:nvSpPr>
          <p:spPr bwMode="auto">
            <a:xfrm>
              <a:off x="2030413" y="5967413"/>
              <a:ext cx="2944812" cy="8905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6" name="Rectangle 4"/>
            <p:cNvSpPr>
              <a:spLocks noChangeArrowheads="1"/>
            </p:cNvSpPr>
            <p:nvPr/>
          </p:nvSpPr>
          <p:spPr bwMode="auto">
            <a:xfrm>
              <a:off x="5629275" y="6027738"/>
              <a:ext cx="747713" cy="8302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7" name="Text Box 5"/>
            <p:cNvSpPr txBox="1">
              <a:spLocks noChangeArrowheads="1"/>
            </p:cNvSpPr>
            <p:nvPr/>
          </p:nvSpPr>
          <p:spPr bwMode="auto">
            <a:xfrm>
              <a:off x="6459538" y="5381625"/>
              <a:ext cx="274637" cy="309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Text Box 6"/>
            <p:cNvSpPr txBox="1">
              <a:spLocks noChangeArrowheads="1"/>
            </p:cNvSpPr>
            <p:nvPr/>
          </p:nvSpPr>
          <p:spPr bwMode="auto">
            <a:xfrm>
              <a:off x="5924550" y="5381625"/>
              <a:ext cx="274638" cy="309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9" name="Text Box 7"/>
            <p:cNvSpPr txBox="1">
              <a:spLocks noChangeArrowheads="1"/>
            </p:cNvSpPr>
            <p:nvPr/>
          </p:nvSpPr>
          <p:spPr bwMode="auto">
            <a:xfrm>
              <a:off x="4546600" y="6269038"/>
              <a:ext cx="274638" cy="307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0" name="Text Box 8"/>
            <p:cNvSpPr txBox="1">
              <a:spLocks noChangeArrowheads="1"/>
            </p:cNvSpPr>
            <p:nvPr/>
          </p:nvSpPr>
          <p:spPr bwMode="auto">
            <a:xfrm>
              <a:off x="2181225" y="6269038"/>
              <a:ext cx="274638" cy="307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1" name="Text Box 9"/>
            <p:cNvSpPr txBox="1">
              <a:spLocks noChangeArrowheads="1"/>
            </p:cNvSpPr>
            <p:nvPr/>
          </p:nvSpPr>
          <p:spPr bwMode="auto">
            <a:xfrm>
              <a:off x="1447800" y="6454775"/>
              <a:ext cx="274638" cy="307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2" name="Text Box 10"/>
            <p:cNvSpPr txBox="1">
              <a:spLocks noChangeArrowheads="1"/>
            </p:cNvSpPr>
            <p:nvPr/>
          </p:nvSpPr>
          <p:spPr bwMode="auto">
            <a:xfrm>
              <a:off x="1530350" y="5476875"/>
              <a:ext cx="274638" cy="307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083" name="AutoShape 11"/>
            <p:cNvCxnSpPr>
              <a:cxnSpLocks noChangeShapeType="1"/>
            </p:cNvCxnSpPr>
            <p:nvPr/>
          </p:nvCxnSpPr>
          <p:spPr bwMode="auto">
            <a:xfrm>
              <a:off x="3763963" y="6165850"/>
              <a:ext cx="0" cy="522288"/>
            </a:xfrm>
            <a:prstGeom prst="straightConnector1">
              <a:avLst/>
            </a:prstGeom>
            <a:noFill/>
            <a:ln w="38100">
              <a:solidFill>
                <a:srgbClr val="FF0000"/>
              </a:solidFill>
              <a:round/>
              <a:headEnd/>
              <a:tailEnd/>
            </a:ln>
          </p:spPr>
        </p:cxnSp>
        <p:cxnSp>
          <p:nvCxnSpPr>
            <p:cNvPr id="3084" name="AutoShape 12"/>
            <p:cNvCxnSpPr>
              <a:cxnSpLocks noChangeShapeType="1"/>
            </p:cNvCxnSpPr>
            <p:nvPr/>
          </p:nvCxnSpPr>
          <p:spPr bwMode="auto">
            <a:xfrm>
              <a:off x="2455863" y="6196013"/>
              <a:ext cx="0" cy="522287"/>
            </a:xfrm>
            <a:prstGeom prst="straightConnector1">
              <a:avLst/>
            </a:prstGeom>
            <a:noFill/>
            <a:ln w="38100">
              <a:solidFill>
                <a:srgbClr val="76923C"/>
              </a:solidFill>
              <a:round/>
              <a:headEnd/>
              <a:tailEnd/>
            </a:ln>
          </p:spPr>
        </p:cxnSp>
        <p:cxnSp>
          <p:nvCxnSpPr>
            <p:cNvPr id="3085" name="AutoShape 13"/>
            <p:cNvCxnSpPr>
              <a:cxnSpLocks noChangeShapeType="1"/>
            </p:cNvCxnSpPr>
            <p:nvPr/>
          </p:nvCxnSpPr>
          <p:spPr bwMode="auto">
            <a:xfrm>
              <a:off x="6376988" y="5322888"/>
              <a:ext cx="0" cy="522287"/>
            </a:xfrm>
            <a:prstGeom prst="straightConnector1">
              <a:avLst/>
            </a:prstGeom>
            <a:noFill/>
            <a:ln w="38100">
              <a:solidFill>
                <a:srgbClr val="FF0000"/>
              </a:solidFill>
              <a:round/>
              <a:headEnd/>
              <a:tailEnd/>
            </a:ln>
          </p:spPr>
        </p:cxnSp>
        <p:cxnSp>
          <p:nvCxnSpPr>
            <p:cNvPr id="3086" name="AutoShape 14"/>
            <p:cNvCxnSpPr>
              <a:cxnSpLocks noChangeShapeType="1"/>
            </p:cNvCxnSpPr>
            <p:nvPr/>
          </p:nvCxnSpPr>
          <p:spPr bwMode="auto">
            <a:xfrm>
              <a:off x="1400175" y="5845175"/>
              <a:ext cx="558800" cy="0"/>
            </a:xfrm>
            <a:prstGeom prst="straightConnector1">
              <a:avLst/>
            </a:prstGeom>
            <a:noFill/>
            <a:ln w="38100">
              <a:solidFill>
                <a:srgbClr val="FFC000"/>
              </a:solidFill>
              <a:round/>
              <a:headEnd/>
              <a:tailEnd/>
            </a:ln>
          </p:spPr>
        </p:cxnSp>
      </p:grpSp>
    </p:spTree>
    <p:extLst>
      <p:ext uri="{BB962C8B-B14F-4D97-AF65-F5344CB8AC3E}">
        <p14:creationId xmlns:p14="http://schemas.microsoft.com/office/powerpoint/2010/main" val="374088001"/>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hitebear.k12.mn.us/graphics/about/wblahs_pawprint_166b.png"/>
          <p:cNvPicPr>
            <a:picLocks noChangeAspect="1" noChangeArrowheads="1"/>
          </p:cNvPicPr>
          <p:nvPr/>
        </p:nvPicPr>
        <p:blipFill>
          <a:blip r:embed="rId2" cstate="print"/>
          <a:srcRect/>
          <a:stretch>
            <a:fillRect/>
          </a:stretch>
        </p:blipFill>
        <p:spPr bwMode="auto">
          <a:xfrm>
            <a:off x="7162800" y="304800"/>
            <a:ext cx="1676400" cy="2014219"/>
          </a:xfrm>
          <a:prstGeom prst="rect">
            <a:avLst/>
          </a:prstGeom>
          <a:noFill/>
          <a:effectLst>
            <a:outerShdw blurRad="63500" dist="63500" sx="102000" sy="102000" algn="ctr" rotWithShape="0">
              <a:prstClr val="black">
                <a:alpha val="60000"/>
              </a:prstClr>
            </a:outerShdw>
          </a:effectLst>
        </p:spPr>
      </p:pic>
      <p:sp>
        <p:nvSpPr>
          <p:cNvPr id="8" name="Title 7"/>
          <p:cNvSpPr>
            <a:spLocks noGrp="1"/>
          </p:cNvSpPr>
          <p:nvPr>
            <p:ph type="title"/>
          </p:nvPr>
        </p:nvSpPr>
        <p:spPr>
          <a:xfrm>
            <a:off x="152400" y="496824"/>
            <a:ext cx="8013192" cy="1636776"/>
          </a:xfrm>
        </p:spPr>
        <p:txBody>
          <a:bodyPr>
            <a:normAutofit/>
          </a:bodyPr>
          <a:lstStyle/>
          <a:p>
            <a:r>
              <a:rPr lang="en-US" sz="7200" dirty="0" smtClean="0"/>
              <a:t>Drills</a:t>
            </a:r>
            <a:endParaRPr lang="en-US" sz="7200" dirty="0"/>
          </a:p>
        </p:txBody>
      </p:sp>
      <p:pic>
        <p:nvPicPr>
          <p:cNvPr id="81922" name="Picture 2" descr="http://s3-media4.ak.yelpcdn.com/bphoto/tX_Bh4EjW_qzyorrlO5haA/l.jpg"/>
          <p:cNvPicPr>
            <a:picLocks noChangeAspect="1" noChangeArrowheads="1"/>
          </p:cNvPicPr>
          <p:nvPr/>
        </p:nvPicPr>
        <p:blipFill rotWithShape="1">
          <a:blip r:embed="rId3" cstate="print"/>
          <a:srcRect l="18972" t="351" r="10539" b="-351"/>
          <a:stretch/>
        </p:blipFill>
        <p:spPr bwMode="auto">
          <a:xfrm>
            <a:off x="0" y="2662682"/>
            <a:ext cx="4458104" cy="4195318"/>
          </a:xfrm>
          <a:prstGeom prst="rect">
            <a:avLst/>
          </a:prstGeom>
          <a:noFill/>
        </p:spPr>
      </p:pic>
      <p:pic>
        <p:nvPicPr>
          <p:cNvPr id="81924" name="Picture 4" descr="http://img12.imageshack.us/img12/6408/softballhittings.jpg"/>
          <p:cNvPicPr>
            <a:picLocks noChangeAspect="1" noChangeArrowheads="1"/>
          </p:cNvPicPr>
          <p:nvPr/>
        </p:nvPicPr>
        <p:blipFill>
          <a:blip r:embed="rId4" cstate="print"/>
          <a:srcRect/>
          <a:stretch>
            <a:fillRect/>
          </a:stretch>
        </p:blipFill>
        <p:spPr bwMode="auto">
          <a:xfrm>
            <a:off x="4458105" y="2667001"/>
            <a:ext cx="4685895" cy="4191000"/>
          </a:xfrm>
          <a:prstGeom prst="rect">
            <a:avLst/>
          </a:prstGeom>
          <a:noFill/>
        </p:spPr>
      </p:pic>
      <p:pic>
        <p:nvPicPr>
          <p:cNvPr id="1026" name="Picture 2" descr="http://www.softballperformance.com/wp-content/uploads/2010/08/09/good-bad-softball-drill/softballfieldingdrill.jpg"/>
          <p:cNvPicPr>
            <a:picLocks noChangeAspect="1" noChangeArrowheads="1"/>
          </p:cNvPicPr>
          <p:nvPr/>
        </p:nvPicPr>
        <p:blipFill rotWithShape="1">
          <a:blip r:embed="rId5">
            <a:extLst>
              <a:ext uri="{28A0092B-C50C-407E-A947-70E740481C1C}">
                <a14:useLocalDpi xmlns:a14="http://schemas.microsoft.com/office/drawing/2010/main" val="0"/>
              </a:ext>
            </a:extLst>
          </a:blip>
          <a:srcRect r="60676"/>
          <a:stretch/>
        </p:blipFill>
        <p:spPr bwMode="auto">
          <a:xfrm>
            <a:off x="4458105" y="2634106"/>
            <a:ext cx="4685895" cy="4223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076675"/>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p:cNvSpPr txBox="1">
            <a:spLocks/>
          </p:cNvSpPr>
          <p:nvPr/>
        </p:nvSpPr>
        <p:spPr>
          <a:xfrm>
            <a:off x="152400" y="76200"/>
            <a:ext cx="8013192" cy="1636776"/>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chemeClr val="accent1">
                    <a:satMod val="150000"/>
                  </a:schemeClr>
                </a:solidFill>
                <a:effectLst/>
                <a:uLnTx/>
                <a:uFillTx/>
                <a:latin typeface="+mj-lt"/>
                <a:ea typeface="+mj-ea"/>
                <a:cs typeface="+mj-cs"/>
              </a:rPr>
              <a:t>Hitting Drills</a:t>
            </a:r>
            <a:endParaRPr kumimoji="0" lang="en-US" sz="72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7"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87041" name="Rectangle 1"/>
          <p:cNvSpPr>
            <a:spLocks noChangeArrowheads="1"/>
          </p:cNvSpPr>
          <p:nvPr/>
        </p:nvSpPr>
        <p:spPr bwMode="auto">
          <a:xfrm>
            <a:off x="0" y="1588041"/>
            <a:ext cx="9144000" cy="5324535"/>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rgbClr val="F95D07"/>
              </a:buClr>
              <a:buSzTx/>
              <a:buFont typeface="Wingdings" pitchFamily="2" charset="2"/>
              <a:buChar char="§"/>
              <a:tabLst>
                <a:tab pos="2465388" algn="l"/>
              </a:tabLst>
            </a:pPr>
            <a:r>
              <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Lower Body</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Bat on hip</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Ball by back foot</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Front Knee Barrier</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F95D07"/>
              </a:buClr>
              <a:buSzTx/>
              <a:buFont typeface="Wingdings" pitchFamily="2" charset="2"/>
              <a:buChar char="§"/>
              <a:tabLst>
                <a:tab pos="2465388" algn="l"/>
              </a:tabLst>
            </a:pPr>
            <a:r>
              <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Load &amp; Transfer</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Bustos</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Flamingo</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Happy Gilmore</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Step Back</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Balance Beam</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F95D07"/>
              </a:buClr>
              <a:buSzTx/>
              <a:buFont typeface="Wingdings" pitchFamily="2" charset="2"/>
              <a:buChar char="§"/>
              <a:tabLst>
                <a:tab pos="2465388" algn="l"/>
              </a:tabLst>
            </a:pPr>
            <a:r>
              <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Upper Body</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Frisbee Toss</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Ball throw</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Barrier</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Top/Bottom Hand</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Top hand bat lag triangle </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lvl="1" eaLnBrk="0" fontAlgn="base" hangingPunct="0">
              <a:spcBef>
                <a:spcPct val="0"/>
              </a:spcBef>
              <a:spcAft>
                <a:spcPct val="0"/>
              </a:spcAft>
              <a:buClr>
                <a:srgbClr val="F95D07"/>
              </a:buClr>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Reverse Top Hand</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F95D07"/>
              </a:buClr>
              <a:buSzTx/>
              <a:buFont typeface="Wingdings" pitchFamily="2" charset="2"/>
              <a:buChar char="§"/>
              <a:tabLst>
                <a:tab pos="2465388" algn="l"/>
              </a:tabLst>
            </a:pPr>
            <a:r>
              <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Putting it Together</a:t>
            </a:r>
            <a:endParaRPr kumimoji="0" lang="en-US" sz="1200" b="0" i="0" u="sng"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Plyo-Tee</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Front Toss</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Long tee Hitting</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Three Plate Hitting</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Numbered Toss</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Drop Ball (1, 2, 3)</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Bounce Toss</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Numbered Toss</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Rapid Fire</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Back Toss</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Dog toy</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Ball on a Rope</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Tee hitting</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Total Control Balls Or Basketball toss</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High/low toss</a:t>
            </a:r>
            <a:endParaRPr kumimoji="0" lang="en-US" sz="120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
                <a:srgbClr val="F95D07"/>
              </a:buClr>
              <a:buSzTx/>
              <a:buFont typeface="Arial" pitchFamily="34" charset="0"/>
              <a:buChar char="›"/>
              <a:tabLst>
                <a:tab pos="2465388" algn="l"/>
              </a:tabLst>
            </a:pPr>
            <a:r>
              <a:rPr kumimoji="0" lang="en-US" sz="20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Skinny bat with Golf ball wiffles</a:t>
            </a:r>
            <a:endParaRPr kumimoji="0" lang="en-US" sz="360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p:cNvSpPr txBox="1">
            <a:spLocks/>
          </p:cNvSpPr>
          <p:nvPr/>
        </p:nvSpPr>
        <p:spPr>
          <a:xfrm>
            <a:off x="152400" y="76200"/>
            <a:ext cx="8013192" cy="1636776"/>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chemeClr val="accent1">
                    <a:satMod val="150000"/>
                  </a:schemeClr>
                </a:solidFill>
                <a:effectLst/>
                <a:uLnTx/>
                <a:uFillTx/>
                <a:latin typeface="+mj-lt"/>
                <a:ea typeface="+mj-ea"/>
                <a:cs typeface="+mj-cs"/>
              </a:rPr>
              <a:t>Defensive Drills</a:t>
            </a:r>
            <a:endParaRPr kumimoji="0" lang="en-US" sz="72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7"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87041" name="Rectangle 1"/>
          <p:cNvSpPr>
            <a:spLocks noChangeArrowheads="1"/>
          </p:cNvSpPr>
          <p:nvPr/>
        </p:nvSpPr>
        <p:spPr bwMode="auto">
          <a:xfrm>
            <a:off x="152400" y="1451312"/>
            <a:ext cx="9144000" cy="5940088"/>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rgbClr val="F95D07"/>
              </a:buClr>
              <a:buSzTx/>
              <a:buFont typeface="Wingdings" pitchFamily="2" charset="2"/>
              <a:buChar char="§"/>
              <a:tabLst>
                <a:tab pos="2465388" algn="l"/>
              </a:tabLst>
            </a:pPr>
            <a:r>
              <a:rPr kumimoji="0" lang="en-US" sz="20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Infield</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Calibri" pitchFamily="34" charset="0"/>
              <a:cs typeface="Arial" pitchFamily="34" charset="0"/>
            </a:endParaRP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PFP</a:t>
            </a: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Short hops</a:t>
            </a: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Short hops off knees</a:t>
            </a: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Back hands</a:t>
            </a: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45 degree back hands</a:t>
            </a: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Fore hands</a:t>
            </a: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Long hops</a:t>
            </a: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Roll with approach</a:t>
            </a: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smtClean="0">
                <a:latin typeface="Calibri" pitchFamily="34" charset="0"/>
                <a:ea typeface="Calibri" pitchFamily="34" charset="0"/>
                <a:cs typeface="Times New Roman" pitchFamily="18" charset="0"/>
              </a:rPr>
              <a:t>2 </a:t>
            </a:r>
            <a:r>
              <a:rPr lang="en-US" sz="2000" dirty="0">
                <a:latin typeface="Calibri" pitchFamily="34" charset="0"/>
                <a:ea typeface="Calibri" pitchFamily="34" charset="0"/>
                <a:cs typeface="Times New Roman" pitchFamily="18" charset="0"/>
              </a:rPr>
              <a:t>ball </a:t>
            </a:r>
            <a:r>
              <a:rPr lang="en-US" sz="2000" dirty="0" smtClean="0">
                <a:latin typeface="Calibri" pitchFamily="34" charset="0"/>
                <a:ea typeface="Calibri" pitchFamily="34" charset="0"/>
                <a:cs typeface="Times New Roman" pitchFamily="18" charset="0"/>
              </a:rPr>
              <a:t>shuffles</a:t>
            </a:r>
          </a:p>
          <a:p>
            <a:pPr lvl="1" indent="-182880" eaLnBrk="0" fontAlgn="base" hangingPunct="0">
              <a:spcBef>
                <a:spcPct val="0"/>
              </a:spcBef>
              <a:spcAft>
                <a:spcPct val="0"/>
              </a:spcAft>
              <a:buClr>
                <a:srgbClr val="F95D07"/>
              </a:buClr>
              <a:buFont typeface="Arial" pitchFamily="34" charset="0"/>
              <a:buChar char="›"/>
              <a:tabLst>
                <a:tab pos="2465388" algn="l"/>
              </a:tabLst>
            </a:pPr>
            <a:endParaRPr lang="en-US" sz="2000" dirty="0">
              <a:latin typeface="Calibri" pitchFamily="34" charset="0"/>
              <a:ea typeface="Calibri" pitchFamily="34" charset="0"/>
              <a:cs typeface="Times New Roman" pitchFamily="18" charset="0"/>
            </a:endParaRPr>
          </a:p>
          <a:p>
            <a:pPr lvl="1" indent="-182880" eaLnBrk="0" fontAlgn="base" hangingPunct="0">
              <a:spcBef>
                <a:spcPct val="0"/>
              </a:spcBef>
              <a:spcAft>
                <a:spcPct val="0"/>
              </a:spcAft>
              <a:buClr>
                <a:srgbClr val="F95D07"/>
              </a:buClr>
              <a:buFont typeface="Arial" pitchFamily="34" charset="0"/>
              <a:buChar char="›"/>
              <a:tabLst>
                <a:tab pos="2465388" algn="l"/>
              </a:tabLst>
            </a:pPr>
            <a:endParaRPr lang="en-US" sz="2000" dirty="0" smtClean="0">
              <a:latin typeface="Calibri" pitchFamily="34" charset="0"/>
              <a:ea typeface="Calibri" pitchFamily="34" charset="0"/>
              <a:cs typeface="Times New Roman" pitchFamily="18" charset="0"/>
            </a:endParaRPr>
          </a:p>
          <a:p>
            <a:pPr lvl="1" indent="-182880" eaLnBrk="0" fontAlgn="base" hangingPunct="0">
              <a:spcBef>
                <a:spcPct val="0"/>
              </a:spcBef>
              <a:spcAft>
                <a:spcPct val="0"/>
              </a:spcAft>
              <a:buClr>
                <a:srgbClr val="F95D07"/>
              </a:buClr>
              <a:buFont typeface="Arial" pitchFamily="34" charset="0"/>
              <a:buChar char="›"/>
              <a:tabLst>
                <a:tab pos="2465388" algn="l"/>
              </a:tabLst>
            </a:pPr>
            <a:endParaRPr lang="en-US" sz="2000" dirty="0">
              <a:latin typeface="Calibri" pitchFamily="34" charset="0"/>
              <a:ea typeface="Calibri" pitchFamily="34" charset="0"/>
              <a:cs typeface="Times New Roman" pitchFamily="18" charset="0"/>
            </a:endParaRPr>
          </a:p>
          <a:p>
            <a:pPr lvl="1" indent="-182880" eaLnBrk="0" fontAlgn="base" hangingPunct="0">
              <a:spcBef>
                <a:spcPct val="0"/>
              </a:spcBef>
              <a:spcAft>
                <a:spcPct val="0"/>
              </a:spcAft>
              <a:buClr>
                <a:srgbClr val="F95D07"/>
              </a:buClr>
              <a:buFont typeface="Arial" pitchFamily="34" charset="0"/>
              <a:buChar char="›"/>
              <a:tabLst>
                <a:tab pos="2465388" algn="l"/>
              </a:tabLst>
            </a:pPr>
            <a:endParaRPr lang="en-US" sz="2000" dirty="0" smtClean="0">
              <a:latin typeface="Calibri" pitchFamily="34" charset="0"/>
              <a:ea typeface="Calibri" pitchFamily="34" charset="0"/>
              <a:cs typeface="Times New Roman" pitchFamily="18" charset="0"/>
            </a:endParaRPr>
          </a:p>
          <a:p>
            <a:pPr lvl="1" indent="-182880" eaLnBrk="0" fontAlgn="base" hangingPunct="0">
              <a:spcBef>
                <a:spcPct val="0"/>
              </a:spcBef>
              <a:spcAft>
                <a:spcPct val="0"/>
              </a:spcAft>
              <a:buClr>
                <a:srgbClr val="F95D07"/>
              </a:buClr>
              <a:buFont typeface="Arial" pitchFamily="34" charset="0"/>
              <a:buChar char="›"/>
              <a:tabLst>
                <a:tab pos="2465388" algn="l"/>
              </a:tabLst>
            </a:pPr>
            <a:endParaRPr lang="en-US" sz="2000" dirty="0">
              <a:latin typeface="Calibri" pitchFamily="34" charset="0"/>
              <a:ea typeface="Calibri" pitchFamily="34" charset="0"/>
              <a:cs typeface="Times New Roman" pitchFamily="18" charset="0"/>
            </a:endParaRPr>
          </a:p>
          <a:p>
            <a:pPr lvl="1" indent="-182880" eaLnBrk="0" fontAlgn="base" hangingPunct="0">
              <a:spcBef>
                <a:spcPct val="0"/>
              </a:spcBef>
              <a:spcAft>
                <a:spcPct val="0"/>
              </a:spcAft>
              <a:buClr>
                <a:srgbClr val="F95D07"/>
              </a:buClr>
              <a:buFont typeface="Arial" pitchFamily="34" charset="0"/>
              <a:buChar char="›"/>
              <a:tabLst>
                <a:tab pos="2465388" algn="l"/>
              </a:tabLst>
            </a:pPr>
            <a:endParaRPr lang="en-US" sz="2000" dirty="0">
              <a:latin typeface="Calibri" pitchFamily="34" charset="0"/>
              <a:ea typeface="Calibri" pitchFamily="34" charset="0"/>
              <a:cs typeface="Times New Roman" pitchFamily="18" charset="0"/>
            </a:endParaRPr>
          </a:p>
          <a:p>
            <a:pPr lvl="1" indent="-182880" eaLnBrk="0" fontAlgn="base" hangingPunct="0">
              <a:spcBef>
                <a:spcPct val="0"/>
              </a:spcBef>
              <a:spcAft>
                <a:spcPct val="0"/>
              </a:spcAft>
              <a:buClr>
                <a:srgbClr val="F95D07"/>
              </a:buClr>
              <a:buFont typeface="Arial" pitchFamily="34" charset="0"/>
              <a:buChar char="›"/>
              <a:tabLst>
                <a:tab pos="2465388" algn="l"/>
              </a:tabLst>
            </a:pPr>
            <a:endParaRPr lang="en-US" sz="2000" dirty="0">
              <a:latin typeface="Calibri" pitchFamily="34" charset="0"/>
              <a:ea typeface="Calibri" pitchFamily="34" charset="0"/>
              <a:cs typeface="Times New Roman" pitchFamily="18" charset="0"/>
            </a:endParaRPr>
          </a:p>
          <a:p>
            <a:pPr lvl="1" indent="-182880" eaLnBrk="0" fontAlgn="base" hangingPunct="0">
              <a:spcBef>
                <a:spcPct val="0"/>
              </a:spcBef>
              <a:spcAft>
                <a:spcPct val="0"/>
              </a:spcAft>
              <a:buClr>
                <a:srgbClr val="F95D07"/>
              </a:buClr>
              <a:buFont typeface="Arial" pitchFamily="34" charset="0"/>
              <a:buChar char="›"/>
              <a:tabLst>
                <a:tab pos="2465388" algn="l"/>
              </a:tabLst>
            </a:pPr>
            <a:endParaRPr lang="en-US" sz="2000" dirty="0">
              <a:latin typeface="Calibri" pitchFamily="34" charset="0"/>
              <a:ea typeface="Calibri" pitchFamily="34" charset="0"/>
              <a:cs typeface="Times New Roman" pitchFamily="18" charset="0"/>
            </a:endParaRPr>
          </a:p>
          <a:p>
            <a:pPr lvl="1" indent="-182880" eaLnBrk="0" fontAlgn="base" hangingPunct="0">
              <a:spcBef>
                <a:spcPct val="0"/>
              </a:spcBef>
              <a:spcAft>
                <a:spcPct val="0"/>
              </a:spcAft>
              <a:buClr>
                <a:srgbClr val="F95D07"/>
              </a:buClr>
              <a:buFont typeface="Arial" pitchFamily="34" charset="0"/>
              <a:buChar char="›"/>
              <a:tabLst>
                <a:tab pos="2465388" algn="l"/>
              </a:tabLst>
            </a:pPr>
            <a:endParaRPr lang="en-US" sz="2000" dirty="0">
              <a:latin typeface="Calibri" pitchFamily="34" charset="0"/>
              <a:ea typeface="Calibri" pitchFamily="34" charset="0"/>
              <a:cs typeface="Times New Roman" pitchFamily="18" charset="0"/>
            </a:endParaRP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One hand with small balls – no glove</a:t>
            </a: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Wally ball</a:t>
            </a: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Wally ball with tennis ball – no glove</a:t>
            </a: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Do or dies</a:t>
            </a: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Flips and tags</a:t>
            </a: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USA drill - </a:t>
            </a:r>
            <a:r>
              <a:rPr lang="en-US" sz="2000" dirty="0">
                <a:latin typeface="Calibri" pitchFamily="34" charset="0"/>
                <a:ea typeface="Calibri" pitchFamily="34" charset="0"/>
                <a:cs typeface="Times New Roman" pitchFamily="18" charset="0"/>
                <a:hlinkClick r:id="rId3"/>
              </a:rPr>
              <a:t>Link</a:t>
            </a:r>
            <a:endParaRPr lang="en-US" sz="2000" dirty="0">
              <a:latin typeface="Calibri" pitchFamily="34" charset="0"/>
              <a:ea typeface="Calibri" pitchFamily="34" charset="0"/>
              <a:cs typeface="Times New Roman" pitchFamily="18" charset="0"/>
            </a:endParaRP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smtClean="0">
                <a:latin typeface="Calibri" pitchFamily="34" charset="0"/>
                <a:ea typeface="Calibri" pitchFamily="34" charset="0"/>
                <a:cs typeface="Times New Roman" pitchFamily="18" charset="0"/>
              </a:rPr>
              <a:t>Star </a:t>
            </a:r>
            <a:r>
              <a:rPr lang="en-US" sz="2000" dirty="0">
                <a:latin typeface="Calibri" pitchFamily="34" charset="0"/>
                <a:ea typeface="Calibri" pitchFamily="34" charset="0"/>
                <a:cs typeface="Times New Roman" pitchFamily="18" charset="0"/>
              </a:rPr>
              <a:t>drill</a:t>
            </a: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Cross fire</a:t>
            </a: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Chinese drill</a:t>
            </a: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Quick hands drill</a:t>
            </a:r>
          </a:p>
        </p:txBody>
      </p:sp>
      <p:sp>
        <p:nvSpPr>
          <p:cNvPr id="2" name="Rectangle 1"/>
          <p:cNvSpPr/>
          <p:nvPr/>
        </p:nvSpPr>
        <p:spPr>
          <a:xfrm>
            <a:off x="171450" y="4824948"/>
            <a:ext cx="9124950" cy="3785652"/>
          </a:xfrm>
          <a:prstGeom prst="rect">
            <a:avLst/>
          </a:prstGeom>
        </p:spPr>
        <p:txBody>
          <a:bodyPr wrap="square" numCol="2">
            <a:spAutoFit/>
          </a:bodyPr>
          <a:lstStyle/>
          <a:p>
            <a:pPr lvl="0" fontAlgn="base">
              <a:spcBef>
                <a:spcPct val="0"/>
              </a:spcBef>
              <a:spcAft>
                <a:spcPct val="0"/>
              </a:spcAft>
              <a:buClr>
                <a:srgbClr val="F95D07"/>
              </a:buClr>
              <a:buFont typeface="Wingdings" pitchFamily="2" charset="2"/>
              <a:buChar char="§"/>
              <a:tabLst>
                <a:tab pos="2465388" algn="l"/>
              </a:tabLst>
            </a:pPr>
            <a:r>
              <a:rPr lang="en-US" sz="2000" b="1" dirty="0" smtClean="0">
                <a:latin typeface="Calibri" pitchFamily="34" charset="0"/>
                <a:ea typeface="Calibri" pitchFamily="34" charset="0"/>
                <a:cs typeface="Times New Roman" pitchFamily="18" charset="0"/>
              </a:rPr>
              <a:t> </a:t>
            </a:r>
            <a:r>
              <a:rPr lang="en-US" sz="2000" b="1" u="sng" dirty="0" smtClean="0">
                <a:latin typeface="Calibri" pitchFamily="34" charset="0"/>
                <a:ea typeface="Calibri" pitchFamily="34" charset="0"/>
                <a:cs typeface="Times New Roman" pitchFamily="18" charset="0"/>
              </a:rPr>
              <a:t>Outfield</a:t>
            </a:r>
            <a:r>
              <a:rPr lang="en-US" sz="2000" b="1" dirty="0">
                <a:latin typeface="Calibri" pitchFamily="34" charset="0"/>
                <a:ea typeface="Calibri" pitchFamily="34" charset="0"/>
                <a:cs typeface="Times New Roman" pitchFamily="18" charset="0"/>
              </a:rPr>
              <a:t>	</a:t>
            </a:r>
            <a:endParaRPr lang="en-US" sz="1200" dirty="0">
              <a:latin typeface="Calibri" pitchFamily="34" charset="0"/>
              <a:cs typeface="Arial" pitchFamily="34" charset="0"/>
            </a:endParaRP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smtClean="0">
                <a:latin typeface="Calibri" pitchFamily="34" charset="0"/>
                <a:ea typeface="Calibri" pitchFamily="34" charset="0"/>
                <a:cs typeface="Times New Roman" pitchFamily="18" charset="0"/>
              </a:rPr>
              <a:t>Roll with approach with throws</a:t>
            </a:r>
            <a:endParaRPr lang="en-US" sz="2000" dirty="0">
              <a:latin typeface="Calibri" pitchFamily="34" charset="0"/>
              <a:ea typeface="Calibri" pitchFamily="34" charset="0"/>
              <a:cs typeface="Times New Roman" pitchFamily="18" charset="0"/>
            </a:endParaRP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3 hop crow hops</a:t>
            </a: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Drop </a:t>
            </a:r>
            <a:r>
              <a:rPr lang="en-US" sz="2000" dirty="0" smtClean="0">
                <a:latin typeface="Calibri" pitchFamily="34" charset="0"/>
                <a:ea typeface="Calibri" pitchFamily="34" charset="0"/>
                <a:cs typeface="Times New Roman" pitchFamily="18" charset="0"/>
              </a:rPr>
              <a:t>steps</a:t>
            </a: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smtClean="0">
                <a:latin typeface="Calibri" pitchFamily="34" charset="0"/>
                <a:ea typeface="Calibri" pitchFamily="34" charset="0"/>
                <a:cs typeface="Times New Roman" pitchFamily="18" charset="0"/>
              </a:rPr>
              <a:t>Octagon</a:t>
            </a:r>
            <a:endParaRPr lang="en-US" sz="2000" dirty="0">
              <a:latin typeface="Calibri" pitchFamily="34" charset="0"/>
              <a:ea typeface="Calibri" pitchFamily="34" charset="0"/>
              <a:cs typeface="Times New Roman" pitchFamily="18" charset="0"/>
            </a:endParaRPr>
          </a:p>
          <a:p>
            <a:pPr lvl="1" indent="-182880" eaLnBrk="0" fontAlgn="base" hangingPunct="0">
              <a:spcBef>
                <a:spcPct val="0"/>
              </a:spcBef>
              <a:spcAft>
                <a:spcPct val="0"/>
              </a:spcAft>
              <a:buClr>
                <a:srgbClr val="F95D07"/>
              </a:buClr>
              <a:buFont typeface="Arial" pitchFamily="34" charset="0"/>
              <a:buChar char="›"/>
              <a:tabLst>
                <a:tab pos="2465388" algn="l"/>
              </a:tabLst>
            </a:pPr>
            <a:endParaRPr lang="en-US" sz="2000" dirty="0">
              <a:latin typeface="Calibri" pitchFamily="34" charset="0"/>
              <a:ea typeface="Calibri" pitchFamily="34" charset="0"/>
              <a:cs typeface="Times New Roman" pitchFamily="18" charset="0"/>
            </a:endParaRPr>
          </a:p>
          <a:p>
            <a:pPr lvl="1" indent="-182880" eaLnBrk="0" fontAlgn="base" hangingPunct="0">
              <a:spcBef>
                <a:spcPct val="0"/>
              </a:spcBef>
              <a:spcAft>
                <a:spcPct val="0"/>
              </a:spcAft>
              <a:buClr>
                <a:srgbClr val="F95D07"/>
              </a:buClr>
              <a:buFont typeface="Arial" pitchFamily="34" charset="0"/>
              <a:buChar char="›"/>
              <a:tabLst>
                <a:tab pos="2465388" algn="l"/>
              </a:tabLst>
            </a:pPr>
            <a:endParaRPr lang="en-US" sz="2000" dirty="0" smtClean="0">
              <a:latin typeface="Calibri" pitchFamily="34" charset="0"/>
              <a:ea typeface="Calibri" pitchFamily="34" charset="0"/>
              <a:cs typeface="Times New Roman" pitchFamily="18" charset="0"/>
            </a:endParaRPr>
          </a:p>
          <a:p>
            <a:pPr marL="274320" lvl="1" eaLnBrk="0" fontAlgn="base" hangingPunct="0">
              <a:spcBef>
                <a:spcPct val="0"/>
              </a:spcBef>
              <a:spcAft>
                <a:spcPct val="0"/>
              </a:spcAft>
              <a:buClr>
                <a:srgbClr val="F95D07"/>
              </a:buClr>
              <a:tabLst>
                <a:tab pos="2465388" algn="l"/>
              </a:tabLst>
            </a:pPr>
            <a:endParaRPr lang="en-US" sz="2000" dirty="0" smtClean="0">
              <a:latin typeface="Calibri" pitchFamily="34" charset="0"/>
              <a:ea typeface="Calibri" pitchFamily="34" charset="0"/>
              <a:cs typeface="Times New Roman" pitchFamily="18" charset="0"/>
            </a:endParaRPr>
          </a:p>
          <a:p>
            <a:pPr marL="274320" lvl="1" eaLnBrk="0" fontAlgn="base" hangingPunct="0">
              <a:spcBef>
                <a:spcPct val="0"/>
              </a:spcBef>
              <a:spcAft>
                <a:spcPct val="0"/>
              </a:spcAft>
              <a:buClr>
                <a:srgbClr val="F95D07"/>
              </a:buClr>
              <a:tabLst>
                <a:tab pos="2465388" algn="l"/>
              </a:tabLst>
            </a:pPr>
            <a:endParaRPr lang="en-US" sz="2000" dirty="0">
              <a:latin typeface="Calibri" pitchFamily="34" charset="0"/>
              <a:ea typeface="Calibri" pitchFamily="34" charset="0"/>
              <a:cs typeface="Times New Roman" pitchFamily="18" charset="0"/>
            </a:endParaRPr>
          </a:p>
          <a:p>
            <a:pPr marL="274320" lvl="1" eaLnBrk="0" fontAlgn="base" hangingPunct="0">
              <a:spcBef>
                <a:spcPct val="0"/>
              </a:spcBef>
              <a:spcAft>
                <a:spcPct val="0"/>
              </a:spcAft>
              <a:buClr>
                <a:srgbClr val="F95D07"/>
              </a:buClr>
              <a:tabLst>
                <a:tab pos="2465388" algn="l"/>
              </a:tabLst>
            </a:pPr>
            <a:endParaRPr lang="en-US" sz="2000" dirty="0">
              <a:latin typeface="Calibri" pitchFamily="34" charset="0"/>
              <a:ea typeface="Calibri" pitchFamily="34" charset="0"/>
              <a:cs typeface="Times New Roman" pitchFamily="18" charset="0"/>
            </a:endParaRPr>
          </a:p>
          <a:p>
            <a:pPr lvl="1" indent="-182880" eaLnBrk="0" fontAlgn="base" hangingPunct="0">
              <a:spcBef>
                <a:spcPct val="0"/>
              </a:spcBef>
              <a:spcAft>
                <a:spcPct val="0"/>
              </a:spcAft>
              <a:buClr>
                <a:srgbClr val="F95D07"/>
              </a:buClr>
              <a:buFont typeface="Arial" pitchFamily="34" charset="0"/>
              <a:buChar char="›"/>
              <a:tabLst>
                <a:tab pos="2465388" algn="l"/>
              </a:tabLst>
            </a:pPr>
            <a:endParaRPr lang="en-US" sz="2000" dirty="0" smtClean="0">
              <a:latin typeface="Calibri" pitchFamily="34" charset="0"/>
              <a:ea typeface="Calibri" pitchFamily="34" charset="0"/>
              <a:cs typeface="Times New Roman" pitchFamily="18" charset="0"/>
            </a:endParaRPr>
          </a:p>
          <a:p>
            <a:pPr lvl="1" indent="-182880" eaLnBrk="0" fontAlgn="base" hangingPunct="0">
              <a:spcBef>
                <a:spcPct val="0"/>
              </a:spcBef>
              <a:spcAft>
                <a:spcPct val="0"/>
              </a:spcAft>
              <a:buClr>
                <a:srgbClr val="F95D07"/>
              </a:buClr>
              <a:buFont typeface="Arial" pitchFamily="34" charset="0"/>
              <a:buChar char="›"/>
              <a:tabLst>
                <a:tab pos="2465388" algn="l"/>
              </a:tabLst>
            </a:pPr>
            <a:endParaRPr lang="en-US" sz="2000" dirty="0">
              <a:latin typeface="Calibri" pitchFamily="34" charset="0"/>
              <a:ea typeface="Calibri" pitchFamily="34" charset="0"/>
              <a:cs typeface="Times New Roman" pitchFamily="18" charset="0"/>
            </a:endParaRP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smtClean="0">
                <a:latin typeface="Calibri" pitchFamily="34" charset="0"/>
                <a:ea typeface="Calibri" pitchFamily="34" charset="0"/>
                <a:cs typeface="Times New Roman" pitchFamily="18" charset="0"/>
              </a:rPr>
              <a:t>Quarterback</a:t>
            </a:r>
            <a:endParaRPr lang="en-US" sz="2000" dirty="0">
              <a:latin typeface="Calibri" pitchFamily="34" charset="0"/>
              <a:ea typeface="Calibri" pitchFamily="34" charset="0"/>
              <a:cs typeface="Times New Roman" pitchFamily="18" charset="0"/>
            </a:endParaRP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Wrap around drill</a:t>
            </a: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smtClean="0">
                <a:latin typeface="Calibri" pitchFamily="34" charset="0"/>
                <a:ea typeface="Calibri" pitchFamily="34" charset="0"/>
                <a:cs typeface="Times New Roman" pitchFamily="18" charset="0"/>
              </a:rPr>
              <a:t>Partner </a:t>
            </a:r>
            <a:r>
              <a:rPr lang="en-US" sz="2000" dirty="0" err="1" smtClean="0">
                <a:latin typeface="Calibri" pitchFamily="34" charset="0"/>
                <a:ea typeface="Calibri" pitchFamily="34" charset="0"/>
                <a:cs typeface="Times New Roman" pitchFamily="18" charset="0"/>
              </a:rPr>
              <a:t>flys</a:t>
            </a:r>
            <a:endParaRPr lang="en-US" sz="2000" dirty="0">
              <a:latin typeface="Calibri" pitchFamily="34" charset="0"/>
              <a:ea typeface="Calibri" pitchFamily="34" charset="0"/>
              <a:cs typeface="Times New Roman" pitchFamily="18" charset="0"/>
            </a:endParaRP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Target throwing</a:t>
            </a: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Grounders to gaps – </a:t>
            </a:r>
            <a:r>
              <a:rPr lang="en-US" sz="2000" dirty="0" smtClean="0">
                <a:latin typeface="Calibri" pitchFamily="34" charset="0"/>
                <a:ea typeface="Calibri" pitchFamily="34" charset="0"/>
                <a:cs typeface="Times New Roman" pitchFamily="18" charset="0"/>
              </a:rPr>
              <a:t>angles</a:t>
            </a:r>
            <a:endParaRPr lang="en-US" sz="2000" dirty="0">
              <a:latin typeface="Calibri" pitchFamily="34" charset="0"/>
              <a:ea typeface="Calibri" pitchFamily="34" charset="0"/>
              <a:cs typeface="Times New Roman" pitchFamily="18" charset="0"/>
            </a:endParaRPr>
          </a:p>
          <a:p>
            <a:pPr lvl="1" indent="-182880" eaLnBrk="0" fontAlgn="base" hangingPunct="0">
              <a:spcBef>
                <a:spcPct val="0"/>
              </a:spcBef>
              <a:spcAft>
                <a:spcPct val="0"/>
              </a:spcAft>
              <a:buClr>
                <a:srgbClr val="F95D07"/>
              </a:buClr>
              <a:buFont typeface="Arial" pitchFamily="34" charset="0"/>
              <a:buChar char="›"/>
              <a:tabLst>
                <a:tab pos="2465388" algn="l"/>
              </a:tabLst>
            </a:pPr>
            <a:r>
              <a:rPr lang="en-US" sz="2000" dirty="0">
                <a:latin typeface="Calibri" pitchFamily="34" charset="0"/>
                <a:ea typeface="Calibri" pitchFamily="34" charset="0"/>
                <a:cs typeface="Times New Roman" pitchFamily="18" charset="0"/>
              </a:rPr>
              <a:t>Slides, dives, shoe string catches</a:t>
            </a:r>
          </a:p>
        </p:txBody>
      </p:sp>
    </p:spTree>
    <p:extLst>
      <p:ext uri="{BB962C8B-B14F-4D97-AF65-F5344CB8AC3E}">
        <p14:creationId xmlns:p14="http://schemas.microsoft.com/office/powerpoint/2010/main" val="2744236055"/>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p:cNvSpPr txBox="1">
            <a:spLocks/>
          </p:cNvSpPr>
          <p:nvPr/>
        </p:nvSpPr>
        <p:spPr>
          <a:xfrm>
            <a:off x="152400" y="76200"/>
            <a:ext cx="8013192" cy="1636776"/>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chemeClr val="accent1">
                    <a:satMod val="150000"/>
                  </a:schemeClr>
                </a:solidFill>
                <a:effectLst/>
                <a:uLnTx/>
                <a:uFillTx/>
                <a:latin typeface="+mj-lt"/>
                <a:ea typeface="+mj-ea"/>
                <a:cs typeface="+mj-cs"/>
              </a:rPr>
              <a:t>Resources</a:t>
            </a:r>
            <a:endParaRPr kumimoji="0" lang="en-US" sz="72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7"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8" name="Content Placeholder 7"/>
          <p:cNvSpPr>
            <a:spLocks noGrp="1"/>
          </p:cNvSpPr>
          <p:nvPr>
            <p:ph idx="1"/>
          </p:nvPr>
        </p:nvSpPr>
        <p:spPr>
          <a:xfrm>
            <a:off x="228600" y="1752599"/>
            <a:ext cx="8915400" cy="5257801"/>
          </a:xfrm>
        </p:spPr>
        <p:txBody>
          <a:bodyPr>
            <a:normAutofit/>
          </a:bodyPr>
          <a:lstStyle/>
          <a:p>
            <a:r>
              <a:rPr lang="en-US" sz="2800" dirty="0" smtClean="0"/>
              <a:t>Softballexcellence.com – blog, videos, tons of resources</a:t>
            </a:r>
            <a:endParaRPr lang="en-US" sz="2800" dirty="0" smtClean="0"/>
          </a:p>
          <a:p>
            <a:r>
              <a:rPr lang="en-US" sz="2800" dirty="0" smtClean="0"/>
              <a:t>Sklz.com – training videos</a:t>
            </a:r>
            <a:endParaRPr lang="en-US" sz="2800" dirty="0" smtClean="0"/>
          </a:p>
          <a:p>
            <a:r>
              <a:rPr lang="en-US" sz="2800" dirty="0" smtClean="0"/>
              <a:t>The Talent Code – book and blog</a:t>
            </a:r>
          </a:p>
          <a:p>
            <a:r>
              <a:rPr lang="en-US" sz="2800" dirty="0" smtClean="0"/>
              <a:t>Brian Cain - 2 books and a blog/online resources</a:t>
            </a:r>
          </a:p>
          <a:p>
            <a:r>
              <a:rPr lang="en-US" sz="2800" dirty="0" smtClean="0"/>
              <a:t>Championship Productions – tons of videos</a:t>
            </a:r>
          </a:p>
          <a:p>
            <a:r>
              <a:rPr lang="en-US" sz="2800" dirty="0" smtClean="0"/>
              <a:t>Championship Coaches  Network</a:t>
            </a:r>
          </a:p>
          <a:p>
            <a:r>
              <a:rPr lang="en-US" sz="2800" dirty="0" smtClean="0"/>
              <a:t>Positive Coaching – </a:t>
            </a:r>
            <a:r>
              <a:rPr lang="en-US" sz="2800" dirty="0" smtClean="0"/>
              <a:t>book by Jim </a:t>
            </a:r>
            <a:r>
              <a:rPr lang="en-US" sz="2800" dirty="0" smtClean="0"/>
              <a:t>Thompson</a:t>
            </a:r>
          </a:p>
          <a:p>
            <a:r>
              <a:rPr lang="en-US" sz="2800" dirty="0" smtClean="0"/>
              <a:t>Fastpitch TV Network - Online</a:t>
            </a:r>
          </a:p>
          <a:p>
            <a:r>
              <a:rPr lang="en-US" sz="2800" dirty="0" err="1" smtClean="0"/>
              <a:t>Gamechanger</a:t>
            </a:r>
            <a:r>
              <a:rPr lang="en-US" sz="2800" dirty="0" smtClean="0"/>
              <a:t> –App</a:t>
            </a:r>
          </a:p>
          <a:p>
            <a:r>
              <a:rPr lang="en-US" sz="2800" dirty="0" err="1" smtClean="0"/>
              <a:t>Ubersense</a:t>
            </a:r>
            <a:r>
              <a:rPr lang="en-US" sz="2800" dirty="0" smtClean="0"/>
              <a:t>/Right View Pro - video app</a:t>
            </a:r>
          </a:p>
          <a:p>
            <a:endParaRPr lang="en-US" sz="2800" dirty="0" smtClean="0"/>
          </a:p>
          <a:p>
            <a:endParaRPr lang="en-US" sz="2800" dirty="0" smtClean="0"/>
          </a:p>
          <a:p>
            <a:pPr lvl="1"/>
            <a:endParaRPr lang="en-US" sz="2400" dirty="0"/>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a:xfrm>
            <a:off x="457200" y="1775197"/>
            <a:ext cx="8229600" cy="4854203"/>
          </a:xfrm>
        </p:spPr>
        <p:txBody>
          <a:bodyPr>
            <a:normAutofit/>
          </a:bodyPr>
          <a:lstStyle/>
          <a:p>
            <a:pPr marL="118872" indent="0" algn="ctr">
              <a:buNone/>
            </a:pPr>
            <a:r>
              <a:rPr lang="en-US" dirty="0" smtClean="0">
                <a:latin typeface="Calibri" pitchFamily="34" charset="0"/>
                <a:cs typeface="Calibri" pitchFamily="34" charset="0"/>
              </a:rPr>
              <a:t>Contact me at</a:t>
            </a:r>
          </a:p>
          <a:p>
            <a:pPr marL="118872" indent="0" algn="ctr">
              <a:buNone/>
            </a:pPr>
            <a:r>
              <a:rPr lang="en-US" b="1" dirty="0" smtClean="0">
                <a:latin typeface="Calibri" pitchFamily="34" charset="0"/>
                <a:cs typeface="Calibri" pitchFamily="34" charset="0"/>
                <a:hlinkClick r:id="rId2"/>
              </a:rPr>
              <a:t>Kaity.wightman@gmail.com</a:t>
            </a:r>
            <a:endParaRPr lang="en-US" b="1" dirty="0" smtClean="0">
              <a:latin typeface="Calibri" pitchFamily="34" charset="0"/>
              <a:cs typeface="Calibri" pitchFamily="34" charset="0"/>
            </a:endParaRPr>
          </a:p>
          <a:p>
            <a:pPr marL="118872" indent="0" algn="ctr">
              <a:buNone/>
            </a:pPr>
            <a:r>
              <a:rPr lang="en-US" dirty="0" smtClean="0">
                <a:latin typeface="Calibri" pitchFamily="34" charset="0"/>
                <a:cs typeface="Calibri" pitchFamily="34" charset="0"/>
              </a:rPr>
              <a:t>or </a:t>
            </a:r>
          </a:p>
          <a:p>
            <a:pPr marL="118872" indent="0" algn="ctr">
              <a:buNone/>
            </a:pPr>
            <a:r>
              <a:rPr lang="en-US" b="1" dirty="0" smtClean="0">
                <a:latin typeface="Calibri" pitchFamily="34" charset="0"/>
                <a:cs typeface="Calibri" pitchFamily="34" charset="0"/>
              </a:rPr>
              <a:t>(651) 353-6968</a:t>
            </a:r>
          </a:p>
          <a:p>
            <a:pPr marL="118872" indent="0" algn="ctr">
              <a:buNone/>
            </a:pPr>
            <a:endParaRPr lang="en-US" b="1" dirty="0" smtClean="0">
              <a:latin typeface="Calibri" pitchFamily="34" charset="0"/>
              <a:cs typeface="Calibri" pitchFamily="34" charset="0"/>
            </a:endParaRPr>
          </a:p>
          <a:p>
            <a:pPr marL="118872" indent="0" algn="ctr">
              <a:buNone/>
            </a:pPr>
            <a:endParaRPr lang="en-US" b="1" dirty="0">
              <a:latin typeface="Calibri" pitchFamily="34" charset="0"/>
              <a:cs typeface="Calibri" pitchFamily="34" charset="0"/>
            </a:endParaRPr>
          </a:p>
          <a:p>
            <a:pPr marL="118872" indent="0" algn="ctr">
              <a:buNone/>
            </a:pPr>
            <a:endParaRPr lang="en-US" b="1" dirty="0">
              <a:latin typeface="Calibri" pitchFamily="34" charset="0"/>
              <a:cs typeface="Calibri" pitchFamily="34" charset="0"/>
            </a:endParaRPr>
          </a:p>
          <a:p>
            <a:pPr marL="118872" indent="0" algn="ctr">
              <a:buNone/>
            </a:pPr>
            <a:r>
              <a:rPr lang="en-US" sz="4000" b="1" dirty="0" smtClean="0">
                <a:latin typeface="Calibri" pitchFamily="34" charset="0"/>
                <a:cs typeface="Calibri" pitchFamily="34" charset="0"/>
              </a:rPr>
              <a:t>Good Luck this Season!</a:t>
            </a:r>
          </a:p>
          <a:p>
            <a:pPr marL="118872" indent="0" algn="ctr">
              <a:buNone/>
            </a:pPr>
            <a:r>
              <a:rPr lang="en-US" sz="4000" b="1" dirty="0" smtClean="0">
                <a:latin typeface="Calibri" pitchFamily="34" charset="0"/>
                <a:cs typeface="Calibri" pitchFamily="34" charset="0"/>
              </a:rPr>
              <a:t>Go Bears!</a:t>
            </a:r>
            <a:endParaRPr lang="en-US" sz="4000" b="1" dirty="0">
              <a:latin typeface="Calibri" pitchFamily="34" charset="0"/>
              <a:cs typeface="Calibri" pitchFamily="34" charset="0"/>
            </a:endParaRPr>
          </a:p>
        </p:txBody>
      </p:sp>
      <p:pic>
        <p:nvPicPr>
          <p:cNvPr id="5" name="Picture 2" descr="http://www.whitebear.k12.mn.us/graphics/about/wblahs_pawprint_166b.png"/>
          <p:cNvPicPr>
            <a:picLocks noChangeAspect="1" noChangeArrowheads="1"/>
          </p:cNvPicPr>
          <p:nvPr/>
        </p:nvPicPr>
        <p:blipFill>
          <a:blip r:embed="rId3" cstate="print"/>
          <a:srcRect/>
          <a:stretch>
            <a:fillRect/>
          </a:stretch>
        </p:blipFill>
        <p:spPr bwMode="auto">
          <a:xfrm>
            <a:off x="304800" y="5791200"/>
            <a:ext cx="736924" cy="885425"/>
          </a:xfrm>
          <a:prstGeom prst="rect">
            <a:avLst/>
          </a:prstGeom>
          <a:noFill/>
          <a:effectLst>
            <a:outerShdw blurRad="63500" dist="63500" sx="102000" sy="102000" algn="ctr" rotWithShape="0">
              <a:prstClr val="black">
                <a:alpha val="60000"/>
              </a:prstClr>
            </a:outerShdw>
          </a:effectLst>
        </p:spPr>
      </p:pic>
      <p:pic>
        <p:nvPicPr>
          <p:cNvPr id="6" name="Picture 2" descr="http://www.whitebear.k12.mn.us/graphics/about/wblahs_pawprint_166b.png"/>
          <p:cNvPicPr>
            <a:picLocks noChangeAspect="1" noChangeArrowheads="1"/>
          </p:cNvPicPr>
          <p:nvPr/>
        </p:nvPicPr>
        <p:blipFill>
          <a:blip r:embed="rId3" cstate="print"/>
          <a:srcRect/>
          <a:stretch>
            <a:fillRect/>
          </a:stretch>
        </p:blipFill>
        <p:spPr bwMode="auto">
          <a:xfrm>
            <a:off x="8153400" y="5791199"/>
            <a:ext cx="736924" cy="885425"/>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390698640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76205"/>
            <a:ext cx="990600" cy="1190220"/>
          </a:xfrm>
          <a:prstGeom prst="rect">
            <a:avLst/>
          </a:prstGeom>
          <a:noFill/>
          <a:effectLst>
            <a:outerShdw blurRad="63500" dist="63500" sx="102000" sy="102000" algn="ctr" rotWithShape="0">
              <a:prstClr val="black">
                <a:alpha val="60000"/>
              </a:prstClr>
            </a:outerShdw>
          </a:effectLst>
        </p:spPr>
      </p:pic>
      <p:sp>
        <p:nvSpPr>
          <p:cNvPr id="2" name="Content Placeholder 1"/>
          <p:cNvSpPr>
            <a:spLocks noGrp="1"/>
          </p:cNvSpPr>
          <p:nvPr>
            <p:ph idx="1"/>
          </p:nvPr>
        </p:nvSpPr>
        <p:spPr>
          <a:xfrm>
            <a:off x="304800" y="1524000"/>
            <a:ext cx="8382000" cy="5181599"/>
          </a:xfrm>
        </p:spPr>
        <p:txBody>
          <a:bodyPr>
            <a:normAutofit/>
          </a:bodyPr>
          <a:lstStyle/>
          <a:p>
            <a:r>
              <a:rPr lang="en-US" sz="2800" b="1" dirty="0" smtClean="0"/>
              <a:t>Ready Position</a:t>
            </a:r>
          </a:p>
          <a:p>
            <a:pPr lvl="1">
              <a:buFont typeface="Arial" pitchFamily="34" charset="0"/>
              <a:buChar char="›"/>
            </a:pPr>
            <a:r>
              <a:rPr lang="en-US" sz="2400" dirty="0" smtClean="0"/>
              <a:t>Body squared to thrower</a:t>
            </a:r>
          </a:p>
          <a:p>
            <a:pPr lvl="1">
              <a:buFont typeface="Arial" pitchFamily="34" charset="0"/>
              <a:buChar char="›"/>
            </a:pPr>
            <a:r>
              <a:rPr lang="en-US" sz="2400" dirty="0" smtClean="0"/>
              <a:t>Athletic position – ready to react</a:t>
            </a:r>
          </a:p>
          <a:p>
            <a:pPr lvl="2">
              <a:buFont typeface="Arial" pitchFamily="34" charset="0"/>
              <a:buChar char="›"/>
            </a:pPr>
            <a:r>
              <a:rPr lang="en-US" sz="2000" dirty="0" smtClean="0"/>
              <a:t>Knees bent</a:t>
            </a:r>
          </a:p>
          <a:p>
            <a:pPr lvl="2">
              <a:buFont typeface="Arial" pitchFamily="34" charset="0"/>
              <a:buChar char="›"/>
            </a:pPr>
            <a:r>
              <a:rPr lang="en-US" sz="2000" dirty="0" smtClean="0"/>
              <a:t>Balls of feet</a:t>
            </a:r>
          </a:p>
          <a:p>
            <a:pPr lvl="1">
              <a:buFont typeface="Arial" pitchFamily="34" charset="0"/>
              <a:buChar char="›"/>
            </a:pPr>
            <a:r>
              <a:rPr lang="en-US" sz="2400" dirty="0" smtClean="0"/>
              <a:t>Hands up – glove as a target</a:t>
            </a:r>
          </a:p>
          <a:p>
            <a:r>
              <a:rPr lang="en-US" sz="2800" b="1" dirty="0" smtClean="0"/>
              <a:t>Catch</a:t>
            </a:r>
          </a:p>
          <a:p>
            <a:pPr lvl="1">
              <a:buFont typeface="Arial" pitchFamily="34" charset="0"/>
              <a:buChar char="›"/>
            </a:pPr>
            <a:r>
              <a:rPr lang="en-US" sz="2400" dirty="0" smtClean="0"/>
              <a:t>With glove foot – stride to ball</a:t>
            </a:r>
          </a:p>
          <a:p>
            <a:pPr lvl="1">
              <a:buFont typeface="Arial" pitchFamily="34" charset="0"/>
              <a:buChar char="›"/>
            </a:pPr>
            <a:r>
              <a:rPr lang="en-US" sz="2400" dirty="0" smtClean="0"/>
              <a:t>Catch with 2 hands – nose to knuckle</a:t>
            </a:r>
          </a:p>
          <a:p>
            <a:endParaRPr lang="en-US" sz="2400" dirty="0"/>
          </a:p>
        </p:txBody>
      </p:sp>
      <p:sp>
        <p:nvSpPr>
          <p:cNvPr id="7" name="Title 1"/>
          <p:cNvSpPr>
            <a:spLocks noGrp="1"/>
          </p:cNvSpPr>
          <p:nvPr>
            <p:ph type="title"/>
          </p:nvPr>
        </p:nvSpPr>
        <p:spPr>
          <a:xfrm>
            <a:off x="457200" y="155448"/>
            <a:ext cx="8229600" cy="1252728"/>
          </a:xfrm>
        </p:spPr>
        <p:txBody>
          <a:bodyPr/>
          <a:lstStyle/>
          <a:p>
            <a:r>
              <a:rPr lang="en-US" dirty="0" smtClean="0"/>
              <a:t>Receiving </a:t>
            </a:r>
            <a:r>
              <a:rPr lang="en-US" dirty="0" smtClean="0"/>
              <a:t>Mechanics</a:t>
            </a:r>
            <a:endParaRPr lang="en-US" dirty="0"/>
          </a:p>
        </p:txBody>
      </p:sp>
    </p:spTree>
    <p:extLst>
      <p:ext uri="{BB962C8B-B14F-4D97-AF65-F5344CB8AC3E}">
        <p14:creationId xmlns:p14="http://schemas.microsoft.com/office/powerpoint/2010/main" val="169404572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Fielding Mechanics</a:t>
            </a:r>
            <a:endParaRPr lang="en-US" dirty="0"/>
          </a:p>
        </p:txBody>
      </p:sp>
      <p:sp>
        <p:nvSpPr>
          <p:cNvPr id="3" name="Content Placeholder 2"/>
          <p:cNvSpPr>
            <a:spLocks noGrp="1"/>
          </p:cNvSpPr>
          <p:nvPr>
            <p:ph idx="1"/>
          </p:nvPr>
        </p:nvSpPr>
        <p:spPr>
          <a:xfrm>
            <a:off x="457200" y="1524000"/>
            <a:ext cx="8229600" cy="5333999"/>
          </a:xfrm>
        </p:spPr>
        <p:txBody>
          <a:bodyPr>
            <a:noAutofit/>
          </a:bodyPr>
          <a:lstStyle/>
          <a:p>
            <a:r>
              <a:rPr lang="en-US" sz="2800" b="1" dirty="0" smtClean="0"/>
              <a:t>Perfect Fielding Position (PFP)</a:t>
            </a:r>
          </a:p>
          <a:p>
            <a:pPr lvl="1">
              <a:buFont typeface="Arial" pitchFamily="34" charset="0"/>
              <a:buChar char="›"/>
            </a:pPr>
            <a:r>
              <a:rPr lang="en-US" sz="2400" dirty="0" smtClean="0"/>
              <a:t>Feet outside shoulders</a:t>
            </a:r>
          </a:p>
          <a:p>
            <a:pPr lvl="1">
              <a:buFont typeface="Arial" pitchFamily="34" charset="0"/>
              <a:buChar char="›"/>
            </a:pPr>
            <a:r>
              <a:rPr lang="en-US" sz="2400" dirty="0" smtClean="0"/>
              <a:t>On balls of feet</a:t>
            </a:r>
          </a:p>
          <a:p>
            <a:pPr lvl="1">
              <a:buFont typeface="Arial" pitchFamily="34" charset="0"/>
              <a:buChar char="›"/>
            </a:pPr>
            <a:r>
              <a:rPr lang="en-US" sz="2400" dirty="0" smtClean="0"/>
              <a:t>Toes pointed forward</a:t>
            </a:r>
          </a:p>
          <a:p>
            <a:pPr lvl="1">
              <a:buFont typeface="Arial" pitchFamily="34" charset="0"/>
              <a:buChar char="›"/>
            </a:pPr>
            <a:r>
              <a:rPr lang="en-US" sz="2400" dirty="0" smtClean="0"/>
              <a:t>Knees bent and waist bent</a:t>
            </a:r>
          </a:p>
          <a:p>
            <a:pPr lvl="1">
              <a:buFont typeface="Arial" pitchFamily="34" charset="0"/>
              <a:buChar char="›"/>
            </a:pPr>
            <a:r>
              <a:rPr lang="en-US" sz="2400" dirty="0" smtClean="0"/>
              <a:t>Chest should be over toes</a:t>
            </a:r>
          </a:p>
          <a:p>
            <a:pPr lvl="1">
              <a:buFont typeface="Arial" pitchFamily="34" charset="0"/>
              <a:buChar char="›"/>
            </a:pPr>
            <a:r>
              <a:rPr lang="en-US" sz="2400" dirty="0" smtClean="0"/>
              <a:t>Thumb and Pinky of glove should be on the ground</a:t>
            </a:r>
          </a:p>
          <a:p>
            <a:pPr>
              <a:buFont typeface="Arial" pitchFamily="34" charset="0"/>
              <a:buChar char="›"/>
            </a:pPr>
            <a:r>
              <a:rPr lang="en-US" sz="2800" b="1" dirty="0" smtClean="0"/>
              <a:t>Skateboard</a:t>
            </a:r>
          </a:p>
          <a:p>
            <a:pPr lvl="1">
              <a:buFont typeface="Arial" pitchFamily="34" charset="0"/>
              <a:buChar char="›"/>
            </a:pPr>
            <a:r>
              <a:rPr lang="en-US" sz="2400" dirty="0" smtClean="0"/>
              <a:t>Field bottom of ball working up into throw</a:t>
            </a:r>
          </a:p>
          <a:p>
            <a:pPr lvl="1">
              <a:buFont typeface="Arial" pitchFamily="34" charset="0"/>
              <a:buChar char="›"/>
            </a:pPr>
            <a:r>
              <a:rPr lang="en-US" sz="2400" dirty="0" smtClean="0"/>
              <a:t>Take away hops – go get the ball &amp; field into stomach</a:t>
            </a:r>
          </a:p>
          <a:p>
            <a:pPr lvl="1">
              <a:buFont typeface="Arial" pitchFamily="34" charset="0"/>
              <a:buChar char="›"/>
            </a:pPr>
            <a:r>
              <a:rPr lang="en-US" sz="2400" dirty="0" smtClean="0"/>
              <a:t>Throwing foot’s instep will step toward target</a:t>
            </a:r>
          </a:p>
          <a:p>
            <a:pPr lvl="1">
              <a:buFont typeface="Arial" pitchFamily="34" charset="0"/>
              <a:buChar char="›"/>
            </a:pPr>
            <a:r>
              <a:rPr lang="en-US" sz="2400" dirty="0" smtClean="0"/>
              <a:t>With short quick steps jump into throwing position</a:t>
            </a:r>
          </a:p>
          <a:p>
            <a:pPr lvl="1">
              <a:buFont typeface="Arial" pitchFamily="34" charset="0"/>
              <a:buChar char="›"/>
            </a:pPr>
            <a:endParaRPr lang="en-US" dirty="0" smtClean="0"/>
          </a:p>
          <a:p>
            <a:endParaRPr lang="en-US" dirty="0" smtClean="0"/>
          </a:p>
          <a:p>
            <a:endParaRPr lang="en-US" dirty="0"/>
          </a:p>
        </p:txBody>
      </p:sp>
      <p:pic>
        <p:nvPicPr>
          <p:cNvPr id="4" name="Picture 2" descr="http://www.whitebear.k12.mn.us/graphics/about/wblahs_pawprint_166b.png"/>
          <p:cNvPicPr>
            <a:picLocks noChangeAspect="1" noChangeArrowheads="1"/>
          </p:cNvPicPr>
          <p:nvPr/>
        </p:nvPicPr>
        <p:blipFill>
          <a:blip r:embed="rId2" cstate="print"/>
          <a:srcRect/>
          <a:stretch>
            <a:fillRect/>
          </a:stretch>
        </p:blipFill>
        <p:spPr bwMode="auto">
          <a:xfrm>
            <a:off x="8001000" y="105180"/>
            <a:ext cx="990600" cy="1190220"/>
          </a:xfrm>
          <a:prstGeom prst="rect">
            <a:avLst/>
          </a:prstGeom>
          <a:noFill/>
          <a:effectLst>
            <a:outerShdw blurRad="63500" dist="63500" sx="102000" sy="102000" algn="ctr" rotWithShape="0">
              <a:prstClr val="black">
                <a:alpha val="60000"/>
              </a:prstClr>
            </a:outerShdw>
          </a:effectLst>
        </p:spPr>
      </p:pic>
    </p:spTree>
    <p:extLst>
      <p:ext uri="{BB962C8B-B14F-4D97-AF65-F5344CB8AC3E}">
        <p14:creationId xmlns:p14="http://schemas.microsoft.com/office/powerpoint/2010/main" val="1766351895"/>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8">
      <a:dk1>
        <a:sysClr val="windowText" lastClr="000000"/>
      </a:dk1>
      <a:lt1>
        <a:sysClr val="window" lastClr="FFFFFF"/>
      </a:lt1>
      <a:dk2>
        <a:srgbClr val="5A6378"/>
      </a:dk2>
      <a:lt2>
        <a:srgbClr val="D4D4D6"/>
      </a:lt2>
      <a:accent1>
        <a:srgbClr val="EB730F"/>
      </a:accent1>
      <a:accent2>
        <a:srgbClr val="EB730F"/>
      </a:accent2>
      <a:accent3>
        <a:srgbClr val="000000"/>
      </a:accent3>
      <a:accent4>
        <a:srgbClr val="000000"/>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4155</TotalTime>
  <Words>4350</Words>
  <Application>Microsoft Office PowerPoint</Application>
  <PresentationFormat>On-screen Show (4:3)</PresentationFormat>
  <Paragraphs>741</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Module</vt:lpstr>
      <vt:lpstr>WBL SOFTBALL Coaches Clinic</vt:lpstr>
      <vt:lpstr>General Philosophies</vt:lpstr>
      <vt:lpstr>General Philosophies</vt:lpstr>
      <vt:lpstr>Defensive Mechanics</vt:lpstr>
      <vt:lpstr>Throwing Mechanics</vt:lpstr>
      <vt:lpstr>Throwing Mechanics</vt:lpstr>
      <vt:lpstr>Throwing Mechanics</vt:lpstr>
      <vt:lpstr>Receiving Mechanics</vt:lpstr>
      <vt:lpstr>Fielding Mechanics</vt:lpstr>
      <vt:lpstr>Fielding Mechanics</vt:lpstr>
      <vt:lpstr>Fielding Mechanics</vt:lpstr>
      <vt:lpstr>Fielding Mechanics</vt:lpstr>
      <vt:lpstr>Fielding Mechanics</vt:lpstr>
      <vt:lpstr>Defensive Checklist: Infield</vt:lpstr>
      <vt:lpstr>Defensive Checklist: Outfield</vt:lpstr>
      <vt:lpstr>Defensive Checklist: Pitchers</vt:lpstr>
      <vt:lpstr>Defensive Checklist: Catchers</vt:lpstr>
      <vt:lpstr>Defensive Checklist: Team</vt:lpstr>
      <vt:lpstr>Defense</vt:lpstr>
      <vt:lpstr>Catching Mechanics</vt:lpstr>
      <vt:lpstr>Catching: Stance</vt:lpstr>
      <vt:lpstr>Catching: Stance</vt:lpstr>
      <vt:lpstr>Catching Mechanics</vt:lpstr>
      <vt:lpstr>Pitching Mechanics</vt:lpstr>
      <vt:lpstr>Pitching Mechanics</vt:lpstr>
      <vt:lpstr>Pitching Mechanics</vt:lpstr>
      <vt:lpstr>Pitching Mechanics</vt:lpstr>
      <vt:lpstr>Pitching Mechanics</vt:lpstr>
      <vt:lpstr>Pitching Mechanics</vt:lpstr>
      <vt:lpstr>Pitching Mechanics</vt:lpstr>
      <vt:lpstr>Pitching Mechanics</vt:lpstr>
      <vt:lpstr>Pitching Mechanics</vt:lpstr>
      <vt:lpstr>Pitching Mechanics</vt:lpstr>
      <vt:lpstr>Pitching Mechanics</vt:lpstr>
      <vt:lpstr>Pitching Mechanics</vt:lpstr>
      <vt:lpstr>Hitting Mechanics</vt:lpstr>
      <vt:lpstr>Hitting Mechanics: Pre-Pitch</vt:lpstr>
      <vt:lpstr>Hitting Mechanics</vt:lpstr>
      <vt:lpstr>Hitting Mechanics</vt:lpstr>
      <vt:lpstr>Hitting Mechanics: On Pitch</vt:lpstr>
      <vt:lpstr>Hitting Mechanics</vt:lpstr>
      <vt:lpstr>Hitting Mechanics: The Swing</vt:lpstr>
      <vt:lpstr>Hitting Mechanics</vt:lpstr>
      <vt:lpstr>Hitting Mechanics</vt:lpstr>
      <vt:lpstr>PowerPoint Presentation</vt:lpstr>
      <vt:lpstr>Hitting Mechanics</vt:lpstr>
      <vt:lpstr>Hitting Mechanics</vt:lpstr>
      <vt:lpstr>Hitting Mechanics</vt:lpstr>
      <vt:lpstr>Hitting Mechanics</vt:lpstr>
      <vt:lpstr>Hitting Mentality</vt:lpstr>
      <vt:lpstr>PowerPoint Presentation</vt:lpstr>
      <vt:lpstr>Bunt Mechanics</vt:lpstr>
      <vt:lpstr>Bunt Mechanics</vt:lpstr>
      <vt:lpstr>Bunts</vt:lpstr>
      <vt:lpstr>Baserunning</vt:lpstr>
      <vt:lpstr>Baserunning</vt:lpstr>
      <vt:lpstr>Baserunning: Basics</vt:lpstr>
      <vt:lpstr>Baserunning: Basics</vt:lpstr>
      <vt:lpstr>Baserunning: Lead Offs</vt:lpstr>
      <vt:lpstr>Baserunning: Lead Offs</vt:lpstr>
      <vt:lpstr>Baserunning: Lead Offs</vt:lpstr>
      <vt:lpstr>Baserunning Tips</vt:lpstr>
      <vt:lpstr>Baserunning Checklist - First</vt:lpstr>
      <vt:lpstr>Baserunning Checklist - Second</vt:lpstr>
      <vt:lpstr>Baserunning Checklist - Third</vt:lpstr>
      <vt:lpstr>Practice Organization &amp; Drills</vt:lpstr>
      <vt:lpstr>Importance of a Warm-up</vt:lpstr>
      <vt:lpstr>Warm-up Routine</vt:lpstr>
      <vt:lpstr>Everydays</vt:lpstr>
      <vt:lpstr>PowerPoint Presentation</vt:lpstr>
      <vt:lpstr>Drills</vt:lpstr>
      <vt:lpstr>PowerPoint Presentation</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lbrockman</dc:creator>
  <cp:lastModifiedBy>Kaity Wightman</cp:lastModifiedBy>
  <cp:revision>202</cp:revision>
  <dcterms:created xsi:type="dcterms:W3CDTF">2011-02-27T20:55:15Z</dcterms:created>
  <dcterms:modified xsi:type="dcterms:W3CDTF">2013-03-25T15:06:52Z</dcterms:modified>
</cp:coreProperties>
</file>